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customXml/itemProps4.xml" ContentType="application/vnd.openxmlformats-officedocument.customXmlPropertie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bookmarkIdSeed="5">
  <p:sldMasterIdLst>
    <p:sldMasterId id="2147483821" r:id="rId5"/>
    <p:sldMasterId id="2147483835" r:id="rId6"/>
    <p:sldMasterId id="2147483847" r:id="rId7"/>
    <p:sldMasterId id="2147483859" r:id="rId8"/>
  </p:sldMasterIdLst>
  <p:notesMasterIdLst>
    <p:notesMasterId r:id="rId54"/>
  </p:notesMasterIdLst>
  <p:sldIdLst>
    <p:sldId id="295" r:id="rId9"/>
    <p:sldId id="400" r:id="rId10"/>
    <p:sldId id="327" r:id="rId11"/>
    <p:sldId id="389" r:id="rId12"/>
    <p:sldId id="390" r:id="rId13"/>
    <p:sldId id="391" r:id="rId14"/>
    <p:sldId id="392" r:id="rId15"/>
    <p:sldId id="329" r:id="rId16"/>
    <p:sldId id="393" r:id="rId17"/>
    <p:sldId id="341" r:id="rId18"/>
    <p:sldId id="342" r:id="rId19"/>
    <p:sldId id="346" r:id="rId20"/>
    <p:sldId id="397" r:id="rId21"/>
    <p:sldId id="395" r:id="rId22"/>
    <p:sldId id="333" r:id="rId23"/>
    <p:sldId id="334" r:id="rId24"/>
    <p:sldId id="335" r:id="rId25"/>
    <p:sldId id="336" r:id="rId26"/>
    <p:sldId id="338" r:id="rId27"/>
    <p:sldId id="337" r:id="rId28"/>
    <p:sldId id="339" r:id="rId29"/>
    <p:sldId id="426" r:id="rId30"/>
    <p:sldId id="427" r:id="rId31"/>
    <p:sldId id="428" r:id="rId32"/>
    <p:sldId id="429" r:id="rId33"/>
    <p:sldId id="430" r:id="rId34"/>
    <p:sldId id="431" r:id="rId35"/>
    <p:sldId id="432" r:id="rId36"/>
    <p:sldId id="433" r:id="rId37"/>
    <p:sldId id="434" r:id="rId38"/>
    <p:sldId id="435" r:id="rId39"/>
    <p:sldId id="436" r:id="rId40"/>
    <p:sldId id="437" r:id="rId41"/>
    <p:sldId id="438" r:id="rId42"/>
    <p:sldId id="439" r:id="rId43"/>
    <p:sldId id="440" r:id="rId44"/>
    <p:sldId id="441" r:id="rId45"/>
    <p:sldId id="442" r:id="rId46"/>
    <p:sldId id="424" r:id="rId47"/>
    <p:sldId id="425" r:id="rId48"/>
    <p:sldId id="401" r:id="rId49"/>
    <p:sldId id="402" r:id="rId50"/>
    <p:sldId id="443" r:id="rId51"/>
    <p:sldId id="423" r:id="rId52"/>
    <p:sldId id="412" r:id="rId53"/>
  </p:sldIdLst>
  <p:sldSz cx="12192000" cy="6858000"/>
  <p:notesSz cx="7315200" cy="9601200"/>
  <p:embeddedFontLst>
    <p:embeddedFont>
      <p:font typeface="Calibri" pitchFamily="34" charset="0"/>
      <p:regular r:id="rId55"/>
      <p:bold r:id="rId56"/>
      <p:italic r:id="rId57"/>
      <p:boldItalic r:id="rId58"/>
    </p:embeddedFont>
    <p:embeddedFont>
      <p:font typeface="Calibri Light" charset="0"/>
      <p:regular r:id="rId59"/>
    </p:embeddedFont>
    <p:embeddedFont>
      <p:font typeface="B Titr" pitchFamily="2" charset="-78"/>
      <p:bold r:id="rId60"/>
    </p:embeddedFont>
    <p:embeddedFont>
      <p:font typeface="B Nazanin" pitchFamily="2" charset="-78"/>
      <p:regular r:id="rId61"/>
      <p:bold r:id="rId62"/>
    </p:embeddedFont>
    <p:embeddedFont>
      <p:font typeface="B Mitra" pitchFamily="2" charset="-78"/>
      <p:regular r:id="rId63"/>
      <p:bold r:id="rId64"/>
    </p:embeddedFont>
    <p:embeddedFont>
      <p:font typeface="B Zar" pitchFamily="2" charset="-78"/>
      <p:regular r:id="rId65"/>
      <p:bold r:id="rId66"/>
    </p:embeddedFont>
    <p:embeddedFont>
      <p:font typeface="Arial Black" pitchFamily="34" charset="0"/>
      <p:bold r:id="rId67"/>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FF"/>
    <a:srgbClr val="B311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93" autoAdjust="0"/>
    <p:restoredTop sz="99470" autoAdjust="0"/>
  </p:normalViewPr>
  <p:slideViewPr>
    <p:cSldViewPr snapToGrid="0">
      <p:cViewPr>
        <p:scale>
          <a:sx n="80" d="100"/>
          <a:sy n="80" d="100"/>
        </p:scale>
        <p:origin x="-936" y="-32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font" Target="fonts/font1.fntdata"/><Relationship Id="rId63" Type="http://schemas.openxmlformats.org/officeDocument/2006/relationships/font" Target="fonts/font9.fntdata"/><Relationship Id="rId68" Type="http://schemas.openxmlformats.org/officeDocument/2006/relationships/presProps" Target="presProps.xml"/><Relationship Id="rId7" Type="http://schemas.openxmlformats.org/officeDocument/2006/relationships/slideMaster" Target="slideMasters/slideMaster3.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font" Target="fonts/font4.fntdata"/><Relationship Id="rId66" Type="http://schemas.openxmlformats.org/officeDocument/2006/relationships/font" Target="fonts/font12.fntdata"/><Relationship Id="rId5" Type="http://schemas.openxmlformats.org/officeDocument/2006/relationships/slideMaster" Target="slideMasters/slideMaster1.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font" Target="fonts/font3.fntdata"/><Relationship Id="rId61" Type="http://schemas.openxmlformats.org/officeDocument/2006/relationships/font" Target="fonts/font7.fntdata"/><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font" Target="fonts/font6.fntdata"/><Relationship Id="rId65" Type="http://schemas.openxmlformats.org/officeDocument/2006/relationships/font" Target="fonts/font11.fntdata"/><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font" Target="fonts/font2.fntdata"/><Relationship Id="rId64" Type="http://schemas.openxmlformats.org/officeDocument/2006/relationships/font" Target="fonts/font10.fntdata"/><Relationship Id="rId69" Type="http://schemas.openxmlformats.org/officeDocument/2006/relationships/viewProps" Target="viewProps.xml"/><Relationship Id="rId8" Type="http://schemas.openxmlformats.org/officeDocument/2006/relationships/slideMaster" Target="slideMasters/slideMaster4.xml"/><Relationship Id="rId51" Type="http://schemas.openxmlformats.org/officeDocument/2006/relationships/slide" Target="slides/slide43.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font" Target="fonts/font5.fntdata"/><Relationship Id="rId67" Type="http://schemas.openxmlformats.org/officeDocument/2006/relationships/font" Target="fonts/font13.fntdata"/><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notesMaster" Target="notesMasters/notesMaster1.xml"/><Relationship Id="rId62" Type="http://schemas.openxmlformats.org/officeDocument/2006/relationships/font" Target="fonts/font8.fntdata"/><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819952-1BDF-416A-B66E-A55B9D35F56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C3FCAF7-410A-4D20-8C78-DD384182C2A6}">
      <dgm:prSet phldrT="[Text]">
        <dgm:style>
          <a:lnRef idx="1">
            <a:schemeClr val="accent3"/>
          </a:lnRef>
          <a:fillRef idx="2">
            <a:schemeClr val="accent3"/>
          </a:fillRef>
          <a:effectRef idx="1">
            <a:schemeClr val="accent3"/>
          </a:effectRef>
          <a:fontRef idx="minor">
            <a:schemeClr val="dk1"/>
          </a:fontRef>
        </dgm:style>
      </dgm:prSet>
      <dgm:spPr>
        <a:ln>
          <a:solidFill>
            <a:schemeClr val="tx1">
              <a:lumMod val="50000"/>
              <a:lumOff val="50000"/>
            </a:schemeClr>
          </a:solidFill>
        </a:ln>
      </dgm:spPr>
      <dgm:t>
        <a:bodyPr/>
        <a:lstStyle/>
        <a:p>
          <a:r>
            <a:rPr lang="ar-SA" b="1" dirty="0" smtClean="0"/>
            <a:t>راهبرد اول </a:t>
          </a:r>
          <a:endParaRPr lang="fa-IR" b="1" dirty="0" smtClean="0"/>
        </a:p>
        <a:p>
          <a:pPr rtl="1"/>
          <a:r>
            <a:rPr lang="ar-SA" b="1" dirty="0" smtClean="0"/>
            <a:t>(١</a:t>
          </a:r>
          <a:r>
            <a:rPr lang="en-US" dirty="0" smtClean="0"/>
            <a:t> (S</a:t>
          </a:r>
          <a:r>
            <a:rPr lang="en-US" b="1" dirty="0" smtClean="0"/>
            <a:t> </a:t>
          </a:r>
          <a:endParaRPr lang="en-US" dirty="0"/>
        </a:p>
      </dgm:t>
    </dgm:pt>
    <dgm:pt modelId="{460FF669-C8F3-4F4D-9F50-EFC2E5CFE801}" type="parTrans" cxnId="{65D5B0EE-05C2-42AA-9DEE-8A00E0765125}">
      <dgm:prSet/>
      <dgm:spPr/>
      <dgm:t>
        <a:bodyPr/>
        <a:lstStyle/>
        <a:p>
          <a:endParaRPr lang="en-US"/>
        </a:p>
      </dgm:t>
    </dgm:pt>
    <dgm:pt modelId="{3161BD7F-532D-46AD-90C8-A48343279F50}" type="sibTrans" cxnId="{65D5B0EE-05C2-42AA-9DEE-8A00E0765125}">
      <dgm:prSet/>
      <dgm:spPr/>
      <dgm:t>
        <a:bodyPr/>
        <a:lstStyle/>
        <a:p>
          <a:endParaRPr lang="en-US"/>
        </a:p>
      </dgm:t>
    </dgm:pt>
    <dgm:pt modelId="{9D8A324C-4BC7-485A-8414-9203F089066D}">
      <dgm:prSet phldrT="[Text]" custT="1"/>
      <dgm:spPr>
        <a:ln>
          <a:solidFill>
            <a:schemeClr val="tx1">
              <a:lumMod val="50000"/>
              <a:lumOff val="50000"/>
            </a:schemeClr>
          </a:solidFill>
        </a:ln>
      </dgm:spPr>
      <dgm:t>
        <a:bodyPr/>
        <a:lstStyle/>
        <a:p>
          <a:pPr rtl="1"/>
          <a:r>
            <a:rPr lang="fa-IR" sz="1600" dirty="0" smtClean="0">
              <a:cs typeface="B Mitra" pitchFamily="2" charset="-78"/>
            </a:rPr>
            <a:t>غربالگری‌ ناقلی‌ بتا تالاسمی‌ زمان ازدواج</a:t>
          </a:r>
          <a:endParaRPr lang="en-US" sz="1600" dirty="0">
            <a:cs typeface="B Mitra" pitchFamily="2" charset="-78"/>
          </a:endParaRPr>
        </a:p>
      </dgm:t>
    </dgm:pt>
    <dgm:pt modelId="{F12A61AF-12A3-45B3-83FB-78795A69C4A0}" type="parTrans" cxnId="{2B169DCE-A19E-4A04-ABA7-B3726DAE86E7}">
      <dgm:prSet/>
      <dgm:spPr/>
      <dgm:t>
        <a:bodyPr/>
        <a:lstStyle/>
        <a:p>
          <a:endParaRPr lang="en-US"/>
        </a:p>
      </dgm:t>
    </dgm:pt>
    <dgm:pt modelId="{78E0F427-F2BA-41B0-B6F0-E9079717271B}" type="sibTrans" cxnId="{2B169DCE-A19E-4A04-ABA7-B3726DAE86E7}">
      <dgm:prSet/>
      <dgm:spPr/>
      <dgm:t>
        <a:bodyPr/>
        <a:lstStyle/>
        <a:p>
          <a:endParaRPr lang="en-US"/>
        </a:p>
      </dgm:t>
    </dgm:pt>
    <dgm:pt modelId="{689BCE03-FAC5-4F33-8A6E-0D8579AAEEA6}">
      <dgm:prSet phldrT="[Text]">
        <dgm:style>
          <a:lnRef idx="1">
            <a:schemeClr val="accent3"/>
          </a:lnRef>
          <a:fillRef idx="2">
            <a:schemeClr val="accent3"/>
          </a:fillRef>
          <a:effectRef idx="1">
            <a:schemeClr val="accent3"/>
          </a:effectRef>
          <a:fontRef idx="minor">
            <a:schemeClr val="dk1"/>
          </a:fontRef>
        </dgm:style>
      </dgm:prSet>
      <dgm:spPr>
        <a:ln>
          <a:solidFill>
            <a:schemeClr val="tx1">
              <a:lumMod val="50000"/>
              <a:lumOff val="50000"/>
            </a:schemeClr>
          </a:solidFill>
        </a:ln>
      </dgm:spPr>
      <dgm:t>
        <a:bodyPr/>
        <a:lstStyle/>
        <a:p>
          <a:pPr rtl="1"/>
          <a:r>
            <a:rPr lang="ar-SA" b="1" dirty="0" smtClean="0"/>
            <a:t>راهبرد </a:t>
          </a:r>
          <a:r>
            <a:rPr lang="fa-IR" b="1" dirty="0" smtClean="0"/>
            <a:t>دوم</a:t>
          </a:r>
          <a:r>
            <a:rPr lang="ar-SA" b="1" dirty="0" smtClean="0"/>
            <a:t> </a:t>
          </a:r>
          <a:endParaRPr lang="fa-IR" b="1" dirty="0" smtClean="0"/>
        </a:p>
        <a:p>
          <a:pPr rtl="1"/>
          <a:r>
            <a:rPr lang="ar-SA" b="1" dirty="0" smtClean="0"/>
            <a:t>(</a:t>
          </a:r>
          <a:r>
            <a:rPr lang="fa-IR" b="1" dirty="0" smtClean="0"/>
            <a:t>2</a:t>
          </a:r>
          <a:r>
            <a:rPr lang="en-US" b="1" dirty="0" smtClean="0"/>
            <a:t> (S </a:t>
          </a:r>
          <a:endParaRPr lang="en-US" dirty="0"/>
        </a:p>
      </dgm:t>
    </dgm:pt>
    <dgm:pt modelId="{A2A424D6-5DE0-45EC-A1B2-B9C81B9AF8CB}" type="parTrans" cxnId="{E8ED9EC0-5D83-4DF7-B5C2-B8EAD5DAC3FA}">
      <dgm:prSet/>
      <dgm:spPr/>
      <dgm:t>
        <a:bodyPr/>
        <a:lstStyle/>
        <a:p>
          <a:endParaRPr lang="en-US"/>
        </a:p>
      </dgm:t>
    </dgm:pt>
    <dgm:pt modelId="{7D2F377B-AE34-4F4C-8182-EDCFF5AE2F24}" type="sibTrans" cxnId="{E8ED9EC0-5D83-4DF7-B5C2-B8EAD5DAC3FA}">
      <dgm:prSet/>
      <dgm:spPr/>
      <dgm:t>
        <a:bodyPr/>
        <a:lstStyle/>
        <a:p>
          <a:endParaRPr lang="en-US"/>
        </a:p>
      </dgm:t>
    </dgm:pt>
    <dgm:pt modelId="{2E789B4F-8138-4948-8F07-50C34A33D40F}">
      <dgm:prSet phldrT="[Text]"/>
      <dgm:spPr>
        <a:ln>
          <a:solidFill>
            <a:schemeClr val="tx1">
              <a:lumMod val="50000"/>
              <a:lumOff val="50000"/>
            </a:schemeClr>
          </a:solidFill>
        </a:ln>
      </dgm:spPr>
      <dgm:t>
        <a:bodyPr/>
        <a:lstStyle/>
        <a:p>
          <a:pPr rtl="1"/>
          <a:r>
            <a:rPr lang="fa-IR" dirty="0" smtClean="0">
              <a:cs typeface="B Mitra" pitchFamily="2" charset="-78"/>
            </a:rPr>
            <a:t>شناسایی‌ والدین‌ بیماران مبتلا به‌ بتا تالاسمی‌ </a:t>
          </a:r>
          <a:endParaRPr lang="en-US" dirty="0">
            <a:cs typeface="B Mitra" pitchFamily="2" charset="-78"/>
          </a:endParaRPr>
        </a:p>
      </dgm:t>
    </dgm:pt>
    <dgm:pt modelId="{6CF8FB1E-5682-4EE4-B6BE-C82B41A32138}" type="parTrans" cxnId="{44317B87-31CA-4953-B24A-391E12EF1DAB}">
      <dgm:prSet/>
      <dgm:spPr/>
      <dgm:t>
        <a:bodyPr/>
        <a:lstStyle/>
        <a:p>
          <a:endParaRPr lang="en-US"/>
        </a:p>
      </dgm:t>
    </dgm:pt>
    <dgm:pt modelId="{AC913113-911F-43BC-B231-53950E712ECC}" type="sibTrans" cxnId="{44317B87-31CA-4953-B24A-391E12EF1DAB}">
      <dgm:prSet/>
      <dgm:spPr/>
      <dgm:t>
        <a:bodyPr/>
        <a:lstStyle/>
        <a:p>
          <a:endParaRPr lang="en-US"/>
        </a:p>
      </dgm:t>
    </dgm:pt>
    <dgm:pt modelId="{40360C0F-5BE1-4C2A-A303-94D45768626C}">
      <dgm:prSet phldrT="[Text]"/>
      <dgm:spPr>
        <a:ln>
          <a:solidFill>
            <a:schemeClr val="tx1">
              <a:lumMod val="50000"/>
              <a:lumOff val="50000"/>
            </a:schemeClr>
          </a:solidFill>
        </a:ln>
      </dgm:spPr>
      <dgm:t>
        <a:bodyPr/>
        <a:lstStyle/>
        <a:p>
          <a:pPr rtl="1"/>
          <a:r>
            <a:rPr lang="fa-IR" dirty="0" smtClean="0">
              <a:cs typeface="B Mitra" pitchFamily="2" charset="-78"/>
            </a:rPr>
            <a:t>استراتژی‌ گذشته‌نگر </a:t>
          </a:r>
          <a:endParaRPr lang="en-US" dirty="0">
            <a:cs typeface="B Mitra" pitchFamily="2" charset="-78"/>
          </a:endParaRPr>
        </a:p>
      </dgm:t>
    </dgm:pt>
    <dgm:pt modelId="{14897E4E-D0D1-4E8D-969C-BE9B6DC37888}" type="parTrans" cxnId="{06912B65-DA29-48B5-B7EF-413C962A8E0B}">
      <dgm:prSet/>
      <dgm:spPr/>
      <dgm:t>
        <a:bodyPr/>
        <a:lstStyle/>
        <a:p>
          <a:endParaRPr lang="en-US"/>
        </a:p>
      </dgm:t>
    </dgm:pt>
    <dgm:pt modelId="{F9870B59-519E-4C2B-90C4-47CA91B1798F}" type="sibTrans" cxnId="{06912B65-DA29-48B5-B7EF-413C962A8E0B}">
      <dgm:prSet/>
      <dgm:spPr/>
      <dgm:t>
        <a:bodyPr/>
        <a:lstStyle/>
        <a:p>
          <a:endParaRPr lang="en-US"/>
        </a:p>
      </dgm:t>
    </dgm:pt>
    <dgm:pt modelId="{24A190A5-1317-473C-A425-6CA8C7B1F8DB}">
      <dgm:prSet phldrT="[Text]">
        <dgm:style>
          <a:lnRef idx="1">
            <a:schemeClr val="accent3"/>
          </a:lnRef>
          <a:fillRef idx="2">
            <a:schemeClr val="accent3"/>
          </a:fillRef>
          <a:effectRef idx="1">
            <a:schemeClr val="accent3"/>
          </a:effectRef>
          <a:fontRef idx="minor">
            <a:schemeClr val="dk1"/>
          </a:fontRef>
        </dgm:style>
      </dgm:prSet>
      <dgm:spPr>
        <a:ln>
          <a:solidFill>
            <a:schemeClr val="tx1">
              <a:lumMod val="50000"/>
              <a:lumOff val="50000"/>
            </a:schemeClr>
          </a:solidFill>
        </a:ln>
      </dgm:spPr>
      <dgm:t>
        <a:bodyPr/>
        <a:lstStyle/>
        <a:p>
          <a:r>
            <a:rPr lang="ar-SA" b="1" dirty="0" smtClean="0"/>
            <a:t>راهبرد </a:t>
          </a:r>
          <a:r>
            <a:rPr lang="fa-IR" b="1" dirty="0" smtClean="0"/>
            <a:t>سوم</a:t>
          </a:r>
        </a:p>
        <a:p>
          <a:pPr rtl="1"/>
          <a:r>
            <a:rPr lang="ar-SA" b="1" dirty="0" smtClean="0"/>
            <a:t>(</a:t>
          </a:r>
          <a:r>
            <a:rPr lang="fa-IR" b="1" dirty="0" smtClean="0"/>
            <a:t>3</a:t>
          </a:r>
          <a:r>
            <a:rPr lang="en-US" dirty="0" smtClean="0"/>
            <a:t> (S</a:t>
          </a:r>
          <a:r>
            <a:rPr lang="en-US" b="1" dirty="0" smtClean="0"/>
            <a:t> </a:t>
          </a:r>
          <a:endParaRPr lang="en-US" dirty="0"/>
        </a:p>
      </dgm:t>
    </dgm:pt>
    <dgm:pt modelId="{CBAA8579-6C73-4E34-B140-15BA4AF2A3C2}" type="parTrans" cxnId="{5CDEB893-E5D3-42DF-B781-D5E64E640B3A}">
      <dgm:prSet/>
      <dgm:spPr/>
      <dgm:t>
        <a:bodyPr/>
        <a:lstStyle/>
        <a:p>
          <a:endParaRPr lang="en-US"/>
        </a:p>
      </dgm:t>
    </dgm:pt>
    <dgm:pt modelId="{F9AB4B92-1B6A-4E8E-BAF3-3C1EC2EB5137}" type="sibTrans" cxnId="{5CDEB893-E5D3-42DF-B781-D5E64E640B3A}">
      <dgm:prSet/>
      <dgm:spPr/>
      <dgm:t>
        <a:bodyPr/>
        <a:lstStyle/>
        <a:p>
          <a:endParaRPr lang="en-US"/>
        </a:p>
      </dgm:t>
    </dgm:pt>
    <dgm:pt modelId="{8875D34F-5965-4203-85F1-EC929818B9E4}">
      <dgm:prSet phldrT="[Text]" custT="1"/>
      <dgm:spPr>
        <a:ln>
          <a:solidFill>
            <a:schemeClr val="tx1">
              <a:lumMod val="50000"/>
              <a:lumOff val="50000"/>
            </a:schemeClr>
          </a:solidFill>
        </a:ln>
      </dgm:spPr>
      <dgm:t>
        <a:bodyPr/>
        <a:lstStyle/>
        <a:p>
          <a:pPr algn="r" rtl="1"/>
          <a:r>
            <a:rPr lang="fa-IR" sz="1600" dirty="0" smtClean="0">
              <a:cs typeface="B Mitra" pitchFamily="2" charset="-78"/>
            </a:rPr>
            <a:t>غربالگری‌ ناقلی‌ بتا تالاسمی‌ در زوجین‌ فاقد سابقه‌ غربالگری‌</a:t>
          </a:r>
          <a:endParaRPr lang="en-US" sz="1600" dirty="0">
            <a:cs typeface="B Mitra" pitchFamily="2" charset="-78"/>
          </a:endParaRPr>
        </a:p>
      </dgm:t>
    </dgm:pt>
    <dgm:pt modelId="{64255C9E-9732-4054-9CEE-AD2A48085DAB}" type="parTrans" cxnId="{57FD2325-AE6A-4223-AFA7-4D2C5BCC606F}">
      <dgm:prSet/>
      <dgm:spPr/>
      <dgm:t>
        <a:bodyPr/>
        <a:lstStyle/>
        <a:p>
          <a:endParaRPr lang="en-US"/>
        </a:p>
      </dgm:t>
    </dgm:pt>
    <dgm:pt modelId="{6E897771-29F7-4C0D-B370-40975C7B3BD7}" type="sibTrans" cxnId="{57FD2325-AE6A-4223-AFA7-4D2C5BCC606F}">
      <dgm:prSet/>
      <dgm:spPr/>
      <dgm:t>
        <a:bodyPr/>
        <a:lstStyle/>
        <a:p>
          <a:endParaRPr lang="en-US"/>
        </a:p>
      </dgm:t>
    </dgm:pt>
    <dgm:pt modelId="{9755BC9D-16B4-419B-8143-4917D8EC5423}">
      <dgm:prSet phldrT="[Text]" custT="1"/>
      <dgm:spPr>
        <a:ln>
          <a:solidFill>
            <a:schemeClr val="tx1">
              <a:lumMod val="50000"/>
              <a:lumOff val="50000"/>
            </a:schemeClr>
          </a:solidFill>
        </a:ln>
      </dgm:spPr>
      <dgm:t>
        <a:bodyPr/>
        <a:lstStyle/>
        <a:p>
          <a:pPr algn="r" rtl="1"/>
          <a:r>
            <a:rPr lang="fa-IR" sz="1600" dirty="0" smtClean="0">
              <a:cs typeface="B Mitra" pitchFamily="2" charset="-78"/>
            </a:rPr>
            <a:t>استراتژی‌ گذشته‌نگر</a:t>
          </a:r>
          <a:endParaRPr lang="en-US" sz="1600" dirty="0">
            <a:cs typeface="B Mitra" pitchFamily="2" charset="-78"/>
          </a:endParaRPr>
        </a:p>
      </dgm:t>
    </dgm:pt>
    <dgm:pt modelId="{CF006DAE-9889-4FD7-B3D0-AE16DCFB7155}" type="parTrans" cxnId="{DB1E70A7-662B-40AF-9327-3214E5372D20}">
      <dgm:prSet/>
      <dgm:spPr/>
      <dgm:t>
        <a:bodyPr/>
        <a:lstStyle/>
        <a:p>
          <a:endParaRPr lang="en-US"/>
        </a:p>
      </dgm:t>
    </dgm:pt>
    <dgm:pt modelId="{82EA317C-0F5F-4A7D-AA42-8BDF83815B4B}" type="sibTrans" cxnId="{DB1E70A7-662B-40AF-9327-3214E5372D20}">
      <dgm:prSet/>
      <dgm:spPr/>
      <dgm:t>
        <a:bodyPr/>
        <a:lstStyle/>
        <a:p>
          <a:endParaRPr lang="en-US"/>
        </a:p>
      </dgm:t>
    </dgm:pt>
    <dgm:pt modelId="{F7273134-863A-4A45-BDFC-0EC728FAE4B3}">
      <dgm:prSet phldrT="[Text]"/>
      <dgm:spPr>
        <a:ln>
          <a:solidFill>
            <a:schemeClr val="tx1">
              <a:lumMod val="50000"/>
              <a:lumOff val="50000"/>
            </a:schemeClr>
          </a:solidFill>
        </a:ln>
      </dgm:spPr>
      <dgm:t>
        <a:bodyPr/>
        <a:lstStyle/>
        <a:p>
          <a:pPr rtl="1"/>
          <a:r>
            <a:rPr lang="fa-IR" dirty="0" smtClean="0">
              <a:cs typeface="B Mitra" pitchFamily="2" charset="-78"/>
            </a:rPr>
            <a:t>مواردی‌ که‌ به‌ دلیل‌ عدم انجام غربالگری‌ یا عدم شناسایی‌ در زمان غربالگری‌ تحت‌ مراقبت‌ ژنتیک‌ نبوده اند</a:t>
          </a:r>
          <a:endParaRPr lang="en-US" dirty="0">
            <a:cs typeface="B Mitra" pitchFamily="2" charset="-78"/>
          </a:endParaRPr>
        </a:p>
      </dgm:t>
    </dgm:pt>
    <dgm:pt modelId="{5ED8254D-B108-4411-A9A4-CE72DB8B7923}" type="parTrans" cxnId="{C6294C05-A87E-4C20-8BBB-89CF1E47CB7A}">
      <dgm:prSet/>
      <dgm:spPr/>
      <dgm:t>
        <a:bodyPr/>
        <a:lstStyle/>
        <a:p>
          <a:endParaRPr lang="en-US"/>
        </a:p>
      </dgm:t>
    </dgm:pt>
    <dgm:pt modelId="{9C811535-B7D8-4EE5-ABBE-FD3B88FDA49C}" type="sibTrans" cxnId="{C6294C05-A87E-4C20-8BBB-89CF1E47CB7A}">
      <dgm:prSet/>
      <dgm:spPr/>
      <dgm:t>
        <a:bodyPr/>
        <a:lstStyle/>
        <a:p>
          <a:endParaRPr lang="en-US"/>
        </a:p>
      </dgm:t>
    </dgm:pt>
    <dgm:pt modelId="{92CBFFF0-1527-4309-8DF5-A088A2106103}">
      <dgm:prSet custT="1"/>
      <dgm:spPr/>
      <dgm:t>
        <a:bodyPr/>
        <a:lstStyle/>
        <a:p>
          <a:pPr algn="l"/>
          <a:endParaRPr lang="en-US" sz="1400" dirty="0"/>
        </a:p>
      </dgm:t>
    </dgm:pt>
    <dgm:pt modelId="{6D61266E-E9B1-4511-8739-1F19B9165259}" type="parTrans" cxnId="{82313B6E-DFD6-4466-B3C9-980C826718C2}">
      <dgm:prSet/>
      <dgm:spPr/>
      <dgm:t>
        <a:bodyPr/>
        <a:lstStyle/>
        <a:p>
          <a:endParaRPr lang="en-US"/>
        </a:p>
      </dgm:t>
    </dgm:pt>
    <dgm:pt modelId="{7E803867-D5DC-404C-936D-B2C712041F00}" type="sibTrans" cxnId="{82313B6E-DFD6-4466-B3C9-980C826718C2}">
      <dgm:prSet/>
      <dgm:spPr/>
      <dgm:t>
        <a:bodyPr/>
        <a:lstStyle/>
        <a:p>
          <a:endParaRPr lang="en-US"/>
        </a:p>
      </dgm:t>
    </dgm:pt>
    <dgm:pt modelId="{6AB78BDD-61F8-4A7B-B705-6A305803B3C5}">
      <dgm:prSet phldrT="[Text]" custT="1"/>
      <dgm:spPr>
        <a:ln>
          <a:solidFill>
            <a:schemeClr val="tx1">
              <a:lumMod val="50000"/>
              <a:lumOff val="50000"/>
            </a:schemeClr>
          </a:solidFill>
        </a:ln>
      </dgm:spPr>
      <dgm:t>
        <a:bodyPr/>
        <a:lstStyle/>
        <a:p>
          <a:pPr algn="r" rtl="1"/>
          <a:r>
            <a:rPr lang="ar-SA" sz="1600" dirty="0" smtClean="0">
              <a:cs typeface="B Mitra" pitchFamily="2" charset="-78"/>
            </a:rPr>
            <a:t>زنان بارداری‌ که‌ به‌ هر دلیل‌ (ازدواج قبل‌ از شروع اجرای‌ برنامه‌ در منطقه‌، عقد غیر ثبتی‌، برخی‌ گروههای‌ اجتماعی‌ خاص، افراد مهاجر، افراد خارجی‌ مقیم‌ در کشور و ...) هنگام ازدواج آزمایش‌ های‌ تالاسمی‌ را انجام نداده اند. / زنان متأهل‌ فاقد سابقه‌ غربالگری‌ ناقلی‌ تالاسمی‌ در زمان ازدواج</a:t>
          </a:r>
          <a:endParaRPr lang="en-US" sz="1600" dirty="0">
            <a:cs typeface="B Mitra" pitchFamily="2" charset="-78"/>
          </a:endParaRPr>
        </a:p>
      </dgm:t>
    </dgm:pt>
    <dgm:pt modelId="{5AECB49F-6634-42D4-9210-B277BACD60BD}" type="parTrans" cxnId="{31B3CAFB-691F-48F0-871D-65C097759083}">
      <dgm:prSet/>
      <dgm:spPr/>
      <dgm:t>
        <a:bodyPr/>
        <a:lstStyle/>
        <a:p>
          <a:endParaRPr lang="en-US"/>
        </a:p>
      </dgm:t>
    </dgm:pt>
    <dgm:pt modelId="{2CEF219F-7E8E-4B0C-903A-4B9DC1C242A7}" type="sibTrans" cxnId="{31B3CAFB-691F-48F0-871D-65C097759083}">
      <dgm:prSet/>
      <dgm:spPr/>
      <dgm:t>
        <a:bodyPr/>
        <a:lstStyle/>
        <a:p>
          <a:endParaRPr lang="en-US"/>
        </a:p>
      </dgm:t>
    </dgm:pt>
    <dgm:pt modelId="{3A4247D5-507F-4822-BF2D-4F3779395EEB}">
      <dgm:prSet phldrT="[Text]" custT="1"/>
      <dgm:spPr>
        <a:ln>
          <a:solidFill>
            <a:schemeClr val="tx1">
              <a:lumMod val="50000"/>
              <a:lumOff val="50000"/>
            </a:schemeClr>
          </a:solidFill>
        </a:ln>
      </dgm:spPr>
      <dgm:t>
        <a:bodyPr/>
        <a:lstStyle/>
        <a:p>
          <a:pPr rtl="1"/>
          <a:r>
            <a:rPr lang="fa-IR" sz="1600" dirty="0" smtClean="0">
              <a:cs typeface="B Mitra" pitchFamily="2" charset="-78"/>
            </a:rPr>
            <a:t>استراتژی‌ آینده نگر </a:t>
          </a:r>
          <a:endParaRPr lang="en-US" sz="1600" dirty="0">
            <a:cs typeface="B Mitra" pitchFamily="2" charset="-78"/>
          </a:endParaRPr>
        </a:p>
      </dgm:t>
    </dgm:pt>
    <dgm:pt modelId="{ACEB0E80-7EB0-4DB4-9E63-526E0658F213}" type="parTrans" cxnId="{A814BC34-A0AC-46C2-A838-76A989A2BAF9}">
      <dgm:prSet/>
      <dgm:spPr/>
      <dgm:t>
        <a:bodyPr/>
        <a:lstStyle/>
        <a:p>
          <a:endParaRPr lang="en-US"/>
        </a:p>
      </dgm:t>
    </dgm:pt>
    <dgm:pt modelId="{7321E805-1906-491B-8A09-3B842892441B}" type="sibTrans" cxnId="{A814BC34-A0AC-46C2-A838-76A989A2BAF9}">
      <dgm:prSet/>
      <dgm:spPr/>
      <dgm:t>
        <a:bodyPr/>
        <a:lstStyle/>
        <a:p>
          <a:endParaRPr lang="en-US"/>
        </a:p>
      </dgm:t>
    </dgm:pt>
    <dgm:pt modelId="{1B04A1F5-2AA9-4D77-AA4E-3638D8EAB468}">
      <dgm:prSet phldrT="[Text]" custT="1"/>
      <dgm:spPr>
        <a:ln>
          <a:solidFill>
            <a:schemeClr val="tx1">
              <a:lumMod val="50000"/>
              <a:lumOff val="50000"/>
            </a:schemeClr>
          </a:solidFill>
        </a:ln>
      </dgm:spPr>
      <dgm:t>
        <a:bodyPr/>
        <a:lstStyle/>
        <a:p>
          <a:pPr rtl="1"/>
          <a:r>
            <a:rPr lang="ar-SA" sz="1600" dirty="0" smtClean="0">
              <a:cs typeface="B Mitra" pitchFamily="2" charset="-78"/>
            </a:rPr>
            <a:t>زوجین‌ متقاضی‌ ثبت‌ ازدواج با در دست‌ داشتن‌ معرفی‌ نامه‌ از دفتر ثبت‌ ازدواج</a:t>
          </a:r>
          <a:endParaRPr lang="en-US" sz="1600" dirty="0">
            <a:cs typeface="B Mitra" pitchFamily="2" charset="-78"/>
          </a:endParaRPr>
        </a:p>
      </dgm:t>
    </dgm:pt>
    <dgm:pt modelId="{B0216C27-3C45-4A1C-9C8B-D055896D435D}" type="parTrans" cxnId="{118B9CC6-27E9-48C3-B39A-08945E775B48}">
      <dgm:prSet/>
      <dgm:spPr/>
      <dgm:t>
        <a:bodyPr/>
        <a:lstStyle/>
        <a:p>
          <a:endParaRPr lang="en-US"/>
        </a:p>
      </dgm:t>
    </dgm:pt>
    <dgm:pt modelId="{17110438-AFC8-44C2-9530-2DE342713360}" type="sibTrans" cxnId="{118B9CC6-27E9-48C3-B39A-08945E775B48}">
      <dgm:prSet/>
      <dgm:spPr/>
      <dgm:t>
        <a:bodyPr/>
        <a:lstStyle/>
        <a:p>
          <a:endParaRPr lang="en-US"/>
        </a:p>
      </dgm:t>
    </dgm:pt>
    <dgm:pt modelId="{76013FF1-0A2E-4C14-8DF4-20C0C7AD1952}">
      <dgm:prSet phldrT="[Text]"/>
      <dgm:spPr>
        <a:ln>
          <a:solidFill>
            <a:schemeClr val="tx1">
              <a:lumMod val="50000"/>
              <a:lumOff val="50000"/>
            </a:schemeClr>
          </a:solidFill>
        </a:ln>
      </dgm:spPr>
      <dgm:t>
        <a:bodyPr/>
        <a:lstStyle/>
        <a:p>
          <a:pPr rtl="1"/>
          <a:r>
            <a:rPr lang="ar-SA" dirty="0" smtClean="0">
              <a:cs typeface="B Mitra" pitchFamily="2" charset="-78"/>
            </a:rPr>
            <a:t>معرفی‌ نامه‌ پزشک‌ مرکز خدمات جامع‌ سلامت‌ یا پزشک‌ مشاوره ژنتیک‌</a:t>
          </a:r>
          <a:endParaRPr lang="en-US" dirty="0">
            <a:cs typeface="B Mitra" pitchFamily="2" charset="-78"/>
          </a:endParaRPr>
        </a:p>
      </dgm:t>
    </dgm:pt>
    <dgm:pt modelId="{92DDC0F9-67F9-44EA-8880-63951D7A9AE9}" type="parTrans" cxnId="{10EB02BF-EA08-44EB-854E-4F605EE1010D}">
      <dgm:prSet/>
      <dgm:spPr/>
      <dgm:t>
        <a:bodyPr/>
        <a:lstStyle/>
        <a:p>
          <a:endParaRPr lang="en-US"/>
        </a:p>
      </dgm:t>
    </dgm:pt>
    <dgm:pt modelId="{B198A204-8EE8-46CA-AFDF-04D083C32519}" type="sibTrans" cxnId="{10EB02BF-EA08-44EB-854E-4F605EE1010D}">
      <dgm:prSet/>
      <dgm:spPr/>
      <dgm:t>
        <a:bodyPr/>
        <a:lstStyle/>
        <a:p>
          <a:endParaRPr lang="en-US"/>
        </a:p>
      </dgm:t>
    </dgm:pt>
    <dgm:pt modelId="{941FE76E-769F-44E8-991C-D77DCD56B5FD}">
      <dgm:prSet phldrT="[Text]" custT="1"/>
      <dgm:spPr>
        <a:ln>
          <a:solidFill>
            <a:schemeClr val="tx1">
              <a:lumMod val="50000"/>
              <a:lumOff val="50000"/>
            </a:schemeClr>
          </a:solidFill>
        </a:ln>
      </dgm:spPr>
      <dgm:t>
        <a:bodyPr/>
        <a:lstStyle/>
        <a:p>
          <a:pPr algn="r" rtl="1"/>
          <a:r>
            <a:rPr lang="ar-SA" sz="1600" dirty="0" smtClean="0">
              <a:cs typeface="B Mitra" pitchFamily="2" charset="-78"/>
            </a:rPr>
            <a:t>معرفی‌ نامه‌ پزشک‌ مرکز خدمات جامع‌ سلامت‌ یا پزشک‌ مشاوره ژنتیک‌</a:t>
          </a:r>
          <a:r>
            <a:rPr lang="fa-IR" sz="1600" dirty="0" smtClean="0">
              <a:cs typeface="B Mitra" pitchFamily="2" charset="-78"/>
            </a:rPr>
            <a:t> </a:t>
          </a:r>
          <a:endParaRPr lang="en-US" sz="1600" dirty="0">
            <a:cs typeface="B Mitra" pitchFamily="2" charset="-78"/>
          </a:endParaRPr>
        </a:p>
      </dgm:t>
    </dgm:pt>
    <dgm:pt modelId="{90D77F2D-0303-4AA7-9B94-4379CFC34CF6}" type="parTrans" cxnId="{BC2695D4-D90D-4608-AD2D-BD96CB893387}">
      <dgm:prSet/>
      <dgm:spPr/>
      <dgm:t>
        <a:bodyPr/>
        <a:lstStyle/>
        <a:p>
          <a:endParaRPr lang="en-US"/>
        </a:p>
      </dgm:t>
    </dgm:pt>
    <dgm:pt modelId="{04D26569-8018-4274-8A9E-EBAADB784A60}" type="sibTrans" cxnId="{BC2695D4-D90D-4608-AD2D-BD96CB893387}">
      <dgm:prSet/>
      <dgm:spPr/>
      <dgm:t>
        <a:bodyPr/>
        <a:lstStyle/>
        <a:p>
          <a:endParaRPr lang="en-US"/>
        </a:p>
      </dgm:t>
    </dgm:pt>
    <dgm:pt modelId="{027DE3C6-91D1-42BB-A738-8F14774EC1C7}" type="pres">
      <dgm:prSet presAssocID="{63819952-1BDF-416A-B66E-A55B9D35F567}" presName="linearFlow" presStyleCnt="0">
        <dgm:presLayoutVars>
          <dgm:dir/>
          <dgm:animLvl val="lvl"/>
          <dgm:resizeHandles val="exact"/>
        </dgm:presLayoutVars>
      </dgm:prSet>
      <dgm:spPr/>
      <dgm:t>
        <a:bodyPr/>
        <a:lstStyle/>
        <a:p>
          <a:endParaRPr lang="en-US"/>
        </a:p>
      </dgm:t>
    </dgm:pt>
    <dgm:pt modelId="{3074CD43-6D34-4ED1-ACB7-C8465AEFBEFC}" type="pres">
      <dgm:prSet presAssocID="{0C3FCAF7-410A-4D20-8C78-DD384182C2A6}" presName="composite" presStyleCnt="0"/>
      <dgm:spPr/>
    </dgm:pt>
    <dgm:pt modelId="{5FE1F69A-C5F0-43CC-AB3D-1044CEFFF913}" type="pres">
      <dgm:prSet presAssocID="{0C3FCAF7-410A-4D20-8C78-DD384182C2A6}" presName="parentText" presStyleLbl="alignNode1" presStyleIdx="0" presStyleCnt="3">
        <dgm:presLayoutVars>
          <dgm:chMax val="1"/>
          <dgm:bulletEnabled val="1"/>
        </dgm:presLayoutVars>
      </dgm:prSet>
      <dgm:spPr/>
      <dgm:t>
        <a:bodyPr/>
        <a:lstStyle/>
        <a:p>
          <a:endParaRPr lang="en-US"/>
        </a:p>
      </dgm:t>
    </dgm:pt>
    <dgm:pt modelId="{5F5A1A4F-C0DA-4504-9C19-E8978B46CA0A}" type="pres">
      <dgm:prSet presAssocID="{0C3FCAF7-410A-4D20-8C78-DD384182C2A6}" presName="descendantText" presStyleLbl="alignAcc1" presStyleIdx="0" presStyleCnt="3" custScaleY="107090">
        <dgm:presLayoutVars>
          <dgm:bulletEnabled val="1"/>
        </dgm:presLayoutVars>
      </dgm:prSet>
      <dgm:spPr/>
      <dgm:t>
        <a:bodyPr/>
        <a:lstStyle/>
        <a:p>
          <a:endParaRPr lang="en-US"/>
        </a:p>
      </dgm:t>
    </dgm:pt>
    <dgm:pt modelId="{549EDBF7-15A1-4FD3-B62C-A0564790E7D0}" type="pres">
      <dgm:prSet presAssocID="{3161BD7F-532D-46AD-90C8-A48343279F50}" presName="sp" presStyleCnt="0"/>
      <dgm:spPr/>
    </dgm:pt>
    <dgm:pt modelId="{55557D09-94BC-4C24-B337-9D7DFAC712B9}" type="pres">
      <dgm:prSet presAssocID="{689BCE03-FAC5-4F33-8A6E-0D8579AAEEA6}" presName="composite" presStyleCnt="0"/>
      <dgm:spPr/>
    </dgm:pt>
    <dgm:pt modelId="{FC37D672-07A5-4CA2-9867-0E3E4B959D65}" type="pres">
      <dgm:prSet presAssocID="{689BCE03-FAC5-4F33-8A6E-0D8579AAEEA6}" presName="parentText" presStyleLbl="alignNode1" presStyleIdx="1" presStyleCnt="3">
        <dgm:presLayoutVars>
          <dgm:chMax val="1"/>
          <dgm:bulletEnabled val="1"/>
        </dgm:presLayoutVars>
      </dgm:prSet>
      <dgm:spPr/>
      <dgm:t>
        <a:bodyPr/>
        <a:lstStyle/>
        <a:p>
          <a:endParaRPr lang="en-US"/>
        </a:p>
      </dgm:t>
    </dgm:pt>
    <dgm:pt modelId="{3B4ED898-E9B7-4CFD-850B-43CD7828ED3F}" type="pres">
      <dgm:prSet presAssocID="{689BCE03-FAC5-4F33-8A6E-0D8579AAEEA6}" presName="descendantText" presStyleLbl="alignAcc1" presStyleIdx="1" presStyleCnt="3" custScaleY="150441" custLinFactNeighborX="-719" custLinFactNeighborY="-8472">
        <dgm:presLayoutVars>
          <dgm:bulletEnabled val="1"/>
        </dgm:presLayoutVars>
      </dgm:prSet>
      <dgm:spPr/>
      <dgm:t>
        <a:bodyPr/>
        <a:lstStyle/>
        <a:p>
          <a:endParaRPr lang="en-US"/>
        </a:p>
      </dgm:t>
    </dgm:pt>
    <dgm:pt modelId="{85A744D1-F993-418C-9963-12ADCEAC9BBE}" type="pres">
      <dgm:prSet presAssocID="{7D2F377B-AE34-4F4C-8182-EDCFF5AE2F24}" presName="sp" presStyleCnt="0"/>
      <dgm:spPr/>
    </dgm:pt>
    <dgm:pt modelId="{7D947917-865C-4BB8-9C6D-45B038F80394}" type="pres">
      <dgm:prSet presAssocID="{24A190A5-1317-473C-A425-6CA8C7B1F8DB}" presName="composite" presStyleCnt="0"/>
      <dgm:spPr/>
    </dgm:pt>
    <dgm:pt modelId="{F7F7DF6E-583C-4C35-975E-EF2056996C16}" type="pres">
      <dgm:prSet presAssocID="{24A190A5-1317-473C-A425-6CA8C7B1F8DB}" presName="parentText" presStyleLbl="alignNode1" presStyleIdx="2" presStyleCnt="3">
        <dgm:presLayoutVars>
          <dgm:chMax val="1"/>
          <dgm:bulletEnabled val="1"/>
        </dgm:presLayoutVars>
      </dgm:prSet>
      <dgm:spPr/>
      <dgm:t>
        <a:bodyPr/>
        <a:lstStyle/>
        <a:p>
          <a:endParaRPr lang="en-US"/>
        </a:p>
      </dgm:t>
    </dgm:pt>
    <dgm:pt modelId="{8B45A6C2-E11E-423D-8511-1EEE0A843672}" type="pres">
      <dgm:prSet presAssocID="{24A190A5-1317-473C-A425-6CA8C7B1F8DB}" presName="descendantText" presStyleLbl="alignAcc1" presStyleIdx="2" presStyleCnt="3" custScaleY="164615">
        <dgm:presLayoutVars>
          <dgm:bulletEnabled val="1"/>
        </dgm:presLayoutVars>
      </dgm:prSet>
      <dgm:spPr/>
      <dgm:t>
        <a:bodyPr/>
        <a:lstStyle/>
        <a:p>
          <a:endParaRPr lang="en-US"/>
        </a:p>
      </dgm:t>
    </dgm:pt>
  </dgm:ptLst>
  <dgm:cxnLst>
    <dgm:cxn modelId="{E04B74C4-CEEC-4059-8047-6EE85313B4CE}" type="presOf" srcId="{92CBFFF0-1527-4309-8DF5-A088A2106103}" destId="{8B45A6C2-E11E-423D-8511-1EEE0A843672}" srcOrd="0" destOrd="4" presId="urn:microsoft.com/office/officeart/2005/8/layout/chevron2"/>
    <dgm:cxn modelId="{26F1B373-BDA2-4D8F-B6AB-F854CEF54C50}" type="presOf" srcId="{63819952-1BDF-416A-B66E-A55B9D35F567}" destId="{027DE3C6-91D1-42BB-A738-8F14774EC1C7}" srcOrd="0" destOrd="0" presId="urn:microsoft.com/office/officeart/2005/8/layout/chevron2"/>
    <dgm:cxn modelId="{4B3F8D27-4AB5-42C4-951C-C7895B89765A}" type="presOf" srcId="{40360C0F-5BE1-4C2A-A303-94D45768626C}" destId="{3B4ED898-E9B7-4CFD-850B-43CD7828ED3F}" srcOrd="0" destOrd="1" presId="urn:microsoft.com/office/officeart/2005/8/layout/chevron2"/>
    <dgm:cxn modelId="{DB1E70A7-662B-40AF-9327-3214E5372D20}" srcId="{24A190A5-1317-473C-A425-6CA8C7B1F8DB}" destId="{9755BC9D-16B4-419B-8143-4917D8EC5423}" srcOrd="1" destOrd="0" parTransId="{CF006DAE-9889-4FD7-B3D0-AE16DCFB7155}" sibTransId="{82EA317C-0F5F-4A7D-AA42-8BDF83815B4B}"/>
    <dgm:cxn modelId="{BA1BC575-7C53-407A-ACFD-4F33C02BBD6E}" type="presOf" srcId="{1B04A1F5-2AA9-4D77-AA4E-3638D8EAB468}" destId="{5F5A1A4F-C0DA-4504-9C19-E8978B46CA0A}" srcOrd="0" destOrd="1" presId="urn:microsoft.com/office/officeart/2005/8/layout/chevron2"/>
    <dgm:cxn modelId="{5CDB4CF0-2F3C-4822-B433-A44CE59B13FB}" type="presOf" srcId="{9755BC9D-16B4-419B-8143-4917D8EC5423}" destId="{8B45A6C2-E11E-423D-8511-1EEE0A843672}" srcOrd="0" destOrd="1" presId="urn:microsoft.com/office/officeart/2005/8/layout/chevron2"/>
    <dgm:cxn modelId="{58E6CA0A-1A89-47F1-97D4-C995D603E44C}" type="presOf" srcId="{689BCE03-FAC5-4F33-8A6E-0D8579AAEEA6}" destId="{FC37D672-07A5-4CA2-9867-0E3E4B959D65}" srcOrd="0" destOrd="0" presId="urn:microsoft.com/office/officeart/2005/8/layout/chevron2"/>
    <dgm:cxn modelId="{82313B6E-DFD6-4466-B3C9-980C826718C2}" srcId="{24A190A5-1317-473C-A425-6CA8C7B1F8DB}" destId="{92CBFFF0-1527-4309-8DF5-A088A2106103}" srcOrd="4" destOrd="0" parTransId="{6D61266E-E9B1-4511-8739-1F19B9165259}" sibTransId="{7E803867-D5DC-404C-936D-B2C712041F00}"/>
    <dgm:cxn modelId="{E8ED9EC0-5D83-4DF7-B5C2-B8EAD5DAC3FA}" srcId="{63819952-1BDF-416A-B66E-A55B9D35F567}" destId="{689BCE03-FAC5-4F33-8A6E-0D8579AAEEA6}" srcOrd="1" destOrd="0" parTransId="{A2A424D6-5DE0-45EC-A1B2-B9C81B9AF8CB}" sibTransId="{7D2F377B-AE34-4F4C-8182-EDCFF5AE2F24}"/>
    <dgm:cxn modelId="{BC2695D4-D90D-4608-AD2D-BD96CB893387}" srcId="{24A190A5-1317-473C-A425-6CA8C7B1F8DB}" destId="{941FE76E-769F-44E8-991C-D77DCD56B5FD}" srcOrd="2" destOrd="0" parTransId="{90D77F2D-0303-4AA7-9B94-4379CFC34CF6}" sibTransId="{04D26569-8018-4274-8A9E-EBAADB784A60}"/>
    <dgm:cxn modelId="{453065D9-E5F8-4A59-9387-A7D6E1012EF2}" type="presOf" srcId="{6AB78BDD-61F8-4A7B-B705-6A305803B3C5}" destId="{8B45A6C2-E11E-423D-8511-1EEE0A843672}" srcOrd="0" destOrd="3" presId="urn:microsoft.com/office/officeart/2005/8/layout/chevron2"/>
    <dgm:cxn modelId="{C6294C05-A87E-4C20-8BBB-89CF1E47CB7A}" srcId="{689BCE03-FAC5-4F33-8A6E-0D8579AAEEA6}" destId="{F7273134-863A-4A45-BDFC-0EC728FAE4B3}" srcOrd="3" destOrd="0" parTransId="{5ED8254D-B108-4411-A9A4-CE72DB8B7923}" sibTransId="{9C811535-B7D8-4EE5-ABBE-FD3B88FDA49C}"/>
    <dgm:cxn modelId="{31B3CAFB-691F-48F0-871D-65C097759083}" srcId="{24A190A5-1317-473C-A425-6CA8C7B1F8DB}" destId="{6AB78BDD-61F8-4A7B-B705-6A305803B3C5}" srcOrd="3" destOrd="0" parTransId="{5AECB49F-6634-42D4-9210-B277BACD60BD}" sibTransId="{2CEF219F-7E8E-4B0C-903A-4B9DC1C242A7}"/>
    <dgm:cxn modelId="{57FD2325-AE6A-4223-AFA7-4D2C5BCC606F}" srcId="{24A190A5-1317-473C-A425-6CA8C7B1F8DB}" destId="{8875D34F-5965-4203-85F1-EC929818B9E4}" srcOrd="0" destOrd="0" parTransId="{64255C9E-9732-4054-9CEE-AD2A48085DAB}" sibTransId="{6E897771-29F7-4C0D-B370-40975C7B3BD7}"/>
    <dgm:cxn modelId="{810ACD97-0E46-4683-A8A4-6AEC3D13A7E1}" type="presOf" srcId="{76013FF1-0A2E-4C14-8DF4-20C0C7AD1952}" destId="{3B4ED898-E9B7-4CFD-850B-43CD7828ED3F}" srcOrd="0" destOrd="2" presId="urn:microsoft.com/office/officeart/2005/8/layout/chevron2"/>
    <dgm:cxn modelId="{2B169DCE-A19E-4A04-ABA7-B3726DAE86E7}" srcId="{0C3FCAF7-410A-4D20-8C78-DD384182C2A6}" destId="{9D8A324C-4BC7-485A-8414-9203F089066D}" srcOrd="0" destOrd="0" parTransId="{F12A61AF-12A3-45B3-83FB-78795A69C4A0}" sibTransId="{78E0F427-F2BA-41B0-B6F0-E9079717271B}"/>
    <dgm:cxn modelId="{44317B87-31CA-4953-B24A-391E12EF1DAB}" srcId="{689BCE03-FAC5-4F33-8A6E-0D8579AAEEA6}" destId="{2E789B4F-8138-4948-8F07-50C34A33D40F}" srcOrd="0" destOrd="0" parTransId="{6CF8FB1E-5682-4EE4-B6BE-C82B41A32138}" sibTransId="{AC913113-911F-43BC-B231-53950E712ECC}"/>
    <dgm:cxn modelId="{5CDEB893-E5D3-42DF-B781-D5E64E640B3A}" srcId="{63819952-1BDF-416A-B66E-A55B9D35F567}" destId="{24A190A5-1317-473C-A425-6CA8C7B1F8DB}" srcOrd="2" destOrd="0" parTransId="{CBAA8579-6C73-4E34-B140-15BA4AF2A3C2}" sibTransId="{F9AB4B92-1B6A-4E8E-BAF3-3C1EC2EB5137}"/>
    <dgm:cxn modelId="{10EB02BF-EA08-44EB-854E-4F605EE1010D}" srcId="{689BCE03-FAC5-4F33-8A6E-0D8579AAEEA6}" destId="{76013FF1-0A2E-4C14-8DF4-20C0C7AD1952}" srcOrd="2" destOrd="0" parTransId="{92DDC0F9-67F9-44EA-8880-63951D7A9AE9}" sibTransId="{B198A204-8EE8-46CA-AFDF-04D083C32519}"/>
    <dgm:cxn modelId="{65D5B0EE-05C2-42AA-9DEE-8A00E0765125}" srcId="{63819952-1BDF-416A-B66E-A55B9D35F567}" destId="{0C3FCAF7-410A-4D20-8C78-DD384182C2A6}" srcOrd="0" destOrd="0" parTransId="{460FF669-C8F3-4F4D-9F50-EFC2E5CFE801}" sibTransId="{3161BD7F-532D-46AD-90C8-A48343279F50}"/>
    <dgm:cxn modelId="{84980C30-1058-4610-B26B-1E0F9E8D050E}" type="presOf" srcId="{F7273134-863A-4A45-BDFC-0EC728FAE4B3}" destId="{3B4ED898-E9B7-4CFD-850B-43CD7828ED3F}" srcOrd="0" destOrd="3" presId="urn:microsoft.com/office/officeart/2005/8/layout/chevron2"/>
    <dgm:cxn modelId="{118B9CC6-27E9-48C3-B39A-08945E775B48}" srcId="{0C3FCAF7-410A-4D20-8C78-DD384182C2A6}" destId="{1B04A1F5-2AA9-4D77-AA4E-3638D8EAB468}" srcOrd="1" destOrd="0" parTransId="{B0216C27-3C45-4A1C-9C8B-D055896D435D}" sibTransId="{17110438-AFC8-44C2-9530-2DE342713360}"/>
    <dgm:cxn modelId="{4DF369B1-FFE7-4872-AA14-E97F20F7FD50}" type="presOf" srcId="{3A4247D5-507F-4822-BF2D-4F3779395EEB}" destId="{5F5A1A4F-C0DA-4504-9C19-E8978B46CA0A}" srcOrd="0" destOrd="2" presId="urn:microsoft.com/office/officeart/2005/8/layout/chevron2"/>
    <dgm:cxn modelId="{48F7E0D2-B414-4ECC-B174-57F9C86C3EAE}" type="presOf" srcId="{0C3FCAF7-410A-4D20-8C78-DD384182C2A6}" destId="{5FE1F69A-C5F0-43CC-AB3D-1044CEFFF913}" srcOrd="0" destOrd="0" presId="urn:microsoft.com/office/officeart/2005/8/layout/chevron2"/>
    <dgm:cxn modelId="{4F3D1A20-9933-4613-8BB0-A6FAFFF6AF86}" type="presOf" srcId="{9D8A324C-4BC7-485A-8414-9203F089066D}" destId="{5F5A1A4F-C0DA-4504-9C19-E8978B46CA0A}" srcOrd="0" destOrd="0" presId="urn:microsoft.com/office/officeart/2005/8/layout/chevron2"/>
    <dgm:cxn modelId="{A814BC34-A0AC-46C2-A838-76A989A2BAF9}" srcId="{0C3FCAF7-410A-4D20-8C78-DD384182C2A6}" destId="{3A4247D5-507F-4822-BF2D-4F3779395EEB}" srcOrd="2" destOrd="0" parTransId="{ACEB0E80-7EB0-4DB4-9E63-526E0658F213}" sibTransId="{7321E805-1906-491B-8A09-3B842892441B}"/>
    <dgm:cxn modelId="{F3107E20-717B-4238-885A-9A1856CB4FE2}" type="presOf" srcId="{2E789B4F-8138-4948-8F07-50C34A33D40F}" destId="{3B4ED898-E9B7-4CFD-850B-43CD7828ED3F}" srcOrd="0" destOrd="0" presId="urn:microsoft.com/office/officeart/2005/8/layout/chevron2"/>
    <dgm:cxn modelId="{03217C8B-CBBC-4F84-8053-F0C5C5BB374D}" type="presOf" srcId="{8875D34F-5965-4203-85F1-EC929818B9E4}" destId="{8B45A6C2-E11E-423D-8511-1EEE0A843672}" srcOrd="0" destOrd="0" presId="urn:microsoft.com/office/officeart/2005/8/layout/chevron2"/>
    <dgm:cxn modelId="{06912B65-DA29-48B5-B7EF-413C962A8E0B}" srcId="{689BCE03-FAC5-4F33-8A6E-0D8579AAEEA6}" destId="{40360C0F-5BE1-4C2A-A303-94D45768626C}" srcOrd="1" destOrd="0" parTransId="{14897E4E-D0D1-4E8D-969C-BE9B6DC37888}" sibTransId="{F9870B59-519E-4C2B-90C4-47CA91B1798F}"/>
    <dgm:cxn modelId="{2DB4BE91-73EA-4E61-AD75-4918316C22FE}" type="presOf" srcId="{941FE76E-769F-44E8-991C-D77DCD56B5FD}" destId="{8B45A6C2-E11E-423D-8511-1EEE0A843672}" srcOrd="0" destOrd="2" presId="urn:microsoft.com/office/officeart/2005/8/layout/chevron2"/>
    <dgm:cxn modelId="{DA4073DF-661A-4360-AD7A-DEFBAE9AFCD5}" type="presOf" srcId="{24A190A5-1317-473C-A425-6CA8C7B1F8DB}" destId="{F7F7DF6E-583C-4C35-975E-EF2056996C16}" srcOrd="0" destOrd="0" presId="urn:microsoft.com/office/officeart/2005/8/layout/chevron2"/>
    <dgm:cxn modelId="{E24F8804-FEF4-48DE-A2B2-DCB55F0A1A63}" type="presParOf" srcId="{027DE3C6-91D1-42BB-A738-8F14774EC1C7}" destId="{3074CD43-6D34-4ED1-ACB7-C8465AEFBEFC}" srcOrd="0" destOrd="0" presId="urn:microsoft.com/office/officeart/2005/8/layout/chevron2"/>
    <dgm:cxn modelId="{2F11A835-18BA-4DFF-8A1D-3F2D3BDE2CB1}" type="presParOf" srcId="{3074CD43-6D34-4ED1-ACB7-C8465AEFBEFC}" destId="{5FE1F69A-C5F0-43CC-AB3D-1044CEFFF913}" srcOrd="0" destOrd="0" presId="urn:microsoft.com/office/officeart/2005/8/layout/chevron2"/>
    <dgm:cxn modelId="{C50DBFC4-AF65-4B27-B4C2-9CFD38BD7156}" type="presParOf" srcId="{3074CD43-6D34-4ED1-ACB7-C8465AEFBEFC}" destId="{5F5A1A4F-C0DA-4504-9C19-E8978B46CA0A}" srcOrd="1" destOrd="0" presId="urn:microsoft.com/office/officeart/2005/8/layout/chevron2"/>
    <dgm:cxn modelId="{1C098876-6621-473B-B7C4-A27278EB0D6D}" type="presParOf" srcId="{027DE3C6-91D1-42BB-A738-8F14774EC1C7}" destId="{549EDBF7-15A1-4FD3-B62C-A0564790E7D0}" srcOrd="1" destOrd="0" presId="urn:microsoft.com/office/officeart/2005/8/layout/chevron2"/>
    <dgm:cxn modelId="{E5AC1D05-03ED-45CB-849E-B2304860CFBA}" type="presParOf" srcId="{027DE3C6-91D1-42BB-A738-8F14774EC1C7}" destId="{55557D09-94BC-4C24-B337-9D7DFAC712B9}" srcOrd="2" destOrd="0" presId="urn:microsoft.com/office/officeart/2005/8/layout/chevron2"/>
    <dgm:cxn modelId="{190576D9-13F1-4E7C-9D7E-05ACC585E755}" type="presParOf" srcId="{55557D09-94BC-4C24-B337-9D7DFAC712B9}" destId="{FC37D672-07A5-4CA2-9867-0E3E4B959D65}" srcOrd="0" destOrd="0" presId="urn:microsoft.com/office/officeart/2005/8/layout/chevron2"/>
    <dgm:cxn modelId="{923E5146-5548-48B9-B604-1A16C26D7F29}" type="presParOf" srcId="{55557D09-94BC-4C24-B337-9D7DFAC712B9}" destId="{3B4ED898-E9B7-4CFD-850B-43CD7828ED3F}" srcOrd="1" destOrd="0" presId="urn:microsoft.com/office/officeart/2005/8/layout/chevron2"/>
    <dgm:cxn modelId="{52DD3D83-CFC1-4B75-BF90-99EB39CA7544}" type="presParOf" srcId="{027DE3C6-91D1-42BB-A738-8F14774EC1C7}" destId="{85A744D1-F993-418C-9963-12ADCEAC9BBE}" srcOrd="3" destOrd="0" presId="urn:microsoft.com/office/officeart/2005/8/layout/chevron2"/>
    <dgm:cxn modelId="{37CB087A-4A20-43B7-8772-1CD2CDBECF9D}" type="presParOf" srcId="{027DE3C6-91D1-42BB-A738-8F14774EC1C7}" destId="{7D947917-865C-4BB8-9C6D-45B038F80394}" srcOrd="4" destOrd="0" presId="urn:microsoft.com/office/officeart/2005/8/layout/chevron2"/>
    <dgm:cxn modelId="{A2D41F22-B543-42EC-BC30-C8C98A91FB92}" type="presParOf" srcId="{7D947917-865C-4BB8-9C6D-45B038F80394}" destId="{F7F7DF6E-583C-4C35-975E-EF2056996C16}" srcOrd="0" destOrd="0" presId="urn:microsoft.com/office/officeart/2005/8/layout/chevron2"/>
    <dgm:cxn modelId="{5D373B17-E8AF-45C9-9BE5-B32D6B0F0E8A}" type="presParOf" srcId="{7D947917-865C-4BB8-9C6D-45B038F80394}" destId="{8B45A6C2-E11E-423D-8511-1EEE0A843672}"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36A98C-E374-4E74-8116-6FDD219893A1}"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8C829966-84B8-45A5-878F-2850AB3E28DB}">
      <dgm:prSet phldrT="[Text]"/>
      <dgm:spPr>
        <a:xfrm>
          <a:off x="1398488" y="1762"/>
          <a:ext cx="2369343" cy="1184671"/>
        </a:xfrm>
        <a:prstGeom prst="roundRect">
          <a:avLst>
            <a:gd name="adj" fmla="val 10000"/>
          </a:avLst>
        </a:prstGeom>
        <a:solidFill>
          <a:schemeClr val="accent2">
            <a:lumMod val="20000"/>
            <a:lumOff val="80000"/>
          </a:schemeClr>
        </a:solidFill>
        <a:ln w="12700" cap="flat" cmpd="sng" algn="ctr">
          <a:solidFill>
            <a:schemeClr val="accent1">
              <a:lumMod val="75000"/>
            </a:schemeClr>
          </a:solidFill>
          <a:prstDash val="solid"/>
          <a:miter lim="800000"/>
        </a:ln>
        <a:effectLst/>
      </dgm:spPr>
      <dgm:t>
        <a:bodyPr/>
        <a:lstStyle/>
        <a:p>
          <a:endParaRPr lang="en-US" dirty="0">
            <a:solidFill>
              <a:sysClr val="window" lastClr="FFFFFF"/>
            </a:solidFill>
            <a:latin typeface="Calibri"/>
            <a:ea typeface="+mn-ea"/>
            <a:cs typeface="+mn-cs"/>
          </a:endParaRPr>
        </a:p>
      </dgm:t>
    </dgm:pt>
    <dgm:pt modelId="{CAB124A2-C509-4284-BEA7-18D512AEC538}" type="parTrans" cxnId="{81275CE6-5D3B-4400-9943-6C67B84FF9ED}">
      <dgm:prSet/>
      <dgm:spPr/>
      <dgm:t>
        <a:bodyPr/>
        <a:lstStyle/>
        <a:p>
          <a:endParaRPr lang="en-US"/>
        </a:p>
      </dgm:t>
    </dgm:pt>
    <dgm:pt modelId="{93B26EB9-AD79-4BE9-B4BC-6E3E695B898D}" type="sibTrans" cxnId="{81275CE6-5D3B-4400-9943-6C67B84FF9ED}">
      <dgm:prSet/>
      <dgm:spPr/>
      <dgm:t>
        <a:bodyPr/>
        <a:lstStyle/>
        <a:p>
          <a:endParaRPr lang="en-US"/>
        </a:p>
      </dgm:t>
    </dgm:pt>
    <dgm:pt modelId="{7ACC197D-5213-4628-9853-9782CB0EF6FA}">
      <dgm:prSet phldrT="[Text]"/>
      <dgm:spPr>
        <a:xfrm>
          <a:off x="1872357" y="1482602"/>
          <a:ext cx="1895475" cy="1184671"/>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endParaRPr lang="en-US">
            <a:solidFill>
              <a:sysClr val="windowText" lastClr="000000">
                <a:hueOff val="0"/>
                <a:satOff val="0"/>
                <a:lumOff val="0"/>
                <a:alphaOff val="0"/>
              </a:sysClr>
            </a:solidFill>
            <a:latin typeface="Calibri"/>
            <a:ea typeface="+mn-ea"/>
            <a:cs typeface="+mn-cs"/>
          </a:endParaRPr>
        </a:p>
      </dgm:t>
    </dgm:pt>
    <dgm:pt modelId="{F92BA584-B717-4341-BBA4-9E32B0F5D572}" type="parTrans" cxnId="{1ED5ACA2-CA03-4232-918B-DFBB2CD7811B}">
      <dgm:prSet/>
      <dgm:spPr>
        <a:xfrm>
          <a:off x="1635422" y="1186434"/>
          <a:ext cx="236934" cy="888503"/>
        </a:xfrm>
        <a:custGeom>
          <a:avLst/>
          <a:gdLst/>
          <a:ahLst/>
          <a:cxnLst/>
          <a:rect l="0" t="0" r="0" b="0"/>
          <a:pathLst>
            <a:path>
              <a:moveTo>
                <a:pt x="0" y="0"/>
              </a:moveTo>
              <a:lnTo>
                <a:pt x="0" y="888503"/>
              </a:lnTo>
              <a:lnTo>
                <a:pt x="236934" y="888503"/>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en-US"/>
        </a:p>
      </dgm:t>
    </dgm:pt>
    <dgm:pt modelId="{5E8DB23B-0115-4EA8-8741-4150086DD391}" type="sibTrans" cxnId="{1ED5ACA2-CA03-4232-918B-DFBB2CD7811B}">
      <dgm:prSet/>
      <dgm:spPr/>
      <dgm:t>
        <a:bodyPr/>
        <a:lstStyle/>
        <a:p>
          <a:endParaRPr lang="en-US"/>
        </a:p>
      </dgm:t>
    </dgm:pt>
    <dgm:pt modelId="{737818A3-D852-49EC-B0E0-1D6A1ACD0E19}">
      <dgm:prSet phldrT="[Text]"/>
      <dgm:spPr>
        <a:xfrm>
          <a:off x="1872357" y="2963441"/>
          <a:ext cx="1895475" cy="1184671"/>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endParaRPr lang="en-US">
            <a:solidFill>
              <a:sysClr val="windowText" lastClr="000000">
                <a:hueOff val="0"/>
                <a:satOff val="0"/>
                <a:lumOff val="0"/>
                <a:alphaOff val="0"/>
              </a:sysClr>
            </a:solidFill>
            <a:latin typeface="Calibri"/>
            <a:ea typeface="+mn-ea"/>
            <a:cs typeface="+mn-cs"/>
          </a:endParaRPr>
        </a:p>
      </dgm:t>
    </dgm:pt>
    <dgm:pt modelId="{3BBB5517-0728-4E1F-8198-EC2140FAB2AC}" type="parTrans" cxnId="{6CFA5B07-B2DE-4EC5-BEC0-ECF306A385E8}">
      <dgm:prSet/>
      <dgm:spPr>
        <a:xfrm>
          <a:off x="1635422" y="1186434"/>
          <a:ext cx="236934" cy="2369343"/>
        </a:xfrm>
        <a:custGeom>
          <a:avLst/>
          <a:gdLst/>
          <a:ahLst/>
          <a:cxnLst/>
          <a:rect l="0" t="0" r="0" b="0"/>
          <a:pathLst>
            <a:path>
              <a:moveTo>
                <a:pt x="0" y="0"/>
              </a:moveTo>
              <a:lnTo>
                <a:pt x="0" y="2369343"/>
              </a:lnTo>
              <a:lnTo>
                <a:pt x="236934" y="2369343"/>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en-US"/>
        </a:p>
      </dgm:t>
    </dgm:pt>
    <dgm:pt modelId="{F0AFA5EE-062D-451E-82F4-3B4E23F4B86B}" type="sibTrans" cxnId="{6CFA5B07-B2DE-4EC5-BEC0-ECF306A385E8}">
      <dgm:prSet/>
      <dgm:spPr/>
      <dgm:t>
        <a:bodyPr/>
        <a:lstStyle/>
        <a:p>
          <a:endParaRPr lang="en-US"/>
        </a:p>
      </dgm:t>
    </dgm:pt>
    <dgm:pt modelId="{5A4CD3EB-DA8F-451B-863E-4ABD800110D1}">
      <dgm:prSet phldrT="[Text]"/>
      <dgm:spPr>
        <a:xfrm>
          <a:off x="4360167" y="1762"/>
          <a:ext cx="2369343" cy="1184671"/>
        </a:xfrm>
        <a:prstGeom prst="roundRect">
          <a:avLst>
            <a:gd name="adj" fmla="val 10000"/>
          </a:avLst>
        </a:prstGeom>
        <a:solidFill>
          <a:schemeClr val="accent2">
            <a:lumMod val="20000"/>
            <a:lumOff val="80000"/>
          </a:schemeClr>
        </a:solidFill>
        <a:ln w="12700" cap="flat" cmpd="sng" algn="ctr">
          <a:solidFill>
            <a:schemeClr val="accent1">
              <a:lumMod val="75000"/>
            </a:schemeClr>
          </a:solidFill>
          <a:prstDash val="solid"/>
          <a:miter lim="800000"/>
        </a:ln>
        <a:effectLst/>
      </dgm:spPr>
      <dgm:t>
        <a:bodyPr/>
        <a:lstStyle/>
        <a:p>
          <a:endParaRPr lang="en-US">
            <a:solidFill>
              <a:sysClr val="window" lastClr="FFFFFF"/>
            </a:solidFill>
            <a:latin typeface="Calibri"/>
            <a:ea typeface="+mn-ea"/>
            <a:cs typeface="+mn-cs"/>
          </a:endParaRPr>
        </a:p>
      </dgm:t>
    </dgm:pt>
    <dgm:pt modelId="{5D181893-4D33-40C7-8A5C-0575B703A353}" type="parTrans" cxnId="{88FBC876-DB62-413E-9809-8ED3ABDEDA24}">
      <dgm:prSet/>
      <dgm:spPr/>
      <dgm:t>
        <a:bodyPr/>
        <a:lstStyle/>
        <a:p>
          <a:endParaRPr lang="en-US"/>
        </a:p>
      </dgm:t>
    </dgm:pt>
    <dgm:pt modelId="{469380E1-DA64-410F-8C95-665A9E2DEC1F}" type="sibTrans" cxnId="{88FBC876-DB62-413E-9809-8ED3ABDEDA24}">
      <dgm:prSet/>
      <dgm:spPr/>
      <dgm:t>
        <a:bodyPr/>
        <a:lstStyle/>
        <a:p>
          <a:endParaRPr lang="en-US"/>
        </a:p>
      </dgm:t>
    </dgm:pt>
    <dgm:pt modelId="{D7FB0DC8-C354-4FE9-8325-BBBB0751567B}">
      <dgm:prSet phldrT="[Text]"/>
      <dgm:spPr>
        <a:xfrm>
          <a:off x="4834036" y="1482602"/>
          <a:ext cx="1895475" cy="1184671"/>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endParaRPr lang="en-US">
            <a:solidFill>
              <a:sysClr val="windowText" lastClr="000000">
                <a:hueOff val="0"/>
                <a:satOff val="0"/>
                <a:lumOff val="0"/>
                <a:alphaOff val="0"/>
              </a:sysClr>
            </a:solidFill>
            <a:latin typeface="Calibri"/>
            <a:ea typeface="+mn-ea"/>
            <a:cs typeface="+mn-cs"/>
          </a:endParaRPr>
        </a:p>
      </dgm:t>
    </dgm:pt>
    <dgm:pt modelId="{69F6CB7C-1ADD-4DB9-8BDA-A884C5B450DF}" type="parTrans" cxnId="{CB7CA5CA-7709-450A-9707-B59C64CD33CE}">
      <dgm:prSet/>
      <dgm:spPr>
        <a:xfrm>
          <a:off x="4597102" y="1186434"/>
          <a:ext cx="236934" cy="888503"/>
        </a:xfrm>
        <a:custGeom>
          <a:avLst/>
          <a:gdLst/>
          <a:ahLst/>
          <a:cxnLst/>
          <a:rect l="0" t="0" r="0" b="0"/>
          <a:pathLst>
            <a:path>
              <a:moveTo>
                <a:pt x="0" y="0"/>
              </a:moveTo>
              <a:lnTo>
                <a:pt x="0" y="888503"/>
              </a:lnTo>
              <a:lnTo>
                <a:pt x="236934" y="888503"/>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en-US"/>
        </a:p>
      </dgm:t>
    </dgm:pt>
    <dgm:pt modelId="{F87A1138-8236-44C9-8A79-D250CDF968AE}" type="sibTrans" cxnId="{CB7CA5CA-7709-450A-9707-B59C64CD33CE}">
      <dgm:prSet/>
      <dgm:spPr/>
      <dgm:t>
        <a:bodyPr/>
        <a:lstStyle/>
        <a:p>
          <a:endParaRPr lang="en-US"/>
        </a:p>
      </dgm:t>
    </dgm:pt>
    <dgm:pt modelId="{066A16C1-A739-4308-89CC-E8DEF78E44D5}">
      <dgm:prSet phldrT="[Text]"/>
      <dgm:spPr>
        <a:xfrm>
          <a:off x="4834036" y="2963441"/>
          <a:ext cx="1895475" cy="1184671"/>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endParaRPr lang="en-US">
            <a:solidFill>
              <a:sysClr val="windowText" lastClr="000000">
                <a:hueOff val="0"/>
                <a:satOff val="0"/>
                <a:lumOff val="0"/>
                <a:alphaOff val="0"/>
              </a:sysClr>
            </a:solidFill>
            <a:latin typeface="Calibri"/>
            <a:ea typeface="+mn-ea"/>
            <a:cs typeface="+mn-cs"/>
          </a:endParaRPr>
        </a:p>
      </dgm:t>
    </dgm:pt>
    <dgm:pt modelId="{8A62F9F2-FCBB-472B-9118-4E97DF672FFB}" type="parTrans" cxnId="{9BADD4A1-0140-4C19-940E-8383576C6C66}">
      <dgm:prSet/>
      <dgm:spPr>
        <a:xfrm>
          <a:off x="4597102" y="1186434"/>
          <a:ext cx="236934" cy="2369343"/>
        </a:xfrm>
        <a:custGeom>
          <a:avLst/>
          <a:gdLst/>
          <a:ahLst/>
          <a:cxnLst/>
          <a:rect l="0" t="0" r="0" b="0"/>
          <a:pathLst>
            <a:path>
              <a:moveTo>
                <a:pt x="0" y="0"/>
              </a:moveTo>
              <a:lnTo>
                <a:pt x="0" y="2369343"/>
              </a:lnTo>
              <a:lnTo>
                <a:pt x="236934" y="2369343"/>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en-US"/>
        </a:p>
      </dgm:t>
    </dgm:pt>
    <dgm:pt modelId="{A264630D-F683-49B0-BD5D-7DEEA6454965}" type="sibTrans" cxnId="{9BADD4A1-0140-4C19-940E-8383576C6C66}">
      <dgm:prSet/>
      <dgm:spPr/>
      <dgm:t>
        <a:bodyPr/>
        <a:lstStyle/>
        <a:p>
          <a:endParaRPr lang="en-US"/>
        </a:p>
      </dgm:t>
    </dgm:pt>
    <dgm:pt modelId="{C4D30747-F12C-4D78-A6D2-2ACA8181D9BB}" type="pres">
      <dgm:prSet presAssocID="{5436A98C-E374-4E74-8116-6FDD219893A1}" presName="diagram" presStyleCnt="0">
        <dgm:presLayoutVars>
          <dgm:chPref val="1"/>
          <dgm:dir/>
          <dgm:animOne val="branch"/>
          <dgm:animLvl val="lvl"/>
          <dgm:resizeHandles/>
        </dgm:presLayoutVars>
      </dgm:prSet>
      <dgm:spPr/>
      <dgm:t>
        <a:bodyPr/>
        <a:lstStyle/>
        <a:p>
          <a:endParaRPr lang="en-US"/>
        </a:p>
      </dgm:t>
    </dgm:pt>
    <dgm:pt modelId="{ED688D40-D277-4233-B942-30FCEF09A1AA}" type="pres">
      <dgm:prSet presAssocID="{8C829966-84B8-45A5-878F-2850AB3E28DB}" presName="root" presStyleCnt="0"/>
      <dgm:spPr/>
    </dgm:pt>
    <dgm:pt modelId="{826EF205-6A9A-40D4-BECD-578CCCAB7AD6}" type="pres">
      <dgm:prSet presAssocID="{8C829966-84B8-45A5-878F-2850AB3E28DB}" presName="rootComposite" presStyleCnt="0"/>
      <dgm:spPr/>
    </dgm:pt>
    <dgm:pt modelId="{C69EF261-E3CE-4775-8838-C64F3C8E1B73}" type="pres">
      <dgm:prSet presAssocID="{8C829966-84B8-45A5-878F-2850AB3E28DB}" presName="rootText" presStyleLbl="node1" presStyleIdx="0" presStyleCnt="2" custLinFactNeighborX="613" custLinFactNeighborY="-6126"/>
      <dgm:spPr/>
      <dgm:t>
        <a:bodyPr/>
        <a:lstStyle/>
        <a:p>
          <a:endParaRPr lang="en-US"/>
        </a:p>
      </dgm:t>
    </dgm:pt>
    <dgm:pt modelId="{B60DA015-EFF7-4707-93CB-7DC7BC8D9C8F}" type="pres">
      <dgm:prSet presAssocID="{8C829966-84B8-45A5-878F-2850AB3E28DB}" presName="rootConnector" presStyleLbl="node1" presStyleIdx="0" presStyleCnt="2"/>
      <dgm:spPr/>
      <dgm:t>
        <a:bodyPr/>
        <a:lstStyle/>
        <a:p>
          <a:endParaRPr lang="en-US"/>
        </a:p>
      </dgm:t>
    </dgm:pt>
    <dgm:pt modelId="{996FFB7E-BD04-43C3-A57B-E08101A014CC}" type="pres">
      <dgm:prSet presAssocID="{8C829966-84B8-45A5-878F-2850AB3E28DB}" presName="childShape" presStyleCnt="0"/>
      <dgm:spPr/>
    </dgm:pt>
    <dgm:pt modelId="{0CA84BF7-3AF6-47D3-97A5-64A72B654B03}" type="pres">
      <dgm:prSet presAssocID="{F92BA584-B717-4341-BBA4-9E32B0F5D572}" presName="Name13" presStyleLbl="parChTrans1D2" presStyleIdx="0" presStyleCnt="4"/>
      <dgm:spPr/>
      <dgm:t>
        <a:bodyPr/>
        <a:lstStyle/>
        <a:p>
          <a:endParaRPr lang="en-US"/>
        </a:p>
      </dgm:t>
    </dgm:pt>
    <dgm:pt modelId="{42412F6C-408E-4785-9114-55644DC10AE3}" type="pres">
      <dgm:prSet presAssocID="{7ACC197D-5213-4628-9853-9782CB0EF6FA}" presName="childText" presStyleLbl="bgAcc1" presStyleIdx="0" presStyleCnt="4" custScaleX="160349">
        <dgm:presLayoutVars>
          <dgm:bulletEnabled val="1"/>
        </dgm:presLayoutVars>
      </dgm:prSet>
      <dgm:spPr/>
      <dgm:t>
        <a:bodyPr/>
        <a:lstStyle/>
        <a:p>
          <a:endParaRPr lang="en-US"/>
        </a:p>
      </dgm:t>
    </dgm:pt>
    <dgm:pt modelId="{7BD064E9-5DC2-44DC-981F-6F25F98D7E65}" type="pres">
      <dgm:prSet presAssocID="{3BBB5517-0728-4E1F-8198-EC2140FAB2AC}" presName="Name13" presStyleLbl="parChTrans1D2" presStyleIdx="1" presStyleCnt="4"/>
      <dgm:spPr/>
      <dgm:t>
        <a:bodyPr/>
        <a:lstStyle/>
        <a:p>
          <a:endParaRPr lang="en-US"/>
        </a:p>
      </dgm:t>
    </dgm:pt>
    <dgm:pt modelId="{9C15C023-B00B-4CEE-995B-D52A75D6198A}" type="pres">
      <dgm:prSet presAssocID="{737818A3-D852-49EC-B0E0-1D6A1ACD0E19}" presName="childText" presStyleLbl="bgAcc1" presStyleIdx="1" presStyleCnt="4" custScaleX="159851" custScaleY="100000">
        <dgm:presLayoutVars>
          <dgm:bulletEnabled val="1"/>
        </dgm:presLayoutVars>
      </dgm:prSet>
      <dgm:spPr/>
      <dgm:t>
        <a:bodyPr/>
        <a:lstStyle/>
        <a:p>
          <a:endParaRPr lang="en-US"/>
        </a:p>
      </dgm:t>
    </dgm:pt>
    <dgm:pt modelId="{0D20ECEC-FE89-4793-BB65-E8E37AADBE2A}" type="pres">
      <dgm:prSet presAssocID="{5A4CD3EB-DA8F-451B-863E-4ABD800110D1}" presName="root" presStyleCnt="0"/>
      <dgm:spPr/>
    </dgm:pt>
    <dgm:pt modelId="{C239DDDF-8D49-489D-8F6E-CD4D645658C9}" type="pres">
      <dgm:prSet presAssocID="{5A4CD3EB-DA8F-451B-863E-4ABD800110D1}" presName="rootComposite" presStyleCnt="0"/>
      <dgm:spPr/>
    </dgm:pt>
    <dgm:pt modelId="{ECF41422-5CA5-4DC5-9DF5-8E45C806F254}" type="pres">
      <dgm:prSet presAssocID="{5A4CD3EB-DA8F-451B-863E-4ABD800110D1}" presName="rootText" presStyleLbl="node1" presStyleIdx="1" presStyleCnt="2"/>
      <dgm:spPr/>
      <dgm:t>
        <a:bodyPr/>
        <a:lstStyle/>
        <a:p>
          <a:endParaRPr lang="en-US"/>
        </a:p>
      </dgm:t>
    </dgm:pt>
    <dgm:pt modelId="{61F17836-8DF4-4ADB-9673-ECC119A6DBA2}" type="pres">
      <dgm:prSet presAssocID="{5A4CD3EB-DA8F-451B-863E-4ABD800110D1}" presName="rootConnector" presStyleLbl="node1" presStyleIdx="1" presStyleCnt="2"/>
      <dgm:spPr/>
      <dgm:t>
        <a:bodyPr/>
        <a:lstStyle/>
        <a:p>
          <a:endParaRPr lang="en-US"/>
        </a:p>
      </dgm:t>
    </dgm:pt>
    <dgm:pt modelId="{56E283F5-C0D2-4A5D-B3E6-F64C7B2E108F}" type="pres">
      <dgm:prSet presAssocID="{5A4CD3EB-DA8F-451B-863E-4ABD800110D1}" presName="childShape" presStyleCnt="0"/>
      <dgm:spPr/>
    </dgm:pt>
    <dgm:pt modelId="{483D5EB1-4F08-46FD-9841-103811D9B6AE}" type="pres">
      <dgm:prSet presAssocID="{69F6CB7C-1ADD-4DB9-8BDA-A884C5B450DF}" presName="Name13" presStyleLbl="parChTrans1D2" presStyleIdx="2" presStyleCnt="4"/>
      <dgm:spPr/>
      <dgm:t>
        <a:bodyPr/>
        <a:lstStyle/>
        <a:p>
          <a:endParaRPr lang="en-US"/>
        </a:p>
      </dgm:t>
    </dgm:pt>
    <dgm:pt modelId="{77518B7B-DD02-40D7-A04F-390850020474}" type="pres">
      <dgm:prSet presAssocID="{D7FB0DC8-C354-4FE9-8325-BBBB0751567B}" presName="childText" presStyleLbl="bgAcc1" presStyleIdx="2" presStyleCnt="4">
        <dgm:presLayoutVars>
          <dgm:bulletEnabled val="1"/>
        </dgm:presLayoutVars>
      </dgm:prSet>
      <dgm:spPr/>
      <dgm:t>
        <a:bodyPr/>
        <a:lstStyle/>
        <a:p>
          <a:endParaRPr lang="en-US"/>
        </a:p>
      </dgm:t>
    </dgm:pt>
    <dgm:pt modelId="{ABAD6A08-EB9E-4B46-BCE1-8FDFA8907F74}" type="pres">
      <dgm:prSet presAssocID="{8A62F9F2-FCBB-472B-9118-4E97DF672FFB}" presName="Name13" presStyleLbl="parChTrans1D2" presStyleIdx="3" presStyleCnt="4"/>
      <dgm:spPr/>
      <dgm:t>
        <a:bodyPr/>
        <a:lstStyle/>
        <a:p>
          <a:endParaRPr lang="en-US"/>
        </a:p>
      </dgm:t>
    </dgm:pt>
    <dgm:pt modelId="{27D9A0BB-D058-49E7-84A0-4A0BE0B2C502}" type="pres">
      <dgm:prSet presAssocID="{066A16C1-A739-4308-89CC-E8DEF78E44D5}" presName="childText" presStyleLbl="bgAcc1" presStyleIdx="3" presStyleCnt="4">
        <dgm:presLayoutVars>
          <dgm:bulletEnabled val="1"/>
        </dgm:presLayoutVars>
      </dgm:prSet>
      <dgm:spPr/>
      <dgm:t>
        <a:bodyPr/>
        <a:lstStyle/>
        <a:p>
          <a:endParaRPr lang="en-US"/>
        </a:p>
      </dgm:t>
    </dgm:pt>
  </dgm:ptLst>
  <dgm:cxnLst>
    <dgm:cxn modelId="{F2B500FC-478F-4DD3-BD1C-24F92777D72F}" type="presOf" srcId="{8C829966-84B8-45A5-878F-2850AB3E28DB}" destId="{C69EF261-E3CE-4775-8838-C64F3C8E1B73}" srcOrd="0" destOrd="0" presId="urn:microsoft.com/office/officeart/2005/8/layout/hierarchy3"/>
    <dgm:cxn modelId="{9BADD4A1-0140-4C19-940E-8383576C6C66}" srcId="{5A4CD3EB-DA8F-451B-863E-4ABD800110D1}" destId="{066A16C1-A739-4308-89CC-E8DEF78E44D5}" srcOrd="1" destOrd="0" parTransId="{8A62F9F2-FCBB-472B-9118-4E97DF672FFB}" sibTransId="{A264630D-F683-49B0-BD5D-7DEEA6454965}"/>
    <dgm:cxn modelId="{BFA91C15-F373-43DD-BBAA-DA52E06A4D0F}" type="presOf" srcId="{8A62F9F2-FCBB-472B-9118-4E97DF672FFB}" destId="{ABAD6A08-EB9E-4B46-BCE1-8FDFA8907F74}" srcOrd="0" destOrd="0" presId="urn:microsoft.com/office/officeart/2005/8/layout/hierarchy3"/>
    <dgm:cxn modelId="{1ED5ACA2-CA03-4232-918B-DFBB2CD7811B}" srcId="{8C829966-84B8-45A5-878F-2850AB3E28DB}" destId="{7ACC197D-5213-4628-9853-9782CB0EF6FA}" srcOrd="0" destOrd="0" parTransId="{F92BA584-B717-4341-BBA4-9E32B0F5D572}" sibTransId="{5E8DB23B-0115-4EA8-8741-4150086DD391}"/>
    <dgm:cxn modelId="{6CFA5B07-B2DE-4EC5-BEC0-ECF306A385E8}" srcId="{8C829966-84B8-45A5-878F-2850AB3E28DB}" destId="{737818A3-D852-49EC-B0E0-1D6A1ACD0E19}" srcOrd="1" destOrd="0" parTransId="{3BBB5517-0728-4E1F-8198-EC2140FAB2AC}" sibTransId="{F0AFA5EE-062D-451E-82F4-3B4E23F4B86B}"/>
    <dgm:cxn modelId="{A7A399D7-2BEE-4E0F-AABC-ABD3F12975C8}" type="presOf" srcId="{5A4CD3EB-DA8F-451B-863E-4ABD800110D1}" destId="{ECF41422-5CA5-4DC5-9DF5-8E45C806F254}" srcOrd="0" destOrd="0" presId="urn:microsoft.com/office/officeart/2005/8/layout/hierarchy3"/>
    <dgm:cxn modelId="{81275CE6-5D3B-4400-9943-6C67B84FF9ED}" srcId="{5436A98C-E374-4E74-8116-6FDD219893A1}" destId="{8C829966-84B8-45A5-878F-2850AB3E28DB}" srcOrd="0" destOrd="0" parTransId="{CAB124A2-C509-4284-BEA7-18D512AEC538}" sibTransId="{93B26EB9-AD79-4BE9-B4BC-6E3E695B898D}"/>
    <dgm:cxn modelId="{A48A62F8-32D8-4259-9396-C30CF46F7F3E}" type="presOf" srcId="{066A16C1-A739-4308-89CC-E8DEF78E44D5}" destId="{27D9A0BB-D058-49E7-84A0-4A0BE0B2C502}" srcOrd="0" destOrd="0" presId="urn:microsoft.com/office/officeart/2005/8/layout/hierarchy3"/>
    <dgm:cxn modelId="{2A533C2E-1724-468A-B0FF-C48D72516BB5}" type="presOf" srcId="{7ACC197D-5213-4628-9853-9782CB0EF6FA}" destId="{42412F6C-408E-4785-9114-55644DC10AE3}" srcOrd="0" destOrd="0" presId="urn:microsoft.com/office/officeart/2005/8/layout/hierarchy3"/>
    <dgm:cxn modelId="{B59E6886-B25B-4AAD-A178-BC51DEFF58C2}" type="presOf" srcId="{5436A98C-E374-4E74-8116-6FDD219893A1}" destId="{C4D30747-F12C-4D78-A6D2-2ACA8181D9BB}" srcOrd="0" destOrd="0" presId="urn:microsoft.com/office/officeart/2005/8/layout/hierarchy3"/>
    <dgm:cxn modelId="{1F3C696D-FA33-4132-8B51-3A969AF5E343}" type="presOf" srcId="{5A4CD3EB-DA8F-451B-863E-4ABD800110D1}" destId="{61F17836-8DF4-4ADB-9673-ECC119A6DBA2}" srcOrd="1" destOrd="0" presId="urn:microsoft.com/office/officeart/2005/8/layout/hierarchy3"/>
    <dgm:cxn modelId="{394D8B9A-4DD3-43A7-8636-95D7A9532E95}" type="presOf" srcId="{3BBB5517-0728-4E1F-8198-EC2140FAB2AC}" destId="{7BD064E9-5DC2-44DC-981F-6F25F98D7E65}" srcOrd="0" destOrd="0" presId="urn:microsoft.com/office/officeart/2005/8/layout/hierarchy3"/>
    <dgm:cxn modelId="{6E6939F1-C512-47B5-A958-5EB5319403BB}" type="presOf" srcId="{69F6CB7C-1ADD-4DB9-8BDA-A884C5B450DF}" destId="{483D5EB1-4F08-46FD-9841-103811D9B6AE}" srcOrd="0" destOrd="0" presId="urn:microsoft.com/office/officeart/2005/8/layout/hierarchy3"/>
    <dgm:cxn modelId="{CB7CA5CA-7709-450A-9707-B59C64CD33CE}" srcId="{5A4CD3EB-DA8F-451B-863E-4ABD800110D1}" destId="{D7FB0DC8-C354-4FE9-8325-BBBB0751567B}" srcOrd="0" destOrd="0" parTransId="{69F6CB7C-1ADD-4DB9-8BDA-A884C5B450DF}" sibTransId="{F87A1138-8236-44C9-8A79-D250CDF968AE}"/>
    <dgm:cxn modelId="{6A5381E6-A786-4E22-9581-14D603A7B571}" type="presOf" srcId="{F92BA584-B717-4341-BBA4-9E32B0F5D572}" destId="{0CA84BF7-3AF6-47D3-97A5-64A72B654B03}" srcOrd="0" destOrd="0" presId="urn:microsoft.com/office/officeart/2005/8/layout/hierarchy3"/>
    <dgm:cxn modelId="{BB24D412-9919-4623-8D85-18654E035588}" type="presOf" srcId="{8C829966-84B8-45A5-878F-2850AB3E28DB}" destId="{B60DA015-EFF7-4707-93CB-7DC7BC8D9C8F}" srcOrd="1" destOrd="0" presId="urn:microsoft.com/office/officeart/2005/8/layout/hierarchy3"/>
    <dgm:cxn modelId="{8A3094F2-6B08-44D8-92E4-85FC867217CA}" type="presOf" srcId="{737818A3-D852-49EC-B0E0-1D6A1ACD0E19}" destId="{9C15C023-B00B-4CEE-995B-D52A75D6198A}" srcOrd="0" destOrd="0" presId="urn:microsoft.com/office/officeart/2005/8/layout/hierarchy3"/>
    <dgm:cxn modelId="{88FBC876-DB62-413E-9809-8ED3ABDEDA24}" srcId="{5436A98C-E374-4E74-8116-6FDD219893A1}" destId="{5A4CD3EB-DA8F-451B-863E-4ABD800110D1}" srcOrd="1" destOrd="0" parTransId="{5D181893-4D33-40C7-8A5C-0575B703A353}" sibTransId="{469380E1-DA64-410F-8C95-665A9E2DEC1F}"/>
    <dgm:cxn modelId="{BAA246FD-BA45-49C6-8E91-EF75B9A3A013}" type="presOf" srcId="{D7FB0DC8-C354-4FE9-8325-BBBB0751567B}" destId="{77518B7B-DD02-40D7-A04F-390850020474}" srcOrd="0" destOrd="0" presId="urn:microsoft.com/office/officeart/2005/8/layout/hierarchy3"/>
    <dgm:cxn modelId="{0B9359F9-EBE0-4196-AE89-BDC074212959}" type="presParOf" srcId="{C4D30747-F12C-4D78-A6D2-2ACA8181D9BB}" destId="{ED688D40-D277-4233-B942-30FCEF09A1AA}" srcOrd="0" destOrd="0" presId="urn:microsoft.com/office/officeart/2005/8/layout/hierarchy3"/>
    <dgm:cxn modelId="{3CAA0AB9-5F6D-488C-B99A-D399DE1ADA62}" type="presParOf" srcId="{ED688D40-D277-4233-B942-30FCEF09A1AA}" destId="{826EF205-6A9A-40D4-BECD-578CCCAB7AD6}" srcOrd="0" destOrd="0" presId="urn:microsoft.com/office/officeart/2005/8/layout/hierarchy3"/>
    <dgm:cxn modelId="{CA1714C5-C6B8-4DBB-BE8D-98F2B69EAAB7}" type="presParOf" srcId="{826EF205-6A9A-40D4-BECD-578CCCAB7AD6}" destId="{C69EF261-E3CE-4775-8838-C64F3C8E1B73}" srcOrd="0" destOrd="0" presId="urn:microsoft.com/office/officeart/2005/8/layout/hierarchy3"/>
    <dgm:cxn modelId="{EBA5E155-C56B-4E0A-9686-600805CA7D1F}" type="presParOf" srcId="{826EF205-6A9A-40D4-BECD-578CCCAB7AD6}" destId="{B60DA015-EFF7-4707-93CB-7DC7BC8D9C8F}" srcOrd="1" destOrd="0" presId="urn:microsoft.com/office/officeart/2005/8/layout/hierarchy3"/>
    <dgm:cxn modelId="{27EDA31E-F044-40AC-A79A-1327CAB8E7FF}" type="presParOf" srcId="{ED688D40-D277-4233-B942-30FCEF09A1AA}" destId="{996FFB7E-BD04-43C3-A57B-E08101A014CC}" srcOrd="1" destOrd="0" presId="urn:microsoft.com/office/officeart/2005/8/layout/hierarchy3"/>
    <dgm:cxn modelId="{C71A761A-C039-44BB-A6CF-EAD1B296B9CE}" type="presParOf" srcId="{996FFB7E-BD04-43C3-A57B-E08101A014CC}" destId="{0CA84BF7-3AF6-47D3-97A5-64A72B654B03}" srcOrd="0" destOrd="0" presId="urn:microsoft.com/office/officeart/2005/8/layout/hierarchy3"/>
    <dgm:cxn modelId="{0C0FF097-5BA6-4EAD-AA85-81416EA9826B}" type="presParOf" srcId="{996FFB7E-BD04-43C3-A57B-E08101A014CC}" destId="{42412F6C-408E-4785-9114-55644DC10AE3}" srcOrd="1" destOrd="0" presId="urn:microsoft.com/office/officeart/2005/8/layout/hierarchy3"/>
    <dgm:cxn modelId="{DEF81BBA-C7E1-4DE0-AA2D-89AA1DDD0B62}" type="presParOf" srcId="{996FFB7E-BD04-43C3-A57B-E08101A014CC}" destId="{7BD064E9-5DC2-44DC-981F-6F25F98D7E65}" srcOrd="2" destOrd="0" presId="urn:microsoft.com/office/officeart/2005/8/layout/hierarchy3"/>
    <dgm:cxn modelId="{8B453BE8-7311-46B6-AE81-6EA25E85193A}" type="presParOf" srcId="{996FFB7E-BD04-43C3-A57B-E08101A014CC}" destId="{9C15C023-B00B-4CEE-995B-D52A75D6198A}" srcOrd="3" destOrd="0" presId="urn:microsoft.com/office/officeart/2005/8/layout/hierarchy3"/>
    <dgm:cxn modelId="{87766D12-8218-4ADA-80D9-D73092E284ED}" type="presParOf" srcId="{C4D30747-F12C-4D78-A6D2-2ACA8181D9BB}" destId="{0D20ECEC-FE89-4793-BB65-E8E37AADBE2A}" srcOrd="1" destOrd="0" presId="urn:microsoft.com/office/officeart/2005/8/layout/hierarchy3"/>
    <dgm:cxn modelId="{A9A2BB44-90A2-4B1D-80D1-3E605F90136F}" type="presParOf" srcId="{0D20ECEC-FE89-4793-BB65-E8E37AADBE2A}" destId="{C239DDDF-8D49-489D-8F6E-CD4D645658C9}" srcOrd="0" destOrd="0" presId="urn:microsoft.com/office/officeart/2005/8/layout/hierarchy3"/>
    <dgm:cxn modelId="{3D1C95B9-C86E-40F4-9915-791D6DF71075}" type="presParOf" srcId="{C239DDDF-8D49-489D-8F6E-CD4D645658C9}" destId="{ECF41422-5CA5-4DC5-9DF5-8E45C806F254}" srcOrd="0" destOrd="0" presId="urn:microsoft.com/office/officeart/2005/8/layout/hierarchy3"/>
    <dgm:cxn modelId="{02AB9248-22AB-4ACA-9E1A-3CF8E8D7861F}" type="presParOf" srcId="{C239DDDF-8D49-489D-8F6E-CD4D645658C9}" destId="{61F17836-8DF4-4ADB-9673-ECC119A6DBA2}" srcOrd="1" destOrd="0" presId="urn:microsoft.com/office/officeart/2005/8/layout/hierarchy3"/>
    <dgm:cxn modelId="{0B4EFF84-D823-4ABF-98E7-A392A8515557}" type="presParOf" srcId="{0D20ECEC-FE89-4793-BB65-E8E37AADBE2A}" destId="{56E283F5-C0D2-4A5D-B3E6-F64C7B2E108F}" srcOrd="1" destOrd="0" presId="urn:microsoft.com/office/officeart/2005/8/layout/hierarchy3"/>
    <dgm:cxn modelId="{B96CFF50-4CC4-4D0C-AD6C-2F62EB8C5B75}" type="presParOf" srcId="{56E283F5-C0D2-4A5D-B3E6-F64C7B2E108F}" destId="{483D5EB1-4F08-46FD-9841-103811D9B6AE}" srcOrd="0" destOrd="0" presId="urn:microsoft.com/office/officeart/2005/8/layout/hierarchy3"/>
    <dgm:cxn modelId="{7D514805-A849-45B4-927B-FFA349E3276B}" type="presParOf" srcId="{56E283F5-C0D2-4A5D-B3E6-F64C7B2E108F}" destId="{77518B7B-DD02-40D7-A04F-390850020474}" srcOrd="1" destOrd="0" presId="urn:microsoft.com/office/officeart/2005/8/layout/hierarchy3"/>
    <dgm:cxn modelId="{1BF0FD48-12E3-4DF9-8C8E-E67D2334897A}" type="presParOf" srcId="{56E283F5-C0D2-4A5D-B3E6-F64C7B2E108F}" destId="{ABAD6A08-EB9E-4B46-BCE1-8FDFA8907F74}" srcOrd="2" destOrd="0" presId="urn:microsoft.com/office/officeart/2005/8/layout/hierarchy3"/>
    <dgm:cxn modelId="{950F0D0A-EE4F-44D8-A01F-7106EFEF6041}" type="presParOf" srcId="{56E283F5-C0D2-4A5D-B3E6-F64C7B2E108F}" destId="{27D9A0BB-D058-49E7-84A0-4A0BE0B2C502}" srcOrd="3" destOrd="0" presId="urn:microsoft.com/office/officeart/2005/8/layout/hierarchy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E1F69A-C5F0-43CC-AB3D-1044CEFFF913}">
      <dsp:nvSpPr>
        <dsp:cNvPr id="0" name=""/>
        <dsp:cNvSpPr/>
      </dsp:nvSpPr>
      <dsp:spPr>
        <a:xfrm rot="5400000">
          <a:off x="-201329" y="234058"/>
          <a:ext cx="1342193" cy="939535"/>
        </a:xfrm>
        <a:prstGeom prst="chevron">
          <a:avLst/>
        </a:prstGeom>
        <a:gradFill rotWithShape="1">
          <a:gsLst>
            <a:gs pos="0">
              <a:schemeClr val="accent3">
                <a:tint val="65000"/>
                <a:shade val="92000"/>
                <a:satMod val="130000"/>
              </a:schemeClr>
            </a:gs>
            <a:gs pos="45000">
              <a:schemeClr val="accent3">
                <a:tint val="60000"/>
                <a:shade val="99000"/>
                <a:satMod val="120000"/>
              </a:schemeClr>
            </a:gs>
            <a:gs pos="100000">
              <a:schemeClr val="accent3">
                <a:tint val="55000"/>
                <a:satMod val="140000"/>
              </a:schemeClr>
            </a:gs>
          </a:gsLst>
          <a:path path="circle">
            <a:fillToRect l="100000" t="100000" r="100000" b="100000"/>
          </a:path>
        </a:gradFill>
        <a:ln w="12700" cap="flat" cmpd="sng" algn="ctr">
          <a:solidFill>
            <a:schemeClr val="tx1">
              <a:lumMod val="50000"/>
              <a:lumOff val="5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ar-SA" sz="1200" b="1" kern="1200" dirty="0" smtClean="0"/>
            <a:t>راهبرد اول </a:t>
          </a:r>
          <a:endParaRPr lang="fa-IR" sz="1200" b="1" kern="1200" dirty="0" smtClean="0"/>
        </a:p>
        <a:p>
          <a:pPr lvl="0" algn="ctr" defTabSz="533400" rtl="1">
            <a:lnSpc>
              <a:spcPct val="90000"/>
            </a:lnSpc>
            <a:spcBef>
              <a:spcPct val="0"/>
            </a:spcBef>
            <a:spcAft>
              <a:spcPct val="35000"/>
            </a:spcAft>
          </a:pPr>
          <a:r>
            <a:rPr lang="ar-SA" sz="1200" b="1" kern="1200" dirty="0" smtClean="0"/>
            <a:t>(١</a:t>
          </a:r>
          <a:r>
            <a:rPr lang="en-US" sz="1200" kern="1200" dirty="0" smtClean="0"/>
            <a:t> (S</a:t>
          </a:r>
          <a:r>
            <a:rPr lang="en-US" sz="1200" b="1" kern="1200" dirty="0" smtClean="0"/>
            <a:t> </a:t>
          </a:r>
          <a:endParaRPr lang="en-US" sz="1200" kern="1200" dirty="0"/>
        </a:p>
      </dsp:txBody>
      <dsp:txXfrm rot="-5400000">
        <a:off x="1" y="502497"/>
        <a:ext cx="939535" cy="402658"/>
      </dsp:txXfrm>
    </dsp:sp>
    <dsp:sp modelId="{5F5A1A4F-C0DA-4504-9C19-E8978B46CA0A}">
      <dsp:nvSpPr>
        <dsp:cNvPr id="0" name=""/>
        <dsp:cNvSpPr/>
      </dsp:nvSpPr>
      <dsp:spPr>
        <a:xfrm rot="5400000">
          <a:off x="4066627" y="-3125290"/>
          <a:ext cx="934281" cy="7188464"/>
        </a:xfrm>
        <a:prstGeom prst="round2SameRect">
          <a:avLst/>
        </a:prstGeom>
        <a:solidFill>
          <a:schemeClr val="lt1">
            <a:alpha val="90000"/>
            <a:hueOff val="0"/>
            <a:satOff val="0"/>
            <a:lumOff val="0"/>
            <a:alphaOff val="0"/>
          </a:schemeClr>
        </a:solidFill>
        <a:ln w="15875" cap="flat" cmpd="sng" algn="ctr">
          <a:solidFill>
            <a:schemeClr val="tx1">
              <a:lumMod val="50000"/>
              <a:lumOff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fa-IR" sz="1100" kern="1200" dirty="0" smtClean="0"/>
            <a:t>غربالگری‌ ناقلی‌ بتا تالاسمی‌ زمان ازدواج</a:t>
          </a:r>
          <a:endParaRPr lang="en-US" sz="1100" kern="1200" dirty="0"/>
        </a:p>
        <a:p>
          <a:pPr marL="57150" lvl="1" indent="-57150" algn="l" defTabSz="488950">
            <a:lnSpc>
              <a:spcPct val="90000"/>
            </a:lnSpc>
            <a:spcBef>
              <a:spcPct val="0"/>
            </a:spcBef>
            <a:spcAft>
              <a:spcPct val="15000"/>
            </a:spcAft>
            <a:buChar char="••"/>
          </a:pPr>
          <a:r>
            <a:rPr lang="ar-SA" sz="1100" kern="1200" dirty="0" smtClean="0"/>
            <a:t>زوجین‌ متقاضی‌ ثبت‌ ازدواج با در دست‌ داشتن‌ معرفی‌ نامه‌ از دفتر ثبت‌ ازدواج</a:t>
          </a:r>
          <a:endParaRPr lang="en-US" sz="1100" kern="1200" dirty="0"/>
        </a:p>
        <a:p>
          <a:pPr marL="57150" lvl="1" indent="-57150" algn="l" defTabSz="488950">
            <a:lnSpc>
              <a:spcPct val="90000"/>
            </a:lnSpc>
            <a:spcBef>
              <a:spcPct val="0"/>
            </a:spcBef>
            <a:spcAft>
              <a:spcPct val="15000"/>
            </a:spcAft>
            <a:buChar char="••"/>
          </a:pPr>
          <a:r>
            <a:rPr lang="fa-IR" sz="1100" kern="1200" dirty="0" smtClean="0"/>
            <a:t>استراتژی‌ آینده نگر </a:t>
          </a:r>
          <a:endParaRPr lang="en-US" sz="1100" kern="1200" dirty="0"/>
        </a:p>
      </dsp:txBody>
      <dsp:txXfrm rot="-5400000">
        <a:off x="939536" y="47409"/>
        <a:ext cx="7142856" cy="843065"/>
      </dsp:txXfrm>
    </dsp:sp>
    <dsp:sp modelId="{FC37D672-07A5-4CA2-9867-0E3E4B959D65}">
      <dsp:nvSpPr>
        <dsp:cNvPr id="0" name=""/>
        <dsp:cNvSpPr/>
      </dsp:nvSpPr>
      <dsp:spPr>
        <a:xfrm rot="5400000">
          <a:off x="-201329" y="1626004"/>
          <a:ext cx="1342193" cy="939535"/>
        </a:xfrm>
        <a:prstGeom prst="chevron">
          <a:avLst/>
        </a:prstGeom>
        <a:gradFill rotWithShape="1">
          <a:gsLst>
            <a:gs pos="0">
              <a:schemeClr val="accent3">
                <a:tint val="65000"/>
                <a:shade val="92000"/>
                <a:satMod val="130000"/>
              </a:schemeClr>
            </a:gs>
            <a:gs pos="45000">
              <a:schemeClr val="accent3">
                <a:tint val="60000"/>
                <a:shade val="99000"/>
                <a:satMod val="120000"/>
              </a:schemeClr>
            </a:gs>
            <a:gs pos="100000">
              <a:schemeClr val="accent3">
                <a:tint val="55000"/>
                <a:satMod val="140000"/>
              </a:schemeClr>
            </a:gs>
          </a:gsLst>
          <a:path path="circle">
            <a:fillToRect l="100000" t="100000" r="100000" b="100000"/>
          </a:path>
        </a:gradFill>
        <a:ln w="12700" cap="flat" cmpd="sng" algn="ctr">
          <a:solidFill>
            <a:schemeClr val="tx1">
              <a:lumMod val="50000"/>
              <a:lumOff val="5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b="1" kern="1200" dirty="0" smtClean="0"/>
            <a:t>راهبرد </a:t>
          </a:r>
          <a:r>
            <a:rPr lang="fa-IR" sz="1200" b="1" kern="1200" dirty="0" smtClean="0"/>
            <a:t>دوم</a:t>
          </a:r>
          <a:r>
            <a:rPr lang="ar-SA" sz="1200" b="1" kern="1200" dirty="0" smtClean="0"/>
            <a:t> </a:t>
          </a:r>
          <a:endParaRPr lang="fa-IR" sz="1200" b="1" kern="1200" dirty="0" smtClean="0"/>
        </a:p>
        <a:p>
          <a:pPr lvl="0" algn="ctr" defTabSz="533400" rtl="1">
            <a:lnSpc>
              <a:spcPct val="90000"/>
            </a:lnSpc>
            <a:spcBef>
              <a:spcPct val="0"/>
            </a:spcBef>
            <a:spcAft>
              <a:spcPct val="35000"/>
            </a:spcAft>
          </a:pPr>
          <a:r>
            <a:rPr lang="ar-SA" sz="1200" b="1" kern="1200" dirty="0" smtClean="0"/>
            <a:t>(</a:t>
          </a:r>
          <a:r>
            <a:rPr lang="fa-IR" sz="1200" b="1" kern="1200" dirty="0" smtClean="0"/>
            <a:t>2</a:t>
          </a:r>
          <a:r>
            <a:rPr lang="en-US" sz="1200" b="1" kern="1200" dirty="0" smtClean="0"/>
            <a:t> (S </a:t>
          </a:r>
          <a:endParaRPr lang="en-US" sz="1200" kern="1200" dirty="0"/>
        </a:p>
      </dsp:txBody>
      <dsp:txXfrm rot="-5400000">
        <a:off x="1" y="1894443"/>
        <a:ext cx="939535" cy="402658"/>
      </dsp:txXfrm>
    </dsp:sp>
    <dsp:sp modelId="{3B4ED898-E9B7-4CFD-850B-43CD7828ED3F}">
      <dsp:nvSpPr>
        <dsp:cNvPr id="0" name=""/>
        <dsp:cNvSpPr/>
      </dsp:nvSpPr>
      <dsp:spPr>
        <a:xfrm rot="5400000">
          <a:off x="3877524" y="-1733343"/>
          <a:ext cx="1312486" cy="7188464"/>
        </a:xfrm>
        <a:prstGeom prst="round2SameRect">
          <a:avLst/>
        </a:prstGeom>
        <a:solidFill>
          <a:schemeClr val="lt1">
            <a:alpha val="90000"/>
            <a:hueOff val="0"/>
            <a:satOff val="0"/>
            <a:lumOff val="0"/>
            <a:alphaOff val="0"/>
          </a:schemeClr>
        </a:solidFill>
        <a:ln w="15875" cap="flat" cmpd="sng" algn="ctr">
          <a:solidFill>
            <a:schemeClr val="tx1">
              <a:lumMod val="50000"/>
              <a:lumOff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fa-IR" sz="1100" kern="1200" dirty="0" smtClean="0"/>
            <a:t>شناسایی‌ والدین‌ بیماران مبتلا به‌ بتا تالاسمی‌ </a:t>
          </a:r>
          <a:endParaRPr lang="en-US" sz="1100" kern="1200" dirty="0"/>
        </a:p>
        <a:p>
          <a:pPr marL="57150" lvl="1" indent="-57150" algn="l" defTabSz="488950">
            <a:lnSpc>
              <a:spcPct val="90000"/>
            </a:lnSpc>
            <a:spcBef>
              <a:spcPct val="0"/>
            </a:spcBef>
            <a:spcAft>
              <a:spcPct val="15000"/>
            </a:spcAft>
            <a:buChar char="••"/>
          </a:pPr>
          <a:r>
            <a:rPr lang="fa-IR" sz="1100" kern="1200" dirty="0" smtClean="0"/>
            <a:t>استراتژی‌ گذشته‌نگر </a:t>
          </a:r>
          <a:endParaRPr lang="en-US" sz="1100" kern="1200" dirty="0"/>
        </a:p>
        <a:p>
          <a:pPr marL="57150" lvl="1" indent="-57150" algn="l" defTabSz="488950">
            <a:lnSpc>
              <a:spcPct val="90000"/>
            </a:lnSpc>
            <a:spcBef>
              <a:spcPct val="0"/>
            </a:spcBef>
            <a:spcAft>
              <a:spcPct val="15000"/>
            </a:spcAft>
            <a:buChar char="••"/>
          </a:pPr>
          <a:r>
            <a:rPr lang="ar-SA" sz="1100" kern="1200" dirty="0" smtClean="0"/>
            <a:t>معرفی‌ نامه‌ پزشک‌ مرکز خدمات جامع‌ سلامت‌ یا پزشک‌ مشاوره ژنتیک‌</a:t>
          </a:r>
          <a:endParaRPr lang="en-US" sz="1100" kern="1200" dirty="0"/>
        </a:p>
        <a:p>
          <a:pPr marL="57150" lvl="1" indent="-57150" algn="l" defTabSz="488950">
            <a:lnSpc>
              <a:spcPct val="90000"/>
            </a:lnSpc>
            <a:spcBef>
              <a:spcPct val="0"/>
            </a:spcBef>
            <a:spcAft>
              <a:spcPct val="15000"/>
            </a:spcAft>
            <a:buChar char="••"/>
          </a:pPr>
          <a:r>
            <a:rPr lang="fa-IR" sz="1100" kern="1200" dirty="0" smtClean="0"/>
            <a:t>مواردی‌ که‌ به‌ دلیل‌ عدم انجام غربالگری‌ یا عدم شناسایی‌ در زمان غربالگری‌ تحت‌ مراقبت‌ ژنتیک‌ نبوده اند</a:t>
          </a:r>
          <a:endParaRPr lang="en-US" sz="1100" kern="1200" dirty="0"/>
        </a:p>
      </dsp:txBody>
      <dsp:txXfrm rot="-5400000">
        <a:off x="939535" y="1268716"/>
        <a:ext cx="7124394" cy="1184346"/>
      </dsp:txXfrm>
    </dsp:sp>
    <dsp:sp modelId="{F7F7DF6E-583C-4C35-975E-EF2056996C16}">
      <dsp:nvSpPr>
        <dsp:cNvPr id="0" name=""/>
        <dsp:cNvSpPr/>
      </dsp:nvSpPr>
      <dsp:spPr>
        <a:xfrm rot="5400000">
          <a:off x="-201329" y="3079780"/>
          <a:ext cx="1342193" cy="939535"/>
        </a:xfrm>
        <a:prstGeom prst="chevron">
          <a:avLst/>
        </a:prstGeom>
        <a:gradFill rotWithShape="1">
          <a:gsLst>
            <a:gs pos="0">
              <a:schemeClr val="accent3">
                <a:tint val="65000"/>
                <a:shade val="92000"/>
                <a:satMod val="130000"/>
              </a:schemeClr>
            </a:gs>
            <a:gs pos="45000">
              <a:schemeClr val="accent3">
                <a:tint val="60000"/>
                <a:shade val="99000"/>
                <a:satMod val="120000"/>
              </a:schemeClr>
            </a:gs>
            <a:gs pos="100000">
              <a:schemeClr val="accent3">
                <a:tint val="55000"/>
                <a:satMod val="140000"/>
              </a:schemeClr>
            </a:gs>
          </a:gsLst>
          <a:path path="circle">
            <a:fillToRect l="100000" t="100000" r="100000" b="100000"/>
          </a:path>
        </a:gradFill>
        <a:ln w="12700" cap="flat" cmpd="sng" algn="ctr">
          <a:solidFill>
            <a:schemeClr val="tx1">
              <a:lumMod val="50000"/>
              <a:lumOff val="5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ar-SA" sz="1200" b="1" kern="1200" dirty="0" smtClean="0"/>
            <a:t>راهبرد </a:t>
          </a:r>
          <a:r>
            <a:rPr lang="fa-IR" sz="1200" b="1" kern="1200" dirty="0" smtClean="0"/>
            <a:t>سوم</a:t>
          </a:r>
        </a:p>
        <a:p>
          <a:pPr lvl="0" algn="ctr" defTabSz="533400" rtl="1">
            <a:lnSpc>
              <a:spcPct val="90000"/>
            </a:lnSpc>
            <a:spcBef>
              <a:spcPct val="0"/>
            </a:spcBef>
            <a:spcAft>
              <a:spcPct val="35000"/>
            </a:spcAft>
          </a:pPr>
          <a:r>
            <a:rPr lang="ar-SA" sz="1200" b="1" kern="1200" dirty="0" smtClean="0"/>
            <a:t>(</a:t>
          </a:r>
          <a:r>
            <a:rPr lang="fa-IR" sz="1200" b="1" kern="1200" dirty="0" smtClean="0"/>
            <a:t>3</a:t>
          </a:r>
          <a:r>
            <a:rPr lang="en-US" sz="1200" kern="1200" dirty="0" smtClean="0"/>
            <a:t> (S</a:t>
          </a:r>
          <a:r>
            <a:rPr lang="en-US" sz="1200" b="1" kern="1200" dirty="0" smtClean="0"/>
            <a:t> </a:t>
          </a:r>
          <a:endParaRPr lang="en-US" sz="1200" kern="1200" dirty="0"/>
        </a:p>
      </dsp:txBody>
      <dsp:txXfrm rot="-5400000">
        <a:off x="1" y="3348219"/>
        <a:ext cx="939535" cy="402658"/>
      </dsp:txXfrm>
    </dsp:sp>
    <dsp:sp modelId="{8B45A6C2-E11E-423D-8511-1EEE0A843672}">
      <dsp:nvSpPr>
        <dsp:cNvPr id="0" name=""/>
        <dsp:cNvSpPr/>
      </dsp:nvSpPr>
      <dsp:spPr>
        <a:xfrm rot="5400000">
          <a:off x="3815695" y="-279567"/>
          <a:ext cx="1436144" cy="7188464"/>
        </a:xfrm>
        <a:prstGeom prst="round2SameRect">
          <a:avLst/>
        </a:prstGeom>
        <a:solidFill>
          <a:schemeClr val="lt1">
            <a:alpha val="90000"/>
            <a:hueOff val="0"/>
            <a:satOff val="0"/>
            <a:lumOff val="0"/>
            <a:alphaOff val="0"/>
          </a:schemeClr>
        </a:solidFill>
        <a:ln w="15875" cap="flat" cmpd="sng" algn="ctr">
          <a:solidFill>
            <a:schemeClr val="tx1">
              <a:lumMod val="50000"/>
              <a:lumOff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fa-IR" sz="1100" kern="1200" dirty="0" smtClean="0"/>
            <a:t>غربالگری‌ ناقلی‌ بتا تالاسمی‌ در زوجین‌ فاقد سابقه‌ غربالگری‌</a:t>
          </a:r>
          <a:endParaRPr lang="en-US" sz="1100" kern="1200" dirty="0"/>
        </a:p>
        <a:p>
          <a:pPr marL="57150" lvl="1" indent="-57150" algn="l" defTabSz="488950">
            <a:lnSpc>
              <a:spcPct val="90000"/>
            </a:lnSpc>
            <a:spcBef>
              <a:spcPct val="0"/>
            </a:spcBef>
            <a:spcAft>
              <a:spcPct val="15000"/>
            </a:spcAft>
            <a:buChar char="••"/>
          </a:pPr>
          <a:r>
            <a:rPr lang="fa-IR" sz="1100" kern="1200" dirty="0" smtClean="0"/>
            <a:t>استراتژی‌ گذشته‌نگر</a:t>
          </a:r>
          <a:endParaRPr lang="en-US" sz="1100" kern="1200" dirty="0"/>
        </a:p>
        <a:p>
          <a:pPr marL="57150" lvl="1" indent="-57150" algn="l" defTabSz="488950">
            <a:lnSpc>
              <a:spcPct val="90000"/>
            </a:lnSpc>
            <a:spcBef>
              <a:spcPct val="0"/>
            </a:spcBef>
            <a:spcAft>
              <a:spcPct val="15000"/>
            </a:spcAft>
            <a:buChar char="••"/>
          </a:pPr>
          <a:r>
            <a:rPr lang="ar-SA" sz="1100" kern="1200" dirty="0" smtClean="0"/>
            <a:t>معرفی‌ نامه‌ پزشک‌ مرکز خدمات جامع‌ سلامت‌ یا پزشک‌ مشاوره ژنتیک‌</a:t>
          </a:r>
          <a:r>
            <a:rPr lang="fa-IR" sz="1100" kern="1200" dirty="0" smtClean="0"/>
            <a:t> </a:t>
          </a:r>
          <a:endParaRPr lang="en-US" sz="1100" kern="1200" dirty="0"/>
        </a:p>
        <a:p>
          <a:pPr marL="57150" lvl="1" indent="-57150" algn="r" defTabSz="488950" rtl="1">
            <a:lnSpc>
              <a:spcPct val="90000"/>
            </a:lnSpc>
            <a:spcBef>
              <a:spcPct val="0"/>
            </a:spcBef>
            <a:spcAft>
              <a:spcPct val="15000"/>
            </a:spcAft>
            <a:buChar char="••"/>
          </a:pPr>
          <a:r>
            <a:rPr lang="ar-SA" sz="1100" kern="1200" dirty="0" smtClean="0"/>
            <a:t>زنان بارداری‌ که‌ به‌ هر دلیل‌ (ازدواج قبل‌ از شروع اجرای‌ برنامه‌ در منطقه‌، عقد غیر ثبتی‌، برخی‌ گروههای‌ اجتماعی‌ خاص، افراد مهاجر، افراد خارجی‌ مقیم‌ در کشور و ...) هنگام ازدواج آزمایش‌ های‌ تالاسمی‌ را انجام نداده اند. / زنان متأهل‌ فاقد سابقه‌ غربالگری‌ ناقلی‌ تالاسمی‌ در زمان ازدواج</a:t>
          </a:r>
          <a:endParaRPr lang="en-US" sz="1100" kern="1200" dirty="0"/>
        </a:p>
        <a:p>
          <a:pPr marL="57150" lvl="1" indent="-57150" algn="l" defTabSz="488950">
            <a:lnSpc>
              <a:spcPct val="90000"/>
            </a:lnSpc>
            <a:spcBef>
              <a:spcPct val="0"/>
            </a:spcBef>
            <a:spcAft>
              <a:spcPct val="15000"/>
            </a:spcAft>
            <a:buChar char="••"/>
          </a:pPr>
          <a:endParaRPr lang="en-US" sz="1100" kern="1200" dirty="0"/>
        </a:p>
      </dsp:txBody>
      <dsp:txXfrm rot="-5400000">
        <a:off x="939536" y="2666699"/>
        <a:ext cx="7118357" cy="129593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9EF261-E3CE-4775-8838-C64F3C8E1B73}">
      <dsp:nvSpPr>
        <dsp:cNvPr id="0" name=""/>
        <dsp:cNvSpPr/>
      </dsp:nvSpPr>
      <dsp:spPr>
        <a:xfrm>
          <a:off x="1077996" y="0"/>
          <a:ext cx="2369343" cy="1184671"/>
        </a:xfrm>
        <a:prstGeom prst="roundRect">
          <a:avLst>
            <a:gd name="adj" fmla="val 10000"/>
          </a:avLst>
        </a:prstGeom>
        <a:solidFill>
          <a:schemeClr val="accent2">
            <a:lumMod val="20000"/>
            <a:lumOff val="80000"/>
          </a:schemeClr>
        </a:solidFill>
        <a:ln w="12700" cap="flat" cmpd="sng" algn="ctr">
          <a:solidFill>
            <a:schemeClr val="accent1">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3825" tIns="82550" rIns="123825" bIns="82550" numCol="1" spcCol="1270" anchor="ctr" anchorCtr="0">
          <a:noAutofit/>
        </a:bodyPr>
        <a:lstStyle/>
        <a:p>
          <a:pPr lvl="0" algn="ctr" defTabSz="2889250">
            <a:lnSpc>
              <a:spcPct val="90000"/>
            </a:lnSpc>
            <a:spcBef>
              <a:spcPct val="0"/>
            </a:spcBef>
            <a:spcAft>
              <a:spcPct val="35000"/>
            </a:spcAft>
          </a:pPr>
          <a:endParaRPr lang="en-US" sz="6500" kern="1200" dirty="0">
            <a:solidFill>
              <a:sysClr val="window" lastClr="FFFFFF"/>
            </a:solidFill>
            <a:latin typeface="Calibri"/>
            <a:ea typeface="+mn-ea"/>
            <a:cs typeface="+mn-cs"/>
          </a:endParaRPr>
        </a:p>
      </dsp:txBody>
      <dsp:txXfrm>
        <a:off x="1112694" y="34698"/>
        <a:ext cx="2299947" cy="1115275"/>
      </dsp:txXfrm>
    </dsp:sp>
    <dsp:sp modelId="{0CA84BF7-3AF6-47D3-97A5-64A72B654B03}">
      <dsp:nvSpPr>
        <dsp:cNvPr id="0" name=""/>
        <dsp:cNvSpPr/>
      </dsp:nvSpPr>
      <dsp:spPr>
        <a:xfrm>
          <a:off x="1314931" y="1184671"/>
          <a:ext cx="222410" cy="890266"/>
        </a:xfrm>
        <a:custGeom>
          <a:avLst/>
          <a:gdLst/>
          <a:ahLst/>
          <a:cxnLst/>
          <a:rect l="0" t="0" r="0" b="0"/>
          <a:pathLst>
            <a:path>
              <a:moveTo>
                <a:pt x="0" y="0"/>
              </a:moveTo>
              <a:lnTo>
                <a:pt x="0" y="888503"/>
              </a:lnTo>
              <a:lnTo>
                <a:pt x="236934" y="888503"/>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42412F6C-408E-4785-9114-55644DC10AE3}">
      <dsp:nvSpPr>
        <dsp:cNvPr id="0" name=""/>
        <dsp:cNvSpPr/>
      </dsp:nvSpPr>
      <dsp:spPr>
        <a:xfrm>
          <a:off x="1537341" y="1482602"/>
          <a:ext cx="3039375" cy="1184671"/>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82550" rIns="123825" bIns="82550" numCol="1" spcCol="1270" anchor="ctr" anchorCtr="0">
          <a:noAutofit/>
        </a:bodyPr>
        <a:lstStyle/>
        <a:p>
          <a:pPr lvl="0" algn="ctr" defTabSz="2889250">
            <a:lnSpc>
              <a:spcPct val="90000"/>
            </a:lnSpc>
            <a:spcBef>
              <a:spcPct val="0"/>
            </a:spcBef>
            <a:spcAft>
              <a:spcPct val="35000"/>
            </a:spcAft>
          </a:pPr>
          <a:endParaRPr lang="en-US" sz="6500" kern="1200">
            <a:solidFill>
              <a:sysClr val="windowText" lastClr="000000">
                <a:hueOff val="0"/>
                <a:satOff val="0"/>
                <a:lumOff val="0"/>
                <a:alphaOff val="0"/>
              </a:sysClr>
            </a:solidFill>
            <a:latin typeface="Calibri"/>
            <a:ea typeface="+mn-ea"/>
            <a:cs typeface="+mn-cs"/>
          </a:endParaRPr>
        </a:p>
      </dsp:txBody>
      <dsp:txXfrm>
        <a:off x="1572039" y="1517300"/>
        <a:ext cx="2969979" cy="1115275"/>
      </dsp:txXfrm>
    </dsp:sp>
    <dsp:sp modelId="{7BD064E9-5DC2-44DC-981F-6F25F98D7E65}">
      <dsp:nvSpPr>
        <dsp:cNvPr id="0" name=""/>
        <dsp:cNvSpPr/>
      </dsp:nvSpPr>
      <dsp:spPr>
        <a:xfrm>
          <a:off x="1314931" y="1184671"/>
          <a:ext cx="222410" cy="2371105"/>
        </a:xfrm>
        <a:custGeom>
          <a:avLst/>
          <a:gdLst/>
          <a:ahLst/>
          <a:cxnLst/>
          <a:rect l="0" t="0" r="0" b="0"/>
          <a:pathLst>
            <a:path>
              <a:moveTo>
                <a:pt x="0" y="0"/>
              </a:moveTo>
              <a:lnTo>
                <a:pt x="0" y="2369343"/>
              </a:lnTo>
              <a:lnTo>
                <a:pt x="236934" y="2369343"/>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9C15C023-B00B-4CEE-995B-D52A75D6198A}">
      <dsp:nvSpPr>
        <dsp:cNvPr id="0" name=""/>
        <dsp:cNvSpPr/>
      </dsp:nvSpPr>
      <dsp:spPr>
        <a:xfrm>
          <a:off x="1537341" y="2963441"/>
          <a:ext cx="3029935" cy="1184671"/>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82550" rIns="123825" bIns="82550" numCol="1" spcCol="1270" anchor="ctr" anchorCtr="0">
          <a:noAutofit/>
        </a:bodyPr>
        <a:lstStyle/>
        <a:p>
          <a:pPr lvl="0" algn="ctr" defTabSz="2889250">
            <a:lnSpc>
              <a:spcPct val="90000"/>
            </a:lnSpc>
            <a:spcBef>
              <a:spcPct val="0"/>
            </a:spcBef>
            <a:spcAft>
              <a:spcPct val="35000"/>
            </a:spcAft>
          </a:pPr>
          <a:endParaRPr lang="en-US" sz="6500" kern="1200">
            <a:solidFill>
              <a:sysClr val="windowText" lastClr="000000">
                <a:hueOff val="0"/>
                <a:satOff val="0"/>
                <a:lumOff val="0"/>
                <a:alphaOff val="0"/>
              </a:sysClr>
            </a:solidFill>
            <a:latin typeface="Calibri"/>
            <a:ea typeface="+mn-ea"/>
            <a:cs typeface="+mn-cs"/>
          </a:endParaRPr>
        </a:p>
      </dsp:txBody>
      <dsp:txXfrm>
        <a:off x="1572039" y="2998139"/>
        <a:ext cx="2960539" cy="1115275"/>
      </dsp:txXfrm>
    </dsp:sp>
    <dsp:sp modelId="{ECF41422-5CA5-4DC5-9DF5-8E45C806F254}">
      <dsp:nvSpPr>
        <dsp:cNvPr id="0" name=""/>
        <dsp:cNvSpPr/>
      </dsp:nvSpPr>
      <dsp:spPr>
        <a:xfrm>
          <a:off x="4695183" y="1762"/>
          <a:ext cx="2369343" cy="1184671"/>
        </a:xfrm>
        <a:prstGeom prst="roundRect">
          <a:avLst>
            <a:gd name="adj" fmla="val 10000"/>
          </a:avLst>
        </a:prstGeom>
        <a:solidFill>
          <a:schemeClr val="accent2">
            <a:lumMod val="20000"/>
            <a:lumOff val="80000"/>
          </a:schemeClr>
        </a:solidFill>
        <a:ln w="12700" cap="flat" cmpd="sng" algn="ctr">
          <a:solidFill>
            <a:schemeClr val="accent1">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3825" tIns="82550" rIns="123825" bIns="82550" numCol="1" spcCol="1270" anchor="ctr" anchorCtr="0">
          <a:noAutofit/>
        </a:bodyPr>
        <a:lstStyle/>
        <a:p>
          <a:pPr lvl="0" algn="ctr" defTabSz="2889250">
            <a:lnSpc>
              <a:spcPct val="90000"/>
            </a:lnSpc>
            <a:spcBef>
              <a:spcPct val="0"/>
            </a:spcBef>
            <a:spcAft>
              <a:spcPct val="35000"/>
            </a:spcAft>
          </a:pPr>
          <a:endParaRPr lang="en-US" sz="6500" kern="1200">
            <a:solidFill>
              <a:sysClr val="window" lastClr="FFFFFF"/>
            </a:solidFill>
            <a:latin typeface="Calibri"/>
            <a:ea typeface="+mn-ea"/>
            <a:cs typeface="+mn-cs"/>
          </a:endParaRPr>
        </a:p>
      </dsp:txBody>
      <dsp:txXfrm>
        <a:off x="4729881" y="36460"/>
        <a:ext cx="2299947" cy="1115275"/>
      </dsp:txXfrm>
    </dsp:sp>
    <dsp:sp modelId="{483D5EB1-4F08-46FD-9841-103811D9B6AE}">
      <dsp:nvSpPr>
        <dsp:cNvPr id="0" name=""/>
        <dsp:cNvSpPr/>
      </dsp:nvSpPr>
      <dsp:spPr>
        <a:xfrm>
          <a:off x="4932118" y="1186434"/>
          <a:ext cx="236934" cy="888503"/>
        </a:xfrm>
        <a:custGeom>
          <a:avLst/>
          <a:gdLst/>
          <a:ahLst/>
          <a:cxnLst/>
          <a:rect l="0" t="0" r="0" b="0"/>
          <a:pathLst>
            <a:path>
              <a:moveTo>
                <a:pt x="0" y="0"/>
              </a:moveTo>
              <a:lnTo>
                <a:pt x="0" y="888503"/>
              </a:lnTo>
              <a:lnTo>
                <a:pt x="236934" y="888503"/>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77518B7B-DD02-40D7-A04F-390850020474}">
      <dsp:nvSpPr>
        <dsp:cNvPr id="0" name=""/>
        <dsp:cNvSpPr/>
      </dsp:nvSpPr>
      <dsp:spPr>
        <a:xfrm>
          <a:off x="5169052" y="1482602"/>
          <a:ext cx="1895475" cy="1184671"/>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82550" rIns="123825" bIns="82550" numCol="1" spcCol="1270" anchor="ctr" anchorCtr="0">
          <a:noAutofit/>
        </a:bodyPr>
        <a:lstStyle/>
        <a:p>
          <a:pPr lvl="0" algn="ctr" defTabSz="2889250">
            <a:lnSpc>
              <a:spcPct val="90000"/>
            </a:lnSpc>
            <a:spcBef>
              <a:spcPct val="0"/>
            </a:spcBef>
            <a:spcAft>
              <a:spcPct val="35000"/>
            </a:spcAft>
          </a:pPr>
          <a:endParaRPr lang="en-US" sz="6500" kern="1200">
            <a:solidFill>
              <a:sysClr val="windowText" lastClr="000000">
                <a:hueOff val="0"/>
                <a:satOff val="0"/>
                <a:lumOff val="0"/>
                <a:alphaOff val="0"/>
              </a:sysClr>
            </a:solidFill>
            <a:latin typeface="Calibri"/>
            <a:ea typeface="+mn-ea"/>
            <a:cs typeface="+mn-cs"/>
          </a:endParaRPr>
        </a:p>
      </dsp:txBody>
      <dsp:txXfrm>
        <a:off x="5203750" y="1517300"/>
        <a:ext cx="1826079" cy="1115275"/>
      </dsp:txXfrm>
    </dsp:sp>
    <dsp:sp modelId="{ABAD6A08-EB9E-4B46-BCE1-8FDFA8907F74}">
      <dsp:nvSpPr>
        <dsp:cNvPr id="0" name=""/>
        <dsp:cNvSpPr/>
      </dsp:nvSpPr>
      <dsp:spPr>
        <a:xfrm>
          <a:off x="4932118" y="1186434"/>
          <a:ext cx="236934" cy="2369343"/>
        </a:xfrm>
        <a:custGeom>
          <a:avLst/>
          <a:gdLst/>
          <a:ahLst/>
          <a:cxnLst/>
          <a:rect l="0" t="0" r="0" b="0"/>
          <a:pathLst>
            <a:path>
              <a:moveTo>
                <a:pt x="0" y="0"/>
              </a:moveTo>
              <a:lnTo>
                <a:pt x="0" y="2369343"/>
              </a:lnTo>
              <a:lnTo>
                <a:pt x="236934" y="2369343"/>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7D9A0BB-D058-49E7-84A0-4A0BE0B2C502}">
      <dsp:nvSpPr>
        <dsp:cNvPr id="0" name=""/>
        <dsp:cNvSpPr/>
      </dsp:nvSpPr>
      <dsp:spPr>
        <a:xfrm>
          <a:off x="5169052" y="2963441"/>
          <a:ext cx="1895475" cy="1184671"/>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82550" rIns="123825" bIns="82550" numCol="1" spcCol="1270" anchor="ctr" anchorCtr="0">
          <a:noAutofit/>
        </a:bodyPr>
        <a:lstStyle/>
        <a:p>
          <a:pPr lvl="0" algn="ctr" defTabSz="2889250">
            <a:lnSpc>
              <a:spcPct val="90000"/>
            </a:lnSpc>
            <a:spcBef>
              <a:spcPct val="0"/>
            </a:spcBef>
            <a:spcAft>
              <a:spcPct val="35000"/>
            </a:spcAft>
          </a:pPr>
          <a:endParaRPr lang="en-US" sz="6500" kern="1200">
            <a:solidFill>
              <a:sysClr val="windowText" lastClr="000000">
                <a:hueOff val="0"/>
                <a:satOff val="0"/>
                <a:lumOff val="0"/>
                <a:alphaOff val="0"/>
              </a:sysClr>
            </a:solidFill>
            <a:latin typeface="Calibri"/>
            <a:ea typeface="+mn-ea"/>
            <a:cs typeface="+mn-cs"/>
          </a:endParaRPr>
        </a:p>
      </dsp:txBody>
      <dsp:txXfrm>
        <a:off x="5203750" y="2998139"/>
        <a:ext cx="1826079" cy="111527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145280" y="0"/>
            <a:ext cx="3169920" cy="481727"/>
          </a:xfrm>
          <a:prstGeom prst="rect">
            <a:avLst/>
          </a:prstGeom>
        </p:spPr>
        <p:txBody>
          <a:bodyPr vert="horz" lIns="96661" tIns="48331" rIns="96661" bIns="48331" rtlCol="1"/>
          <a:lstStyle>
            <a:lvl1pPr algn="r">
              <a:defRPr sz="1300"/>
            </a:lvl1pPr>
          </a:lstStyle>
          <a:p>
            <a:endParaRPr lang="fa-IR"/>
          </a:p>
        </p:txBody>
      </p:sp>
      <p:sp>
        <p:nvSpPr>
          <p:cNvPr id="3" name="Date Placeholder 2"/>
          <p:cNvSpPr>
            <a:spLocks noGrp="1"/>
          </p:cNvSpPr>
          <p:nvPr>
            <p:ph type="dt" idx="1"/>
          </p:nvPr>
        </p:nvSpPr>
        <p:spPr>
          <a:xfrm>
            <a:off x="1694" y="0"/>
            <a:ext cx="3169920" cy="481727"/>
          </a:xfrm>
          <a:prstGeom prst="rect">
            <a:avLst/>
          </a:prstGeom>
        </p:spPr>
        <p:txBody>
          <a:bodyPr vert="horz" lIns="96661" tIns="48331" rIns="96661" bIns="48331" rtlCol="1"/>
          <a:lstStyle>
            <a:lvl1pPr algn="l">
              <a:defRPr sz="1300"/>
            </a:lvl1pPr>
          </a:lstStyle>
          <a:p>
            <a:fld id="{7D0F7DA2-8C1C-4822-8C65-72DAC37C7BAD}" type="datetimeFigureOut">
              <a:rPr lang="fa-IR" smtClean="0"/>
              <a:pPr/>
              <a:t>1446/08/29</a:t>
            </a:fld>
            <a:endParaRPr lang="fa-IR"/>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1" anchor="ctr"/>
          <a:lstStyle/>
          <a:p>
            <a:endParaRPr lang="fa-IR"/>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4145280" y="9119474"/>
            <a:ext cx="3169920" cy="481726"/>
          </a:xfrm>
          <a:prstGeom prst="rect">
            <a:avLst/>
          </a:prstGeom>
        </p:spPr>
        <p:txBody>
          <a:bodyPr vert="horz" lIns="96661" tIns="48331" rIns="96661" bIns="48331" rtlCol="1" anchor="b"/>
          <a:lstStyle>
            <a:lvl1pPr algn="r">
              <a:defRPr sz="1300"/>
            </a:lvl1pPr>
          </a:lstStyle>
          <a:p>
            <a:endParaRPr lang="fa-IR"/>
          </a:p>
        </p:txBody>
      </p:sp>
      <p:sp>
        <p:nvSpPr>
          <p:cNvPr id="7" name="Slide Number Placeholder 6"/>
          <p:cNvSpPr>
            <a:spLocks noGrp="1"/>
          </p:cNvSpPr>
          <p:nvPr>
            <p:ph type="sldNum" sz="quarter" idx="5"/>
          </p:nvPr>
        </p:nvSpPr>
        <p:spPr>
          <a:xfrm>
            <a:off x="1694" y="9119474"/>
            <a:ext cx="3169920" cy="481726"/>
          </a:xfrm>
          <a:prstGeom prst="rect">
            <a:avLst/>
          </a:prstGeom>
        </p:spPr>
        <p:txBody>
          <a:bodyPr vert="horz" lIns="96661" tIns="48331" rIns="96661" bIns="48331" rtlCol="1" anchor="b"/>
          <a:lstStyle>
            <a:lvl1pPr algn="l">
              <a:defRPr sz="1300"/>
            </a:lvl1pPr>
          </a:lstStyle>
          <a:p>
            <a:fld id="{50682627-EEBC-4AE6-A09E-433BBC07B8F9}" type="slidenum">
              <a:rPr lang="fa-IR" smtClean="0"/>
              <a:pPr/>
              <a:t>‹#›</a:t>
            </a:fld>
            <a:endParaRPr lang="fa-IR"/>
          </a:p>
        </p:txBody>
      </p:sp>
    </p:spTree>
    <p:extLst>
      <p:ext uri="{BB962C8B-B14F-4D97-AF65-F5344CB8AC3E}">
        <p14:creationId xmlns="" xmlns:p14="http://schemas.microsoft.com/office/powerpoint/2010/main" val="152341325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37CA44-0683-4453-AEBD-435871AA6656}" type="slidenum">
              <a:rPr lang="en-US" smtClean="0"/>
              <a:pPr/>
              <a:t>9</a:t>
            </a:fld>
            <a:endParaRPr lang="en-US"/>
          </a:p>
        </p:txBody>
      </p:sp>
    </p:spTree>
    <p:extLst>
      <p:ext uri="{BB962C8B-B14F-4D97-AF65-F5344CB8AC3E}">
        <p14:creationId xmlns="" xmlns:p14="http://schemas.microsoft.com/office/powerpoint/2010/main" val="8114890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p:cNvCxnSpPr/>
          <p:nvPr/>
        </p:nvCxnSpPr>
        <p:spPr>
          <a:xfrm>
            <a:off x="1208088" y="4343400"/>
            <a:ext cx="987583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7" name="Picture 23" descr="MOH logo.bmp"/>
          <p:cNvPicPr>
            <a:picLocks noChangeAspect="1"/>
          </p:cNvPicPr>
          <p:nvPr/>
        </p:nvPicPr>
        <p:blipFill>
          <a:blip r:embed="rId2">
            <a:clrChange>
              <a:clrFrom>
                <a:srgbClr val="FFFFFF"/>
              </a:clrFrom>
              <a:clrTo>
                <a:srgbClr val="FFFFFF">
                  <a:alpha val="0"/>
                </a:srgbClr>
              </a:clrTo>
            </a:clrChange>
            <a:lum bright="70000" contrast="-70000"/>
            <a:extLst>
              <a:ext uri="{28A0092B-C50C-407E-A947-70E740481C1C}">
                <a14:useLocalDpi xmlns="" xmlns:a14="http://schemas.microsoft.com/office/drawing/2010/main" val="0"/>
              </a:ext>
            </a:extLst>
          </a:blip>
          <a:srcRect/>
          <a:stretch>
            <a:fillRect/>
          </a:stretch>
        </p:blipFill>
        <p:spPr bwMode="auto">
          <a:xfrm>
            <a:off x="266700" y="5257800"/>
            <a:ext cx="1976438" cy="137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24" descr="logo final moavenat copy.tif"/>
          <p:cNvPicPr>
            <a:picLocks noChangeAspect="1"/>
          </p:cNvPicPr>
          <p:nvPr/>
        </p:nvPicPr>
        <p:blipFill>
          <a:blip r:embed="rId3">
            <a:clrChange>
              <a:clrFrom>
                <a:srgbClr val="FDFDFD"/>
              </a:clrFrom>
              <a:clrTo>
                <a:srgbClr val="FDFDFD">
                  <a:alpha val="0"/>
                </a:srgbClr>
              </a:clrTo>
            </a:clrChange>
            <a:extLst>
              <a:ext uri="{28A0092B-C50C-407E-A947-70E740481C1C}">
                <a14:useLocalDpi xmlns="" xmlns:a14="http://schemas.microsoft.com/office/drawing/2010/main" val="0"/>
              </a:ext>
            </a:extLst>
          </a:blip>
          <a:srcRect t="14444" b="24445"/>
          <a:stretch>
            <a:fillRect/>
          </a:stretch>
        </p:blipFill>
        <p:spPr bwMode="auto">
          <a:xfrm>
            <a:off x="5283200" y="304800"/>
            <a:ext cx="2182813" cy="1428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9" name="Date Placeholder 3"/>
          <p:cNvSpPr>
            <a:spLocks noGrp="1"/>
          </p:cNvSpPr>
          <p:nvPr>
            <p:ph type="dt" sz="half" idx="10"/>
          </p:nvPr>
        </p:nvSpPr>
        <p:spPr/>
        <p:txBody>
          <a:bodyPr/>
          <a:lstStyle>
            <a:lvl1pPr>
              <a:defRPr/>
            </a:lvl1pPr>
          </a:lstStyle>
          <a:p>
            <a:fld id="{4163366A-A653-4D53-B3BC-66F72A50131A}" type="datetime1">
              <a:rPr lang="en-US" smtClean="0"/>
              <a:pPr/>
              <a:t>2/27/2025</a:t>
            </a:fld>
            <a:endParaRPr lang="en-US" dirty="0"/>
          </a:p>
        </p:txBody>
      </p:sp>
      <p:sp>
        <p:nvSpPr>
          <p:cNvPr id="10" name="Footer Placeholder 4"/>
          <p:cNvSpPr>
            <a:spLocks noGrp="1"/>
          </p:cNvSpPr>
          <p:nvPr>
            <p:ph type="ftr" sz="quarter" idx="11"/>
          </p:nvPr>
        </p:nvSpPr>
        <p:spPr/>
        <p:txBody>
          <a:bodyPr/>
          <a:lstStyle>
            <a:lvl1pPr algn="ctr">
              <a:defRPr/>
            </a:lvl1pPr>
          </a:lstStyle>
          <a:p>
            <a:r>
              <a:rPr lang="fa-IR" smtClean="0"/>
              <a:t>کارگاه آموزش خدمات ژنتیک ادغام یافته زمان ازدواح - تیر 1397</a:t>
            </a:r>
            <a:endParaRPr lang="en-US" dirty="0"/>
          </a:p>
        </p:txBody>
      </p:sp>
      <p:sp>
        <p:nvSpPr>
          <p:cNvPr id="11" name="Slide Number Placeholder 5"/>
          <p:cNvSpPr>
            <a:spLocks noGrp="1"/>
          </p:cNvSpPr>
          <p:nvPr>
            <p:ph type="sldNum" sz="quarter" idx="12"/>
          </p:nvPr>
        </p:nvSpPr>
        <p:spPr/>
        <p:txBody>
          <a:bodyPr/>
          <a:lstStyle>
            <a:lvl1pPr>
              <a:defRPr/>
            </a:lvl1pPr>
          </a:lstStyle>
          <a:p>
            <a:fld id="{6D22F896-40B5-4ADD-8801-0D06FADFA095}" type="slidenum">
              <a:rPr lang="en-US" smtClean="0"/>
              <a:pPr/>
              <a:t>‹#›</a:t>
            </a:fld>
            <a:endParaRPr lang="en-US" dirty="0"/>
          </a:p>
        </p:txBody>
      </p:sp>
    </p:spTree>
    <p:extLst>
      <p:ext uri="{BB962C8B-B14F-4D97-AF65-F5344CB8AC3E}">
        <p14:creationId xmlns="" xmlns:p14="http://schemas.microsoft.com/office/powerpoint/2010/main" val="218860761"/>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C08B416D-26CD-4CDC-AA2C-0F9059B7C273}" type="datetime1">
              <a:rPr lang="en-US" smtClean="0"/>
              <a:pPr/>
              <a:t>2/27/2025</a:t>
            </a:fld>
            <a:endParaRPr lang="en-US" dirty="0"/>
          </a:p>
        </p:txBody>
      </p:sp>
      <p:sp>
        <p:nvSpPr>
          <p:cNvPr id="5" name="Footer Placeholder 4"/>
          <p:cNvSpPr>
            <a:spLocks noGrp="1"/>
          </p:cNvSpPr>
          <p:nvPr>
            <p:ph type="ftr" sz="quarter" idx="11"/>
          </p:nvPr>
        </p:nvSpPr>
        <p:spPr/>
        <p:txBody>
          <a:bodyPr/>
          <a:lstStyle>
            <a:lvl1pPr algn="ctr">
              <a:defRPr/>
            </a:lvl1pPr>
          </a:lstStyle>
          <a:p>
            <a:r>
              <a:rPr lang="fa-IR" smtClean="0"/>
              <a:t>کارگاه آموزش خدمات ژنتیک ادغام یافته زمان ازدواح - تیر 1397</a:t>
            </a:r>
            <a:endParaRPr lang="en-US" dirty="0"/>
          </a:p>
        </p:txBody>
      </p:sp>
      <p:sp>
        <p:nvSpPr>
          <p:cNvPr id="6" name="Slide Number Placeholder 5"/>
          <p:cNvSpPr>
            <a:spLocks noGrp="1"/>
          </p:cNvSpPr>
          <p:nvPr>
            <p:ph type="sldNum" sz="quarter" idx="12"/>
          </p:nvPr>
        </p:nvSpPr>
        <p:spPr/>
        <p:txBody>
          <a:bodyPr/>
          <a:lstStyle>
            <a:lvl1pPr>
              <a:defRPr/>
            </a:lvl1pPr>
          </a:lstStyle>
          <a:p>
            <a:fld id="{6D22F896-40B5-4ADD-8801-0D06FADFA095}" type="slidenum">
              <a:rPr lang="en-US" smtClean="0"/>
              <a:pPr/>
              <a:t>‹#›</a:t>
            </a:fld>
            <a:endParaRPr lang="en-US" dirty="0"/>
          </a:p>
        </p:txBody>
      </p:sp>
    </p:spTree>
    <p:extLst>
      <p:ext uri="{BB962C8B-B14F-4D97-AF65-F5344CB8AC3E}">
        <p14:creationId xmlns="" xmlns:p14="http://schemas.microsoft.com/office/powerpoint/2010/main" val="260386929"/>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3"/>
          <p:cNvSpPr>
            <a:spLocks noGrp="1"/>
          </p:cNvSpPr>
          <p:nvPr>
            <p:ph type="dt" sz="half" idx="10"/>
          </p:nvPr>
        </p:nvSpPr>
        <p:spPr/>
        <p:txBody>
          <a:bodyPr/>
          <a:lstStyle>
            <a:lvl1pPr>
              <a:defRPr/>
            </a:lvl1pPr>
          </a:lstStyle>
          <a:p>
            <a:fld id="{7B0E59CA-0E64-4906-ACC6-48EFC6C50A37}" type="datetime1">
              <a:rPr lang="en-US" smtClean="0"/>
              <a:pPr/>
              <a:t>2/27/2025</a:t>
            </a:fld>
            <a:endParaRPr lang="en-US" dirty="0"/>
          </a:p>
        </p:txBody>
      </p:sp>
      <p:sp>
        <p:nvSpPr>
          <p:cNvPr id="7" name="Footer Placeholder 4"/>
          <p:cNvSpPr>
            <a:spLocks noGrp="1"/>
          </p:cNvSpPr>
          <p:nvPr>
            <p:ph type="ftr" sz="quarter" idx="11"/>
          </p:nvPr>
        </p:nvSpPr>
        <p:spPr/>
        <p:txBody>
          <a:bodyPr/>
          <a:lstStyle>
            <a:lvl1pPr algn="ctr">
              <a:defRPr/>
            </a:lvl1pPr>
          </a:lstStyle>
          <a:p>
            <a:r>
              <a:rPr lang="fa-IR" smtClean="0"/>
              <a:t>کارگاه آموزش خدمات ژنتیک ادغام یافته زمان ازدواح - تیر 1397</a:t>
            </a:r>
            <a:endParaRPr lang="en-US" dirty="0"/>
          </a:p>
        </p:txBody>
      </p:sp>
      <p:sp>
        <p:nvSpPr>
          <p:cNvPr id="8" name="Slide Number Placeholder 5"/>
          <p:cNvSpPr>
            <a:spLocks noGrp="1"/>
          </p:cNvSpPr>
          <p:nvPr>
            <p:ph type="sldNum" sz="quarter" idx="12"/>
          </p:nvPr>
        </p:nvSpPr>
        <p:spPr/>
        <p:txBody>
          <a:bodyPr/>
          <a:lstStyle>
            <a:lvl1pPr>
              <a:defRPr/>
            </a:lvl1pPr>
          </a:lstStyle>
          <a:p>
            <a:fld id="{6D22F896-40B5-4ADD-8801-0D06FADFA095}" type="slidenum">
              <a:rPr lang="en-US" smtClean="0"/>
              <a:pPr/>
              <a:t>‹#›</a:t>
            </a:fld>
            <a:endParaRPr lang="en-US" dirty="0"/>
          </a:p>
        </p:txBody>
      </p:sp>
    </p:spTree>
    <p:extLst>
      <p:ext uri="{BB962C8B-B14F-4D97-AF65-F5344CB8AC3E}">
        <p14:creationId xmlns="" xmlns:p14="http://schemas.microsoft.com/office/powerpoint/2010/main" val="3221953189"/>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p:cNvPr>
          <p:cNvSpPr>
            <a:spLocks noGrp="1"/>
          </p:cNvSpPr>
          <p:nvPr>
            <p:ph type="ctrTitle"/>
          </p:nvPr>
        </p:nvSpPr>
        <p:spPr>
          <a:xfrm>
            <a:off x="1524000" y="1033272"/>
            <a:ext cx="9144000" cy="2478024"/>
          </a:xfrm>
        </p:spPr>
        <p:txBody>
          <a:bodyPr>
            <a:noAutofit/>
          </a:bodyPr>
          <a:lstStyle>
            <a:lvl1pPr algn="ctr">
              <a:defRPr sz="4000" spc="750" baseline="0"/>
            </a:lvl1pPr>
          </a:lstStyle>
          <a:p>
            <a:r>
              <a:rPr lang="en-US" smtClean="0"/>
              <a:t>Click to edit Master title style</a:t>
            </a:r>
            <a:endParaRPr lang="en-US" dirty="0"/>
          </a:p>
        </p:txBody>
      </p:sp>
      <p:sp>
        <p:nvSpPr>
          <p:cNvPr id="3" name="Subtitle 2">
            <a:extLst/>
          </p:cNvPr>
          <p:cNvSpPr>
            <a:spLocks noGrp="1"/>
          </p:cNvSpPr>
          <p:nvPr>
            <p:ph type="subTitle" idx="1"/>
          </p:nvPr>
        </p:nvSpPr>
        <p:spPr>
          <a:xfrm>
            <a:off x="1524000" y="3822192"/>
            <a:ext cx="9144000" cy="1435608"/>
          </a:xfrm>
        </p:spPr>
        <p:txBody>
          <a:bodyPr>
            <a:normAutofit/>
          </a:bodyPr>
          <a:lstStyle>
            <a:lvl1pPr marL="0" indent="0" algn="ctr">
              <a:lnSpc>
                <a:spcPct val="150000"/>
              </a:lnSpc>
              <a:buNone/>
              <a:defRPr sz="1600" cap="all" spc="6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a:extLst/>
          </p:cNvPr>
          <p:cNvSpPr>
            <a:spLocks noGrp="1"/>
          </p:cNvSpPr>
          <p:nvPr>
            <p:ph type="dt" sz="half" idx="10"/>
          </p:nvPr>
        </p:nvSpPr>
        <p:spPr/>
        <p:txBody>
          <a:bodyPr/>
          <a:lstStyle>
            <a:lvl1pPr>
              <a:defRPr/>
            </a:lvl1pPr>
          </a:lstStyle>
          <a:p>
            <a:pPr>
              <a:defRPr/>
            </a:pPr>
            <a:fld id="{5CC3D462-FF58-4BCB-878C-71EC0C210BFC}" type="datetime1">
              <a:rPr lang="en-US" smtClean="0"/>
              <a:pPr>
                <a:defRPr/>
              </a:pPr>
              <a:t>2/27/2025</a:t>
            </a:fld>
            <a:endParaRPr lang="en-US" dirty="0"/>
          </a:p>
        </p:txBody>
      </p:sp>
      <p:sp>
        <p:nvSpPr>
          <p:cNvPr id="5" name="Footer Placeholder 4">
            <a:extLst/>
          </p:cNvPr>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6" name="Slide Number Placeholder 5">
            <a:extLst/>
          </p:cNvPr>
          <p:cNvSpPr>
            <a:spLocks noGrp="1"/>
          </p:cNvSpPr>
          <p:nvPr>
            <p:ph type="sldNum" sz="quarter" idx="12"/>
          </p:nvPr>
        </p:nvSpPr>
        <p:spPr/>
        <p:txBody>
          <a:bodyPr/>
          <a:lstStyle>
            <a:lvl1pPr>
              <a:defRPr/>
            </a:lvl1pPr>
          </a:lstStyle>
          <a:p>
            <a:pPr>
              <a:defRPr/>
            </a:pPr>
            <a:fld id="{C2C9B44C-685D-4580-BFB0-0BAB5C2849DA}" type="slidenum">
              <a:rPr lang="en-US"/>
              <a:pPr>
                <a:defRPr/>
              </a:pPr>
              <a:t>‹#›</a:t>
            </a:fld>
            <a:endParaRPr lang="en-US" dirty="0"/>
          </a:p>
        </p:txBody>
      </p:sp>
    </p:spTree>
    <p:extLst>
      <p:ext uri="{BB962C8B-B14F-4D97-AF65-F5344CB8AC3E}">
        <p14:creationId xmlns="" xmlns:p14="http://schemas.microsoft.com/office/powerpoint/2010/main" val="2821835740"/>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p:cNvPr>
          <p:cNvSpPr>
            <a:spLocks noGrp="1"/>
          </p:cNvSpPr>
          <p:nvPr>
            <p:ph type="title"/>
          </p:nvPr>
        </p:nvSpPr>
        <p:spPr/>
        <p:txBody>
          <a:bodyPr/>
          <a:lstStyle/>
          <a:p>
            <a:r>
              <a:rPr lang="en-US" smtClean="0"/>
              <a:t>Click to edit Master title style</a:t>
            </a:r>
            <a:endParaRPr lang="en-US" dirty="0"/>
          </a:p>
        </p:txBody>
      </p:sp>
      <p:sp>
        <p:nvSpPr>
          <p:cNvPr id="3" name="Content Placeholder 2">
            <a:extLst/>
          </p:cNvPr>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a:extLst/>
          </p:cNvPr>
          <p:cNvSpPr>
            <a:spLocks noGrp="1"/>
          </p:cNvSpPr>
          <p:nvPr>
            <p:ph type="dt" sz="half" idx="10"/>
          </p:nvPr>
        </p:nvSpPr>
        <p:spPr/>
        <p:txBody>
          <a:bodyPr/>
          <a:lstStyle>
            <a:lvl1pPr>
              <a:defRPr/>
            </a:lvl1pPr>
          </a:lstStyle>
          <a:p>
            <a:pPr>
              <a:defRPr/>
            </a:pPr>
            <a:fld id="{6331051D-E0CD-47BB-A1D2-BA3864A94625}" type="datetime1">
              <a:rPr lang="en-US" smtClean="0"/>
              <a:pPr>
                <a:defRPr/>
              </a:pPr>
              <a:t>2/27/2025</a:t>
            </a:fld>
            <a:endParaRPr lang="en-US" dirty="0"/>
          </a:p>
        </p:txBody>
      </p:sp>
      <p:sp>
        <p:nvSpPr>
          <p:cNvPr id="5" name="Footer Placeholder 4">
            <a:extLst/>
          </p:cNvPr>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6" name="Slide Number Placeholder 5">
            <a:extLst/>
          </p:cNvPr>
          <p:cNvSpPr>
            <a:spLocks noGrp="1"/>
          </p:cNvSpPr>
          <p:nvPr>
            <p:ph type="sldNum" sz="quarter" idx="12"/>
          </p:nvPr>
        </p:nvSpPr>
        <p:spPr/>
        <p:txBody>
          <a:bodyPr/>
          <a:lstStyle>
            <a:lvl1pPr>
              <a:defRPr/>
            </a:lvl1pPr>
          </a:lstStyle>
          <a:p>
            <a:pPr>
              <a:defRPr/>
            </a:pPr>
            <a:fld id="{D9DAB336-04DB-4529-AC60-B8203F9040D3}" type="slidenum">
              <a:rPr lang="en-US"/>
              <a:pPr>
                <a:defRPr/>
              </a:pPr>
              <a:t>‹#›</a:t>
            </a:fld>
            <a:endParaRPr lang="en-US" dirty="0"/>
          </a:p>
        </p:txBody>
      </p:sp>
    </p:spTree>
    <p:extLst>
      <p:ext uri="{BB962C8B-B14F-4D97-AF65-F5344CB8AC3E}">
        <p14:creationId xmlns="" xmlns:p14="http://schemas.microsoft.com/office/powerpoint/2010/main" val="798804015"/>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p:cNvPr>
          <p:cNvSpPr>
            <a:spLocks noGrp="1"/>
          </p:cNvSpPr>
          <p:nvPr>
            <p:ph type="title"/>
          </p:nvPr>
        </p:nvSpPr>
        <p:spPr>
          <a:xfrm>
            <a:off x="1371600" y="1709738"/>
            <a:ext cx="9966960" cy="2852737"/>
          </a:xfrm>
        </p:spPr>
        <p:txBody>
          <a:bodyPr/>
          <a:lstStyle>
            <a:lvl1pPr>
              <a:lnSpc>
                <a:spcPct val="100000"/>
              </a:lnSpc>
              <a:defRPr sz="4400" spc="750" baseline="0"/>
            </a:lvl1pPr>
          </a:lstStyle>
          <a:p>
            <a:r>
              <a:rPr lang="en-US" smtClean="0"/>
              <a:t>Click to edit Master title style</a:t>
            </a:r>
            <a:endParaRPr lang="en-US" dirty="0"/>
          </a:p>
        </p:txBody>
      </p:sp>
      <p:sp>
        <p:nvSpPr>
          <p:cNvPr id="3" name="Text Placeholder 2">
            <a:extLst/>
          </p:cNvPr>
          <p:cNvSpPr>
            <a:spLocks noGrp="1"/>
          </p:cNvSpPr>
          <p:nvPr>
            <p:ph type="body" idx="1"/>
          </p:nvPr>
        </p:nvSpPr>
        <p:spPr>
          <a:xfrm>
            <a:off x="1371600" y="4974336"/>
            <a:ext cx="9966961" cy="1115568"/>
          </a:xfrm>
        </p:spPr>
        <p:txBody>
          <a:bodyPr>
            <a:normAutofit/>
          </a:bodyPr>
          <a:lstStyle>
            <a:lvl1pPr marL="0" indent="0">
              <a:buNone/>
              <a:defRPr sz="1600" cap="all" spc="6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a:extLst/>
          </p:cNvPr>
          <p:cNvSpPr>
            <a:spLocks noGrp="1"/>
          </p:cNvSpPr>
          <p:nvPr>
            <p:ph type="dt" sz="half" idx="10"/>
          </p:nvPr>
        </p:nvSpPr>
        <p:spPr/>
        <p:txBody>
          <a:bodyPr/>
          <a:lstStyle>
            <a:lvl1pPr>
              <a:defRPr/>
            </a:lvl1pPr>
          </a:lstStyle>
          <a:p>
            <a:pPr>
              <a:defRPr/>
            </a:pPr>
            <a:fld id="{15AB71E3-CE50-486F-83DC-36427C916441}" type="datetime1">
              <a:rPr lang="en-US" smtClean="0"/>
              <a:pPr>
                <a:defRPr/>
              </a:pPr>
              <a:t>2/27/2025</a:t>
            </a:fld>
            <a:endParaRPr lang="en-US" dirty="0"/>
          </a:p>
        </p:txBody>
      </p:sp>
      <p:sp>
        <p:nvSpPr>
          <p:cNvPr id="5" name="Footer Placeholder 4">
            <a:extLst/>
          </p:cNvPr>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6" name="Slide Number Placeholder 5">
            <a:extLst/>
          </p:cNvPr>
          <p:cNvSpPr>
            <a:spLocks noGrp="1"/>
          </p:cNvSpPr>
          <p:nvPr>
            <p:ph type="sldNum" sz="quarter" idx="12"/>
          </p:nvPr>
        </p:nvSpPr>
        <p:spPr/>
        <p:txBody>
          <a:bodyPr/>
          <a:lstStyle>
            <a:lvl1pPr>
              <a:defRPr/>
            </a:lvl1pPr>
          </a:lstStyle>
          <a:p>
            <a:pPr>
              <a:defRPr/>
            </a:pPr>
            <a:fld id="{3838B367-7534-4473-AEA2-B79BB806120B}" type="slidenum">
              <a:rPr lang="en-US"/>
              <a:pPr>
                <a:defRPr/>
              </a:pPr>
              <a:t>‹#›</a:t>
            </a:fld>
            <a:endParaRPr lang="en-US" dirty="0"/>
          </a:p>
        </p:txBody>
      </p:sp>
    </p:spTree>
    <p:extLst>
      <p:ext uri="{BB962C8B-B14F-4D97-AF65-F5344CB8AC3E}">
        <p14:creationId xmlns="" xmlns:p14="http://schemas.microsoft.com/office/powerpoint/2010/main" val="2639866166"/>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p:cNvPr>
          <p:cNvSpPr>
            <a:spLocks noGrp="1"/>
          </p:cNvSpPr>
          <p:nvPr>
            <p:ph type="title"/>
          </p:nvPr>
        </p:nvSpPr>
        <p:spPr/>
        <p:txBody>
          <a:bodyPr/>
          <a:lstStyle/>
          <a:p>
            <a:r>
              <a:rPr lang="en-US" smtClean="0"/>
              <a:t>Click to edit Master title style</a:t>
            </a:r>
            <a:endParaRPr lang="en-US" dirty="0"/>
          </a:p>
        </p:txBody>
      </p:sp>
      <p:sp>
        <p:nvSpPr>
          <p:cNvPr id="3" name="Content Placeholder 2">
            <a:extLst/>
          </p:cNvPr>
          <p:cNvSpPr>
            <a:spLocks noGrp="1"/>
          </p:cNvSpPr>
          <p:nvPr>
            <p:ph sz="half" idx="1"/>
          </p:nvPr>
        </p:nvSpPr>
        <p:spPr>
          <a:xfrm>
            <a:off x="1371600" y="2112264"/>
            <a:ext cx="4846320" cy="39593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a:extLst/>
          </p:cNvPr>
          <p:cNvSpPr>
            <a:spLocks noGrp="1"/>
          </p:cNvSpPr>
          <p:nvPr>
            <p:ph sz="half" idx="2"/>
          </p:nvPr>
        </p:nvSpPr>
        <p:spPr>
          <a:xfrm>
            <a:off x="6766560" y="2112265"/>
            <a:ext cx="4846320" cy="395935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a:extLst/>
          </p:cNvPr>
          <p:cNvSpPr>
            <a:spLocks noGrp="1"/>
          </p:cNvSpPr>
          <p:nvPr>
            <p:ph type="dt" sz="half" idx="10"/>
          </p:nvPr>
        </p:nvSpPr>
        <p:spPr/>
        <p:txBody>
          <a:bodyPr/>
          <a:lstStyle>
            <a:lvl1pPr>
              <a:defRPr/>
            </a:lvl1pPr>
          </a:lstStyle>
          <a:p>
            <a:pPr>
              <a:defRPr/>
            </a:pPr>
            <a:fld id="{1AE7EC4A-A694-48B8-8EBD-C1F975FEE99E}" type="datetime1">
              <a:rPr lang="en-US" smtClean="0"/>
              <a:pPr>
                <a:defRPr/>
              </a:pPr>
              <a:t>2/27/2025</a:t>
            </a:fld>
            <a:endParaRPr lang="en-US" dirty="0"/>
          </a:p>
        </p:txBody>
      </p:sp>
      <p:sp>
        <p:nvSpPr>
          <p:cNvPr id="6" name="Footer Placeholder 4">
            <a:extLst/>
          </p:cNvPr>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7" name="Slide Number Placeholder 5">
            <a:extLst/>
          </p:cNvPr>
          <p:cNvSpPr>
            <a:spLocks noGrp="1"/>
          </p:cNvSpPr>
          <p:nvPr>
            <p:ph type="sldNum" sz="quarter" idx="12"/>
          </p:nvPr>
        </p:nvSpPr>
        <p:spPr/>
        <p:txBody>
          <a:bodyPr/>
          <a:lstStyle>
            <a:lvl1pPr>
              <a:defRPr/>
            </a:lvl1pPr>
          </a:lstStyle>
          <a:p>
            <a:pPr>
              <a:defRPr/>
            </a:pPr>
            <a:fld id="{F2F30989-CE4C-4442-9170-A2953E8A3E53}" type="slidenum">
              <a:rPr lang="en-US"/>
              <a:pPr>
                <a:defRPr/>
              </a:pPr>
              <a:t>‹#›</a:t>
            </a:fld>
            <a:endParaRPr lang="en-US" dirty="0"/>
          </a:p>
        </p:txBody>
      </p:sp>
    </p:spTree>
    <p:extLst>
      <p:ext uri="{BB962C8B-B14F-4D97-AF65-F5344CB8AC3E}">
        <p14:creationId xmlns="" xmlns:p14="http://schemas.microsoft.com/office/powerpoint/2010/main" val="2478648116"/>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p:cNvPr>
          <p:cNvSpPr>
            <a:spLocks noGrp="1"/>
          </p:cNvSpPr>
          <p:nvPr>
            <p:ph type="body" idx="1"/>
          </p:nvPr>
        </p:nvSpPr>
        <p:spPr>
          <a:xfrm>
            <a:off x="1371600" y="2112264"/>
            <a:ext cx="484107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a:extLst/>
          </p:cNvPr>
          <p:cNvSpPr>
            <a:spLocks noGrp="1"/>
          </p:cNvSpPr>
          <p:nvPr>
            <p:ph sz="half" idx="2"/>
          </p:nvPr>
        </p:nvSpPr>
        <p:spPr>
          <a:xfrm>
            <a:off x="1371600" y="3018472"/>
            <a:ext cx="4841076" cy="31048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a:extLst/>
          </p:cNvPr>
          <p:cNvSpPr>
            <a:spLocks noGrp="1"/>
          </p:cNvSpPr>
          <p:nvPr>
            <p:ph type="body" sz="quarter" idx="3"/>
          </p:nvPr>
        </p:nvSpPr>
        <p:spPr>
          <a:xfrm>
            <a:off x="6766560" y="2112264"/>
            <a:ext cx="484632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a:extLst/>
          </p:cNvPr>
          <p:cNvSpPr>
            <a:spLocks noGrp="1"/>
          </p:cNvSpPr>
          <p:nvPr>
            <p:ph sz="quarter" idx="4"/>
          </p:nvPr>
        </p:nvSpPr>
        <p:spPr>
          <a:xfrm>
            <a:off x="6766560" y="3018471"/>
            <a:ext cx="4841076" cy="31048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9">
            <a:extLst/>
          </p:cNvPr>
          <p:cNvSpPr>
            <a:spLocks noGrp="1"/>
          </p:cNvSpPr>
          <p:nvPr>
            <p:ph type="title"/>
          </p:nvPr>
        </p:nvSpPr>
        <p:spPr/>
        <p:txBody>
          <a:bodyPr/>
          <a:lstStyle/>
          <a:p>
            <a:r>
              <a:rPr lang="en-US" smtClean="0"/>
              <a:t>Click to edit Master title style</a:t>
            </a:r>
            <a:endParaRPr lang="en-US" dirty="0"/>
          </a:p>
        </p:txBody>
      </p:sp>
      <p:sp>
        <p:nvSpPr>
          <p:cNvPr id="7" name="Date Placeholder 3">
            <a:extLst/>
          </p:cNvPr>
          <p:cNvSpPr>
            <a:spLocks noGrp="1"/>
          </p:cNvSpPr>
          <p:nvPr>
            <p:ph type="dt" sz="half" idx="10"/>
          </p:nvPr>
        </p:nvSpPr>
        <p:spPr/>
        <p:txBody>
          <a:bodyPr/>
          <a:lstStyle>
            <a:lvl1pPr>
              <a:defRPr/>
            </a:lvl1pPr>
          </a:lstStyle>
          <a:p>
            <a:pPr>
              <a:defRPr/>
            </a:pPr>
            <a:fld id="{71265D34-AFC9-410E-9291-F92DBFC0E7B7}" type="datetime1">
              <a:rPr lang="en-US" smtClean="0"/>
              <a:pPr>
                <a:defRPr/>
              </a:pPr>
              <a:t>2/27/2025</a:t>
            </a:fld>
            <a:endParaRPr lang="en-US" dirty="0"/>
          </a:p>
        </p:txBody>
      </p:sp>
      <p:sp>
        <p:nvSpPr>
          <p:cNvPr id="8" name="Footer Placeholder 4">
            <a:extLst/>
          </p:cNvPr>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9" name="Slide Number Placeholder 5">
            <a:extLst/>
          </p:cNvPr>
          <p:cNvSpPr>
            <a:spLocks noGrp="1"/>
          </p:cNvSpPr>
          <p:nvPr>
            <p:ph type="sldNum" sz="quarter" idx="12"/>
          </p:nvPr>
        </p:nvSpPr>
        <p:spPr/>
        <p:txBody>
          <a:bodyPr/>
          <a:lstStyle>
            <a:lvl1pPr>
              <a:defRPr/>
            </a:lvl1pPr>
          </a:lstStyle>
          <a:p>
            <a:pPr>
              <a:defRPr/>
            </a:pPr>
            <a:fld id="{782E46C1-AE08-4F2F-9F68-CCB2F7490C0A}" type="slidenum">
              <a:rPr lang="en-US"/>
              <a:pPr>
                <a:defRPr/>
              </a:pPr>
              <a:t>‹#›</a:t>
            </a:fld>
            <a:endParaRPr lang="en-US" dirty="0"/>
          </a:p>
        </p:txBody>
      </p:sp>
    </p:spTree>
    <p:extLst>
      <p:ext uri="{BB962C8B-B14F-4D97-AF65-F5344CB8AC3E}">
        <p14:creationId xmlns="" xmlns:p14="http://schemas.microsoft.com/office/powerpoint/2010/main" val="874671695"/>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p:cNvPr>
          <p:cNvSpPr>
            <a:spLocks noGrp="1"/>
          </p:cNvSpPr>
          <p:nvPr>
            <p:ph type="title"/>
          </p:nvPr>
        </p:nvSpPr>
        <p:spPr/>
        <p:txBody>
          <a:bodyPr/>
          <a:lstStyle/>
          <a:p>
            <a:r>
              <a:rPr lang="en-US" smtClean="0"/>
              <a:t>Click to edit Master title style</a:t>
            </a:r>
            <a:endParaRPr lang="en-US"/>
          </a:p>
        </p:txBody>
      </p:sp>
      <p:sp>
        <p:nvSpPr>
          <p:cNvPr id="3" name="Date Placeholder 3">
            <a:extLst/>
          </p:cNvPr>
          <p:cNvSpPr>
            <a:spLocks noGrp="1"/>
          </p:cNvSpPr>
          <p:nvPr>
            <p:ph type="dt" sz="half" idx="10"/>
          </p:nvPr>
        </p:nvSpPr>
        <p:spPr/>
        <p:txBody>
          <a:bodyPr/>
          <a:lstStyle>
            <a:lvl1pPr>
              <a:defRPr/>
            </a:lvl1pPr>
          </a:lstStyle>
          <a:p>
            <a:pPr>
              <a:defRPr/>
            </a:pPr>
            <a:fld id="{9E15A052-427E-4523-9B9D-E229AE3A7506}" type="datetime1">
              <a:rPr lang="en-US" smtClean="0"/>
              <a:pPr>
                <a:defRPr/>
              </a:pPr>
              <a:t>2/27/2025</a:t>
            </a:fld>
            <a:endParaRPr lang="en-US" dirty="0"/>
          </a:p>
        </p:txBody>
      </p:sp>
      <p:sp>
        <p:nvSpPr>
          <p:cNvPr id="4" name="Footer Placeholder 4">
            <a:extLst/>
          </p:cNvPr>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5" name="Slide Number Placeholder 5">
            <a:extLst/>
          </p:cNvPr>
          <p:cNvSpPr>
            <a:spLocks noGrp="1"/>
          </p:cNvSpPr>
          <p:nvPr>
            <p:ph type="sldNum" sz="quarter" idx="12"/>
          </p:nvPr>
        </p:nvSpPr>
        <p:spPr/>
        <p:txBody>
          <a:bodyPr/>
          <a:lstStyle>
            <a:lvl1pPr>
              <a:defRPr/>
            </a:lvl1pPr>
          </a:lstStyle>
          <a:p>
            <a:pPr>
              <a:defRPr/>
            </a:pPr>
            <a:fld id="{238E78E3-06B4-4F1D-8FC0-589B177935D0}" type="slidenum">
              <a:rPr lang="en-US"/>
              <a:pPr>
                <a:defRPr/>
              </a:pPr>
              <a:t>‹#›</a:t>
            </a:fld>
            <a:endParaRPr lang="en-US" dirty="0"/>
          </a:p>
        </p:txBody>
      </p:sp>
    </p:spTree>
    <p:extLst>
      <p:ext uri="{BB962C8B-B14F-4D97-AF65-F5344CB8AC3E}">
        <p14:creationId xmlns="" xmlns:p14="http://schemas.microsoft.com/office/powerpoint/2010/main" val="2151972298"/>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p:cNvPr>
          <p:cNvSpPr>
            <a:spLocks noGrp="1"/>
          </p:cNvSpPr>
          <p:nvPr>
            <p:ph type="dt" sz="half" idx="10"/>
          </p:nvPr>
        </p:nvSpPr>
        <p:spPr/>
        <p:txBody>
          <a:bodyPr/>
          <a:lstStyle>
            <a:lvl1pPr>
              <a:defRPr/>
            </a:lvl1pPr>
          </a:lstStyle>
          <a:p>
            <a:pPr>
              <a:defRPr/>
            </a:pPr>
            <a:fld id="{5B914F06-1AB2-4A4F-A600-83E72F7C4082}" type="datetime1">
              <a:rPr lang="en-US" smtClean="0"/>
              <a:pPr>
                <a:defRPr/>
              </a:pPr>
              <a:t>2/27/2025</a:t>
            </a:fld>
            <a:endParaRPr lang="en-US" dirty="0"/>
          </a:p>
        </p:txBody>
      </p:sp>
      <p:sp>
        <p:nvSpPr>
          <p:cNvPr id="3" name="Footer Placeholder 4">
            <a:extLst/>
          </p:cNvPr>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4" name="Slide Number Placeholder 5">
            <a:extLst/>
          </p:cNvPr>
          <p:cNvSpPr>
            <a:spLocks noGrp="1"/>
          </p:cNvSpPr>
          <p:nvPr>
            <p:ph type="sldNum" sz="quarter" idx="12"/>
          </p:nvPr>
        </p:nvSpPr>
        <p:spPr/>
        <p:txBody>
          <a:bodyPr/>
          <a:lstStyle>
            <a:lvl1pPr>
              <a:defRPr/>
            </a:lvl1pPr>
          </a:lstStyle>
          <a:p>
            <a:pPr>
              <a:defRPr/>
            </a:pPr>
            <a:fld id="{82CD00D6-2146-496F-8A17-3721AF5C3BA5}" type="slidenum">
              <a:rPr lang="en-US"/>
              <a:pPr>
                <a:defRPr/>
              </a:pPr>
              <a:t>‹#›</a:t>
            </a:fld>
            <a:endParaRPr lang="en-US" dirty="0"/>
          </a:p>
        </p:txBody>
      </p:sp>
    </p:spTree>
    <p:extLst>
      <p:ext uri="{BB962C8B-B14F-4D97-AF65-F5344CB8AC3E}">
        <p14:creationId xmlns="" xmlns:p14="http://schemas.microsoft.com/office/powerpoint/2010/main" val="2909406569"/>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p:cNvPr>
          <p:cNvSpPr>
            <a:spLocks noGrp="1"/>
          </p:cNvSpPr>
          <p:nvPr>
            <p:ph type="title"/>
          </p:nvPr>
        </p:nvSpPr>
        <p:spPr>
          <a:xfrm>
            <a:off x="1371600" y="987425"/>
            <a:ext cx="3932237" cy="1894511"/>
          </a:xfrm>
        </p:spPr>
        <p:txBody>
          <a:bodyPr/>
          <a:lstStyle>
            <a:lvl1pPr>
              <a:lnSpc>
                <a:spcPct val="100000"/>
              </a:lnSpc>
              <a:defRPr sz="3200"/>
            </a:lvl1pPr>
          </a:lstStyle>
          <a:p>
            <a:r>
              <a:rPr lang="en-US" smtClean="0"/>
              <a:t>Click to edit Master title style</a:t>
            </a:r>
            <a:endParaRPr lang="en-US" dirty="0"/>
          </a:p>
        </p:txBody>
      </p:sp>
      <p:sp>
        <p:nvSpPr>
          <p:cNvPr id="3" name="Content Placeholder 2">
            <a:extLst/>
          </p:cNvPr>
          <p:cNvSpPr>
            <a:spLocks noGrp="1"/>
          </p:cNvSpPr>
          <p:nvPr>
            <p:ph idx="1"/>
          </p:nvPr>
        </p:nvSpPr>
        <p:spPr>
          <a:xfrm>
            <a:off x="5650992" y="987425"/>
            <a:ext cx="5687568" cy="4873625"/>
          </a:xfrm>
        </p:spPr>
        <p:txBody>
          <a:bodyPr>
            <a:normAutofit/>
          </a:bodyPr>
          <a:lstStyle>
            <a:lvl1pPr>
              <a:defRPr sz="20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a:extLst/>
          </p:cNvPr>
          <p:cNvSpPr>
            <a:spLocks noGrp="1"/>
          </p:cNvSpPr>
          <p:nvPr>
            <p:ph type="body" sz="half" idx="2"/>
          </p:nvPr>
        </p:nvSpPr>
        <p:spPr>
          <a:xfrm>
            <a:off x="1371600" y="3058510"/>
            <a:ext cx="3932237" cy="28025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a:extLst/>
          </p:cNvPr>
          <p:cNvSpPr>
            <a:spLocks noGrp="1"/>
          </p:cNvSpPr>
          <p:nvPr>
            <p:ph type="dt" sz="half" idx="10"/>
          </p:nvPr>
        </p:nvSpPr>
        <p:spPr/>
        <p:txBody>
          <a:bodyPr/>
          <a:lstStyle>
            <a:lvl1pPr>
              <a:defRPr/>
            </a:lvl1pPr>
          </a:lstStyle>
          <a:p>
            <a:pPr>
              <a:defRPr/>
            </a:pPr>
            <a:fld id="{A08A2F7D-714B-449F-91F6-F6555E0ACE67}" type="datetime1">
              <a:rPr lang="en-US" smtClean="0"/>
              <a:pPr>
                <a:defRPr/>
              </a:pPr>
              <a:t>2/27/2025</a:t>
            </a:fld>
            <a:endParaRPr lang="en-US" dirty="0"/>
          </a:p>
        </p:txBody>
      </p:sp>
      <p:sp>
        <p:nvSpPr>
          <p:cNvPr id="6" name="Footer Placeholder 4">
            <a:extLst/>
          </p:cNvPr>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7" name="Slide Number Placeholder 5">
            <a:extLst/>
          </p:cNvPr>
          <p:cNvSpPr>
            <a:spLocks noGrp="1"/>
          </p:cNvSpPr>
          <p:nvPr>
            <p:ph type="sldNum" sz="quarter" idx="12"/>
          </p:nvPr>
        </p:nvSpPr>
        <p:spPr/>
        <p:txBody>
          <a:bodyPr/>
          <a:lstStyle>
            <a:lvl1pPr>
              <a:defRPr/>
            </a:lvl1pPr>
          </a:lstStyle>
          <a:p>
            <a:pPr>
              <a:defRPr/>
            </a:pPr>
            <a:fld id="{9CFE4BB8-6E4D-474F-8903-5A90A8E91A47}" type="slidenum">
              <a:rPr lang="en-US"/>
              <a:pPr>
                <a:defRPr/>
              </a:pPr>
              <a:t>‹#›</a:t>
            </a:fld>
            <a:endParaRPr lang="en-US" dirty="0"/>
          </a:p>
        </p:txBody>
      </p:sp>
    </p:spTree>
    <p:extLst>
      <p:ext uri="{BB962C8B-B14F-4D97-AF65-F5344CB8AC3E}">
        <p14:creationId xmlns="" xmlns:p14="http://schemas.microsoft.com/office/powerpoint/2010/main" val="4035992569"/>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16" descr="logo final moavenat copy.tif"/>
          <p:cNvPicPr>
            <a:picLocks noChangeAspect="1"/>
          </p:cNvPicPr>
          <p:nvPr/>
        </p:nvPicPr>
        <p:blipFill>
          <a:blip r:embed="rId2">
            <a:lum bright="70000" contrast="-70000"/>
            <a:extLst>
              <a:ext uri="{28A0092B-C50C-407E-A947-70E740481C1C}">
                <a14:useLocalDpi xmlns="" xmlns:a14="http://schemas.microsoft.com/office/drawing/2010/main" val="0"/>
              </a:ext>
            </a:extLst>
          </a:blip>
          <a:srcRect t="11737" b="26376"/>
          <a:stretch>
            <a:fillRect/>
          </a:stretch>
        </p:blipFill>
        <p:spPr bwMode="auto">
          <a:xfrm>
            <a:off x="3149600" y="1524000"/>
            <a:ext cx="6665913" cy="441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fld id="{5BEADC29-B4E2-482D-9BE9-DFE2E6E7B264}" type="datetime1">
              <a:rPr lang="en-US" smtClean="0"/>
              <a:pPr/>
              <a:t>2/27/2025</a:t>
            </a:fld>
            <a:endParaRPr lang="en-US" dirty="0"/>
          </a:p>
        </p:txBody>
      </p:sp>
      <p:sp>
        <p:nvSpPr>
          <p:cNvPr id="6" name="Footer Placeholder 4"/>
          <p:cNvSpPr>
            <a:spLocks noGrp="1"/>
          </p:cNvSpPr>
          <p:nvPr>
            <p:ph type="ftr" sz="quarter" idx="11"/>
          </p:nvPr>
        </p:nvSpPr>
        <p:spPr/>
        <p:txBody>
          <a:bodyPr/>
          <a:lstStyle>
            <a:lvl1pPr algn="ctr">
              <a:defRPr/>
            </a:lvl1pPr>
          </a:lstStyle>
          <a:p>
            <a:r>
              <a:rPr lang="fa-IR" smtClean="0"/>
              <a:t>کارگاه آموزش خدمات ژنتیک ادغام یافته زمان ازدواح - تیر 1397</a:t>
            </a:r>
            <a:endParaRPr lang="en-US" dirty="0"/>
          </a:p>
        </p:txBody>
      </p:sp>
      <p:sp>
        <p:nvSpPr>
          <p:cNvPr id="7" name="Slide Number Placeholder 5"/>
          <p:cNvSpPr>
            <a:spLocks noGrp="1"/>
          </p:cNvSpPr>
          <p:nvPr>
            <p:ph type="sldNum" sz="quarter" idx="12"/>
          </p:nvPr>
        </p:nvSpPr>
        <p:spPr/>
        <p:txBody>
          <a:bodyPr/>
          <a:lstStyle>
            <a:lvl1pPr>
              <a:defRPr/>
            </a:lvl1pPr>
          </a:lstStyle>
          <a:p>
            <a:fld id="{6D22F896-40B5-4ADD-8801-0D06FADFA095}" type="slidenum">
              <a:rPr lang="en-US" smtClean="0"/>
              <a:pPr/>
              <a:t>‹#›</a:t>
            </a:fld>
            <a:endParaRPr lang="en-US" dirty="0"/>
          </a:p>
        </p:txBody>
      </p:sp>
    </p:spTree>
    <p:extLst>
      <p:ext uri="{BB962C8B-B14F-4D97-AF65-F5344CB8AC3E}">
        <p14:creationId xmlns="" xmlns:p14="http://schemas.microsoft.com/office/powerpoint/2010/main" val="1049866907"/>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p:cNvPr>
          <p:cNvSpPr>
            <a:spLocks noGrp="1"/>
          </p:cNvSpPr>
          <p:nvPr>
            <p:ph type="title"/>
          </p:nvPr>
        </p:nvSpPr>
        <p:spPr>
          <a:xfrm>
            <a:off x="1371600" y="987552"/>
            <a:ext cx="3932237" cy="1892808"/>
          </a:xfrm>
        </p:spPr>
        <p:txBody>
          <a:bodyPr/>
          <a:lstStyle>
            <a:lvl1pPr>
              <a:defRPr sz="3200" baseline="0"/>
            </a:lvl1pPr>
          </a:lstStyle>
          <a:p>
            <a:r>
              <a:rPr lang="en-US" smtClean="0"/>
              <a:t>Click to edit Master title style</a:t>
            </a:r>
            <a:endParaRPr lang="en-US" dirty="0"/>
          </a:p>
        </p:txBody>
      </p:sp>
      <p:sp>
        <p:nvSpPr>
          <p:cNvPr id="3" name="Picture Placeholder 2">
            <a:extLst/>
          </p:cNvPr>
          <p:cNvSpPr>
            <a:spLocks noGrp="1"/>
          </p:cNvSpPr>
          <p:nvPr>
            <p:ph type="pic" idx="1"/>
          </p:nvPr>
        </p:nvSpPr>
        <p:spPr>
          <a:xfrm>
            <a:off x="5505319" y="987425"/>
            <a:ext cx="5833242"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a:extLst/>
          </p:cNvPr>
          <p:cNvSpPr>
            <a:spLocks noGrp="1"/>
          </p:cNvSpPr>
          <p:nvPr>
            <p:ph type="body" sz="half" idx="2"/>
          </p:nvPr>
        </p:nvSpPr>
        <p:spPr>
          <a:xfrm>
            <a:off x="1371600" y="3033286"/>
            <a:ext cx="3932237" cy="283570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a:extLst/>
          </p:cNvPr>
          <p:cNvSpPr>
            <a:spLocks noGrp="1"/>
          </p:cNvSpPr>
          <p:nvPr>
            <p:ph type="dt" sz="half" idx="10"/>
          </p:nvPr>
        </p:nvSpPr>
        <p:spPr/>
        <p:txBody>
          <a:bodyPr/>
          <a:lstStyle>
            <a:lvl1pPr>
              <a:defRPr/>
            </a:lvl1pPr>
          </a:lstStyle>
          <a:p>
            <a:pPr>
              <a:defRPr/>
            </a:pPr>
            <a:fld id="{D3580423-D2F8-4899-B6E2-36BF327E4B9B}" type="datetime1">
              <a:rPr lang="en-US" smtClean="0"/>
              <a:pPr>
                <a:defRPr/>
              </a:pPr>
              <a:t>2/27/2025</a:t>
            </a:fld>
            <a:endParaRPr lang="en-US" dirty="0"/>
          </a:p>
        </p:txBody>
      </p:sp>
      <p:sp>
        <p:nvSpPr>
          <p:cNvPr id="6" name="Footer Placeholder 4">
            <a:extLst/>
          </p:cNvPr>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7" name="Slide Number Placeholder 5">
            <a:extLst/>
          </p:cNvPr>
          <p:cNvSpPr>
            <a:spLocks noGrp="1"/>
          </p:cNvSpPr>
          <p:nvPr>
            <p:ph type="sldNum" sz="quarter" idx="12"/>
          </p:nvPr>
        </p:nvSpPr>
        <p:spPr/>
        <p:txBody>
          <a:bodyPr/>
          <a:lstStyle>
            <a:lvl1pPr>
              <a:defRPr/>
            </a:lvl1pPr>
          </a:lstStyle>
          <a:p>
            <a:pPr>
              <a:defRPr/>
            </a:pPr>
            <a:fld id="{E92285F6-0E0D-4A3F-830E-3A3C6F6AD2C6}" type="slidenum">
              <a:rPr lang="en-US"/>
              <a:pPr>
                <a:defRPr/>
              </a:pPr>
              <a:t>‹#›</a:t>
            </a:fld>
            <a:endParaRPr lang="en-US" dirty="0"/>
          </a:p>
        </p:txBody>
      </p:sp>
    </p:spTree>
    <p:extLst>
      <p:ext uri="{BB962C8B-B14F-4D97-AF65-F5344CB8AC3E}">
        <p14:creationId xmlns="" xmlns:p14="http://schemas.microsoft.com/office/powerpoint/2010/main" val="2415612086"/>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p:cNvPr>
          <p:cNvSpPr>
            <a:spLocks noGrp="1"/>
          </p:cNvSpPr>
          <p:nvPr>
            <p:ph type="title"/>
          </p:nvPr>
        </p:nvSpPr>
        <p:spPr/>
        <p:txBody>
          <a:bodyPr/>
          <a:lstStyle/>
          <a:p>
            <a:r>
              <a:rPr lang="en-US" smtClean="0"/>
              <a:t>Click to edit Master title style</a:t>
            </a:r>
            <a:endParaRPr lang="en-US"/>
          </a:p>
        </p:txBody>
      </p:sp>
      <p:sp>
        <p:nvSpPr>
          <p:cNvPr id="3" name="Vertical Text Placeholder 2">
            <a:extLst/>
          </p:cNvPr>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a:extLst/>
          </p:cNvPr>
          <p:cNvSpPr>
            <a:spLocks noGrp="1"/>
          </p:cNvSpPr>
          <p:nvPr>
            <p:ph type="dt" sz="half" idx="10"/>
          </p:nvPr>
        </p:nvSpPr>
        <p:spPr/>
        <p:txBody>
          <a:bodyPr/>
          <a:lstStyle>
            <a:lvl1pPr>
              <a:defRPr/>
            </a:lvl1pPr>
          </a:lstStyle>
          <a:p>
            <a:pPr>
              <a:defRPr/>
            </a:pPr>
            <a:fld id="{82671310-5E97-4E85-8FA1-3E01F8210C32}" type="datetime1">
              <a:rPr lang="en-US" smtClean="0"/>
              <a:pPr>
                <a:defRPr/>
              </a:pPr>
              <a:t>2/27/2025</a:t>
            </a:fld>
            <a:endParaRPr lang="en-US" dirty="0"/>
          </a:p>
        </p:txBody>
      </p:sp>
      <p:sp>
        <p:nvSpPr>
          <p:cNvPr id="5" name="Footer Placeholder 4">
            <a:extLst/>
          </p:cNvPr>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6" name="Slide Number Placeholder 5">
            <a:extLst/>
          </p:cNvPr>
          <p:cNvSpPr>
            <a:spLocks noGrp="1"/>
          </p:cNvSpPr>
          <p:nvPr>
            <p:ph type="sldNum" sz="quarter" idx="12"/>
          </p:nvPr>
        </p:nvSpPr>
        <p:spPr/>
        <p:txBody>
          <a:bodyPr/>
          <a:lstStyle>
            <a:lvl1pPr>
              <a:defRPr/>
            </a:lvl1pPr>
          </a:lstStyle>
          <a:p>
            <a:pPr>
              <a:defRPr/>
            </a:pPr>
            <a:fld id="{34F36C79-50F5-4787-98AE-3E594936305F}" type="slidenum">
              <a:rPr lang="en-US"/>
              <a:pPr>
                <a:defRPr/>
              </a:pPr>
              <a:t>‹#›</a:t>
            </a:fld>
            <a:endParaRPr lang="en-US" dirty="0"/>
          </a:p>
        </p:txBody>
      </p:sp>
    </p:spTree>
    <p:extLst>
      <p:ext uri="{BB962C8B-B14F-4D97-AF65-F5344CB8AC3E}">
        <p14:creationId xmlns="" xmlns:p14="http://schemas.microsoft.com/office/powerpoint/2010/main" val="485078872"/>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p:cNvPr>
          <p:cNvSpPr>
            <a:spLocks noGrp="1"/>
          </p:cNvSpPr>
          <p:nvPr>
            <p:ph type="title" orient="vert"/>
          </p:nvPr>
        </p:nvSpPr>
        <p:spPr>
          <a:xfrm>
            <a:off x="8724900" y="838899"/>
            <a:ext cx="2628900" cy="4849301"/>
          </a:xfrm>
        </p:spPr>
        <p:txBody>
          <a:bodyPr vert="eaVert"/>
          <a:lstStyle/>
          <a:p>
            <a:r>
              <a:rPr lang="en-US" smtClean="0"/>
              <a:t>Click to edit Master title style</a:t>
            </a:r>
            <a:endParaRPr lang="en-US" dirty="0"/>
          </a:p>
        </p:txBody>
      </p:sp>
      <p:sp>
        <p:nvSpPr>
          <p:cNvPr id="3" name="Vertical Text Placeholder 2">
            <a:extLst/>
          </p:cNvPr>
          <p:cNvSpPr>
            <a:spLocks noGrp="1"/>
          </p:cNvSpPr>
          <p:nvPr>
            <p:ph type="body" orient="vert" idx="1"/>
          </p:nvPr>
        </p:nvSpPr>
        <p:spPr>
          <a:xfrm>
            <a:off x="849235" y="838900"/>
            <a:ext cx="7723265" cy="4849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a:extLst/>
          </p:cNvPr>
          <p:cNvSpPr>
            <a:spLocks noGrp="1"/>
          </p:cNvSpPr>
          <p:nvPr>
            <p:ph type="dt" sz="half" idx="10"/>
          </p:nvPr>
        </p:nvSpPr>
        <p:spPr/>
        <p:txBody>
          <a:bodyPr/>
          <a:lstStyle>
            <a:lvl1pPr>
              <a:defRPr/>
            </a:lvl1pPr>
          </a:lstStyle>
          <a:p>
            <a:pPr>
              <a:defRPr/>
            </a:pPr>
            <a:fld id="{16161B61-AFC9-4B86-9AAB-98ED8BEC76B2}" type="datetime1">
              <a:rPr lang="en-US" smtClean="0"/>
              <a:pPr>
                <a:defRPr/>
              </a:pPr>
              <a:t>2/27/2025</a:t>
            </a:fld>
            <a:endParaRPr lang="en-US" dirty="0"/>
          </a:p>
        </p:txBody>
      </p:sp>
      <p:sp>
        <p:nvSpPr>
          <p:cNvPr id="5" name="Footer Placeholder 4">
            <a:extLst/>
          </p:cNvPr>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6" name="Slide Number Placeholder 5">
            <a:extLst/>
          </p:cNvPr>
          <p:cNvSpPr>
            <a:spLocks noGrp="1"/>
          </p:cNvSpPr>
          <p:nvPr>
            <p:ph type="sldNum" sz="quarter" idx="12"/>
          </p:nvPr>
        </p:nvSpPr>
        <p:spPr/>
        <p:txBody>
          <a:bodyPr/>
          <a:lstStyle>
            <a:lvl1pPr>
              <a:defRPr/>
            </a:lvl1pPr>
          </a:lstStyle>
          <a:p>
            <a:pPr>
              <a:defRPr/>
            </a:pPr>
            <a:fld id="{05ABB72C-75B9-4C64-8A51-E7BC5A8C0CF2}" type="slidenum">
              <a:rPr lang="en-US"/>
              <a:pPr>
                <a:defRPr/>
              </a:pPr>
              <a:t>‹#›</a:t>
            </a:fld>
            <a:endParaRPr lang="en-US" dirty="0"/>
          </a:p>
        </p:txBody>
      </p:sp>
    </p:spTree>
    <p:extLst>
      <p:ext uri="{BB962C8B-B14F-4D97-AF65-F5344CB8AC3E}">
        <p14:creationId xmlns="" xmlns:p14="http://schemas.microsoft.com/office/powerpoint/2010/main" val="2561489406"/>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3" descr="MOH logo.bmp"/>
          <p:cNvPicPr>
            <a:picLocks noChangeAspect="1"/>
          </p:cNvPicPr>
          <p:nvPr/>
        </p:nvPicPr>
        <p:blipFill>
          <a:blip r:embed="rId2">
            <a:clrChange>
              <a:clrFrom>
                <a:srgbClr val="FFFFFF"/>
              </a:clrFrom>
              <a:clrTo>
                <a:srgbClr val="FFFFFF">
                  <a:alpha val="0"/>
                </a:srgbClr>
              </a:clrTo>
            </a:clrChange>
            <a:lum bright="70000" contrast="-70000"/>
            <a:extLst>
              <a:ext uri="{28A0092B-C50C-407E-A947-70E740481C1C}">
                <a14:useLocalDpi xmlns="" xmlns:a14="http://schemas.microsoft.com/office/drawing/2010/main" val="0"/>
              </a:ext>
            </a:extLst>
          </a:blip>
          <a:srcRect/>
          <a:stretch>
            <a:fillRect/>
          </a:stretch>
        </p:blipFill>
        <p:spPr bwMode="auto">
          <a:xfrm>
            <a:off x="266700" y="5257800"/>
            <a:ext cx="1976438" cy="137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4" descr="logo final moavenat copy.tif"/>
          <p:cNvPicPr>
            <a:picLocks noChangeAspect="1"/>
          </p:cNvPicPr>
          <p:nvPr/>
        </p:nvPicPr>
        <p:blipFill>
          <a:blip r:embed="rId3">
            <a:clrChange>
              <a:clrFrom>
                <a:srgbClr val="FDFDFD"/>
              </a:clrFrom>
              <a:clrTo>
                <a:srgbClr val="FDFDFD">
                  <a:alpha val="0"/>
                </a:srgbClr>
              </a:clrTo>
            </a:clrChange>
            <a:extLst>
              <a:ext uri="{28A0092B-C50C-407E-A947-70E740481C1C}">
                <a14:useLocalDpi xmlns="" xmlns:a14="http://schemas.microsoft.com/office/drawing/2010/main" val="0"/>
              </a:ext>
            </a:extLst>
          </a:blip>
          <a:srcRect t="14444" b="24445"/>
          <a:stretch>
            <a:fillRect/>
          </a:stretch>
        </p:blipFill>
        <p:spPr bwMode="auto">
          <a:xfrm>
            <a:off x="5283200" y="304800"/>
            <a:ext cx="2182813" cy="1428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a:extLst/>
          </p:cNvPr>
          <p:cNvSpPr>
            <a:spLocks noGrp="1"/>
          </p:cNvSpPr>
          <p:nvPr>
            <p:ph type="ctrTitle"/>
          </p:nvPr>
        </p:nvSpPr>
        <p:spPr>
          <a:xfrm>
            <a:off x="1524000" y="1122363"/>
            <a:ext cx="9144000" cy="2387600"/>
          </a:xfrm>
        </p:spPr>
        <p:txBody>
          <a:bodyPr anchor="b"/>
          <a:lstStyle>
            <a:lvl1pPr algn="ctr">
              <a:defRPr sz="4500"/>
            </a:lvl1pPr>
          </a:lstStyle>
          <a:p>
            <a:r>
              <a:rPr lang="en-US" smtClean="0"/>
              <a:t>Click to edit Master title style</a:t>
            </a:r>
            <a:endParaRPr lang="en-US"/>
          </a:p>
        </p:txBody>
      </p:sp>
      <p:sp>
        <p:nvSpPr>
          <p:cNvPr id="3" name="Subtitle 2">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6" name="Date Placeholder 3">
            <a:extLst/>
          </p:cNvPr>
          <p:cNvSpPr>
            <a:spLocks noGrp="1"/>
          </p:cNvSpPr>
          <p:nvPr>
            <p:ph type="dt" sz="half" idx="10"/>
          </p:nvPr>
        </p:nvSpPr>
        <p:spPr/>
        <p:txBody>
          <a:bodyPr/>
          <a:lstStyle>
            <a:lvl1pPr>
              <a:defRPr/>
            </a:lvl1pPr>
          </a:lstStyle>
          <a:p>
            <a:pPr>
              <a:defRPr/>
            </a:pPr>
            <a:fld id="{A0949756-308A-412E-9CD3-4A9BB38E6B63}" type="datetime1">
              <a:rPr lang="en-US" smtClean="0"/>
              <a:pPr>
                <a:defRPr/>
              </a:pPr>
              <a:t>2/27/2025</a:t>
            </a:fld>
            <a:endParaRPr lang="es-ES"/>
          </a:p>
        </p:txBody>
      </p:sp>
      <p:sp>
        <p:nvSpPr>
          <p:cNvPr id="7" name="Footer Placeholder 4">
            <a:extLst/>
          </p:cNvPr>
          <p:cNvSpPr>
            <a:spLocks noGrp="1"/>
          </p:cNvSpPr>
          <p:nvPr>
            <p:ph type="ftr" sz="quarter" idx="11"/>
          </p:nvPr>
        </p:nvSpPr>
        <p:spPr/>
        <p:txBody>
          <a:bodyPr/>
          <a:lstStyle>
            <a:lvl1pPr algn="ctr">
              <a:defRPr/>
            </a:lvl1pPr>
          </a:lstStyle>
          <a:p>
            <a:pPr>
              <a:defRPr/>
            </a:pPr>
            <a:r>
              <a:rPr lang="fa-IR" smtClean="0"/>
              <a:t>کارگاه آموزش خدمات ژنتیک ادغام یافته زمان ازدواح - تیر 1397</a:t>
            </a:r>
            <a:endParaRPr lang="es-ES"/>
          </a:p>
        </p:txBody>
      </p:sp>
      <p:sp>
        <p:nvSpPr>
          <p:cNvPr id="8" name="Slide Number Placeholder 5">
            <a:extLst/>
          </p:cNvPr>
          <p:cNvSpPr>
            <a:spLocks noGrp="1"/>
          </p:cNvSpPr>
          <p:nvPr>
            <p:ph type="sldNum" sz="quarter" idx="12"/>
          </p:nvPr>
        </p:nvSpPr>
        <p:spPr/>
        <p:txBody>
          <a:bodyPr/>
          <a:lstStyle>
            <a:lvl1pPr>
              <a:defRPr/>
            </a:lvl1pPr>
          </a:lstStyle>
          <a:p>
            <a:pPr>
              <a:defRPr/>
            </a:pPr>
            <a:fld id="{E1F53F26-D254-49A0-9D32-C7DDFF26F20E}" type="slidenum">
              <a:rPr lang="es-ES" altLang="fa-IR"/>
              <a:pPr>
                <a:defRPr/>
              </a:pPr>
              <a:t>‹#›</a:t>
            </a:fld>
            <a:endParaRPr lang="es-ES" altLang="fa-IR"/>
          </a:p>
        </p:txBody>
      </p:sp>
    </p:spTree>
    <p:extLst>
      <p:ext uri="{BB962C8B-B14F-4D97-AF65-F5344CB8AC3E}">
        <p14:creationId xmlns="" xmlns:p14="http://schemas.microsoft.com/office/powerpoint/2010/main" val="4244910180"/>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16" descr="logo final moavenat copy.tif"/>
          <p:cNvPicPr>
            <a:picLocks noChangeAspect="1"/>
          </p:cNvPicPr>
          <p:nvPr/>
        </p:nvPicPr>
        <p:blipFill>
          <a:blip r:embed="rId2">
            <a:lum bright="70000" contrast="-70000"/>
            <a:extLst>
              <a:ext uri="{28A0092B-C50C-407E-A947-70E740481C1C}">
                <a14:useLocalDpi xmlns="" xmlns:a14="http://schemas.microsoft.com/office/drawing/2010/main" val="0"/>
              </a:ext>
            </a:extLst>
          </a:blip>
          <a:srcRect t="11737" b="26376"/>
          <a:stretch>
            <a:fillRect/>
          </a:stretch>
        </p:blipFill>
        <p:spPr bwMode="auto">
          <a:xfrm>
            <a:off x="3149600" y="1524000"/>
            <a:ext cx="6665913" cy="441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a:extLst/>
          </p:cNvPr>
          <p:cNvSpPr>
            <a:spLocks noGrp="1"/>
          </p:cNvSpPr>
          <p:nvPr>
            <p:ph type="title"/>
          </p:nvPr>
        </p:nvSpPr>
        <p:spPr/>
        <p:txBody>
          <a:bodyPr/>
          <a:lstStyle/>
          <a:p>
            <a:r>
              <a:rPr lang="en-US" smtClean="0"/>
              <a:t>Click to edit Master title style</a:t>
            </a:r>
            <a:endParaRPr lang="en-US"/>
          </a:p>
        </p:txBody>
      </p:sp>
      <p:sp>
        <p:nvSpPr>
          <p:cNvPr id="3" name="Content Placeholder 2">
            <a:extLst/>
          </p:cNvPr>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a:extLst/>
          </p:cNvPr>
          <p:cNvSpPr>
            <a:spLocks noGrp="1"/>
          </p:cNvSpPr>
          <p:nvPr>
            <p:ph type="dt" sz="half" idx="10"/>
          </p:nvPr>
        </p:nvSpPr>
        <p:spPr/>
        <p:txBody>
          <a:bodyPr/>
          <a:lstStyle>
            <a:lvl1pPr>
              <a:defRPr/>
            </a:lvl1pPr>
          </a:lstStyle>
          <a:p>
            <a:pPr>
              <a:defRPr/>
            </a:pPr>
            <a:fld id="{83C0DC62-5837-4B56-A520-B77525E99374}" type="datetime1">
              <a:rPr lang="en-US" smtClean="0"/>
              <a:pPr>
                <a:defRPr/>
              </a:pPr>
              <a:t>2/27/2025</a:t>
            </a:fld>
            <a:endParaRPr lang="fa-IR" dirty="0"/>
          </a:p>
        </p:txBody>
      </p:sp>
      <p:sp>
        <p:nvSpPr>
          <p:cNvPr id="6" name="Footer Placeholder 4">
            <a:extLst/>
          </p:cNvPr>
          <p:cNvSpPr>
            <a:spLocks noGrp="1"/>
          </p:cNvSpPr>
          <p:nvPr>
            <p:ph type="ftr" sz="quarter" idx="11"/>
          </p:nvPr>
        </p:nvSpPr>
        <p:spPr/>
        <p:txBody>
          <a:bodyPr/>
          <a:lstStyle>
            <a:lvl1pPr algn="ctr">
              <a:defRPr/>
            </a:lvl1pPr>
          </a:lstStyle>
          <a:p>
            <a:pPr>
              <a:defRPr/>
            </a:pPr>
            <a:r>
              <a:rPr lang="fa-IR" smtClean="0"/>
              <a:t>کارگاه آموزش خدمات ژنتیک ادغام یافته زمان ازدواح - تیر 1397</a:t>
            </a:r>
            <a:endParaRPr lang="fa-IR"/>
          </a:p>
        </p:txBody>
      </p:sp>
      <p:sp>
        <p:nvSpPr>
          <p:cNvPr id="7" name="Slide Number Placeholder 5">
            <a:extLst/>
          </p:cNvPr>
          <p:cNvSpPr>
            <a:spLocks noGrp="1"/>
          </p:cNvSpPr>
          <p:nvPr>
            <p:ph type="sldNum" sz="quarter" idx="12"/>
          </p:nvPr>
        </p:nvSpPr>
        <p:spPr/>
        <p:txBody>
          <a:bodyPr/>
          <a:lstStyle>
            <a:lvl1pPr>
              <a:defRPr/>
            </a:lvl1pPr>
          </a:lstStyle>
          <a:p>
            <a:pPr>
              <a:defRPr/>
            </a:pPr>
            <a:fld id="{EBF32034-00C6-4BC7-BF2D-4DF615531B82}" type="slidenum">
              <a:rPr lang="fa-IR" altLang="en-US"/>
              <a:pPr>
                <a:defRPr/>
              </a:pPr>
              <a:t>‹#›</a:t>
            </a:fld>
            <a:endParaRPr lang="fa-IR" altLang="en-US"/>
          </a:p>
        </p:txBody>
      </p:sp>
    </p:spTree>
    <p:extLst>
      <p:ext uri="{BB962C8B-B14F-4D97-AF65-F5344CB8AC3E}">
        <p14:creationId xmlns="" xmlns:p14="http://schemas.microsoft.com/office/powerpoint/2010/main" val="202952653"/>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p:cNvPr>
          <p:cNvSpPr>
            <a:spLocks noGrp="1"/>
          </p:cNvSpPr>
          <p:nvPr>
            <p:ph type="title"/>
          </p:nvPr>
        </p:nvSpPr>
        <p:spPr>
          <a:xfrm>
            <a:off x="831851" y="1709740"/>
            <a:ext cx="10515600" cy="2852737"/>
          </a:xfrm>
        </p:spPr>
        <p:txBody>
          <a:bodyPr anchor="b"/>
          <a:lstStyle>
            <a:lvl1pPr>
              <a:defRPr sz="4500"/>
            </a:lvl1pPr>
          </a:lstStyle>
          <a:p>
            <a:r>
              <a:rPr lang="en-US" smtClean="0"/>
              <a:t>Click to edit Master title style</a:t>
            </a:r>
            <a:endParaRPr lang="en-US"/>
          </a:p>
        </p:txBody>
      </p:sp>
      <p:sp>
        <p:nvSpPr>
          <p:cNvPr id="3" name="Text Placeholder 2">
            <a:extLst/>
          </p:cNvPr>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a:extLst/>
          </p:cNvPr>
          <p:cNvSpPr>
            <a:spLocks noGrp="1"/>
          </p:cNvSpPr>
          <p:nvPr>
            <p:ph type="dt" sz="half" idx="10"/>
          </p:nvPr>
        </p:nvSpPr>
        <p:spPr/>
        <p:txBody>
          <a:bodyPr/>
          <a:lstStyle>
            <a:lvl1pPr>
              <a:defRPr/>
            </a:lvl1pPr>
          </a:lstStyle>
          <a:p>
            <a:pPr>
              <a:defRPr/>
            </a:pPr>
            <a:fld id="{2F762DC2-DB90-4478-A7F3-B8B5F4630CDD}" type="datetime1">
              <a:rPr lang="en-US" smtClean="0"/>
              <a:pPr>
                <a:defRPr/>
              </a:pPr>
              <a:t>2/27/2025</a:t>
            </a:fld>
            <a:endParaRPr lang="fa-IR"/>
          </a:p>
        </p:txBody>
      </p:sp>
      <p:sp>
        <p:nvSpPr>
          <p:cNvPr id="5" name="Footer Placeholder 4">
            <a:extLst/>
          </p:cNvPr>
          <p:cNvSpPr>
            <a:spLocks noGrp="1"/>
          </p:cNvSpPr>
          <p:nvPr>
            <p:ph type="ftr" sz="quarter" idx="11"/>
          </p:nvPr>
        </p:nvSpPr>
        <p:spPr/>
        <p:txBody>
          <a:bodyPr/>
          <a:lstStyle>
            <a:lvl1pPr algn="ctr">
              <a:defRPr/>
            </a:lvl1pPr>
          </a:lstStyle>
          <a:p>
            <a:pPr>
              <a:defRPr/>
            </a:pPr>
            <a:r>
              <a:rPr lang="fa-IR" smtClean="0"/>
              <a:t>کارگاه آموزش خدمات ژنتیک ادغام یافته زمان ازدواح - تیر 1397</a:t>
            </a:r>
            <a:endParaRPr lang="fa-IR"/>
          </a:p>
        </p:txBody>
      </p:sp>
      <p:sp>
        <p:nvSpPr>
          <p:cNvPr id="6" name="Slide Number Placeholder 5">
            <a:extLst/>
          </p:cNvPr>
          <p:cNvSpPr>
            <a:spLocks noGrp="1"/>
          </p:cNvSpPr>
          <p:nvPr>
            <p:ph type="sldNum" sz="quarter" idx="12"/>
          </p:nvPr>
        </p:nvSpPr>
        <p:spPr/>
        <p:txBody>
          <a:bodyPr/>
          <a:lstStyle>
            <a:lvl1pPr>
              <a:defRPr/>
            </a:lvl1pPr>
          </a:lstStyle>
          <a:p>
            <a:pPr>
              <a:defRPr/>
            </a:pPr>
            <a:fld id="{5874DE49-AC8E-4D07-AFE8-DFA2FBEF7278}" type="slidenum">
              <a:rPr lang="fa-IR" altLang="en-US"/>
              <a:pPr>
                <a:defRPr/>
              </a:pPr>
              <a:t>‹#›</a:t>
            </a:fld>
            <a:endParaRPr lang="fa-IR" altLang="en-US"/>
          </a:p>
        </p:txBody>
      </p:sp>
    </p:spTree>
    <p:extLst>
      <p:ext uri="{BB962C8B-B14F-4D97-AF65-F5344CB8AC3E}">
        <p14:creationId xmlns="" xmlns:p14="http://schemas.microsoft.com/office/powerpoint/2010/main" val="2559983899"/>
      </p:ext>
    </p:extLst>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p:cNvPr>
          <p:cNvSpPr>
            <a:spLocks noGrp="1"/>
          </p:cNvSpPr>
          <p:nvPr>
            <p:ph type="title"/>
          </p:nvPr>
        </p:nvSpPr>
        <p:spPr/>
        <p:txBody>
          <a:bodyPr/>
          <a:lstStyle/>
          <a:p>
            <a:r>
              <a:rPr lang="en-US" smtClean="0"/>
              <a:t>Click to edit Master title style</a:t>
            </a:r>
            <a:endParaRPr lang="en-US"/>
          </a:p>
        </p:txBody>
      </p:sp>
      <p:sp>
        <p:nvSpPr>
          <p:cNvPr id="3" name="Content Placeholder 2">
            <a:extLst/>
          </p:cNvPr>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a:extLst/>
          </p:cNvPr>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a:extLst/>
          </p:cNvPr>
          <p:cNvSpPr>
            <a:spLocks noGrp="1"/>
          </p:cNvSpPr>
          <p:nvPr>
            <p:ph type="dt" sz="half" idx="10"/>
          </p:nvPr>
        </p:nvSpPr>
        <p:spPr/>
        <p:txBody>
          <a:bodyPr/>
          <a:lstStyle>
            <a:lvl1pPr>
              <a:defRPr/>
            </a:lvl1pPr>
          </a:lstStyle>
          <a:p>
            <a:pPr>
              <a:defRPr/>
            </a:pPr>
            <a:fld id="{ADBEFBA4-9A5D-4210-BA05-AE376B1A1FC6}" type="datetime1">
              <a:rPr lang="en-US" smtClean="0"/>
              <a:pPr>
                <a:defRPr/>
              </a:pPr>
              <a:t>2/27/2025</a:t>
            </a:fld>
            <a:endParaRPr lang="fa-IR"/>
          </a:p>
        </p:txBody>
      </p:sp>
      <p:sp>
        <p:nvSpPr>
          <p:cNvPr id="6" name="Footer Placeholder 5">
            <a:extLst/>
          </p:cNvPr>
          <p:cNvSpPr>
            <a:spLocks noGrp="1"/>
          </p:cNvSpPr>
          <p:nvPr>
            <p:ph type="ftr" sz="quarter" idx="11"/>
          </p:nvPr>
        </p:nvSpPr>
        <p:spPr/>
        <p:txBody>
          <a:bodyPr/>
          <a:lstStyle>
            <a:lvl1pPr algn="ctr">
              <a:defRPr/>
            </a:lvl1pPr>
          </a:lstStyle>
          <a:p>
            <a:pPr>
              <a:defRPr/>
            </a:pPr>
            <a:r>
              <a:rPr lang="fa-IR" smtClean="0"/>
              <a:t>کارگاه آموزش خدمات ژنتیک ادغام یافته زمان ازدواح - تیر 1397</a:t>
            </a:r>
            <a:endParaRPr lang="fa-IR"/>
          </a:p>
        </p:txBody>
      </p:sp>
      <p:sp>
        <p:nvSpPr>
          <p:cNvPr id="7" name="Slide Number Placeholder 6">
            <a:extLst/>
          </p:cNvPr>
          <p:cNvSpPr>
            <a:spLocks noGrp="1"/>
          </p:cNvSpPr>
          <p:nvPr>
            <p:ph type="sldNum" sz="quarter" idx="12"/>
          </p:nvPr>
        </p:nvSpPr>
        <p:spPr/>
        <p:txBody>
          <a:bodyPr/>
          <a:lstStyle>
            <a:lvl1pPr>
              <a:defRPr/>
            </a:lvl1pPr>
          </a:lstStyle>
          <a:p>
            <a:pPr>
              <a:defRPr/>
            </a:pPr>
            <a:fld id="{3D2F4EB0-C144-4502-AA1D-550D91A4BDFD}" type="slidenum">
              <a:rPr lang="fa-IR" altLang="en-US"/>
              <a:pPr>
                <a:defRPr/>
              </a:pPr>
              <a:t>‹#›</a:t>
            </a:fld>
            <a:endParaRPr lang="fa-IR" altLang="en-US"/>
          </a:p>
        </p:txBody>
      </p:sp>
    </p:spTree>
    <p:extLst>
      <p:ext uri="{BB962C8B-B14F-4D97-AF65-F5344CB8AC3E}">
        <p14:creationId xmlns="" xmlns:p14="http://schemas.microsoft.com/office/powerpoint/2010/main" val="3244338959"/>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p:cNvPr>
          <p:cNvSpPr>
            <a:spLocks noGrp="1"/>
          </p:cNvSpPr>
          <p:nvPr>
            <p:ph type="title"/>
          </p:nvPr>
        </p:nvSpPr>
        <p:spPr>
          <a:xfrm>
            <a:off x="839788" y="365127"/>
            <a:ext cx="10515600" cy="1325563"/>
          </a:xfrm>
        </p:spPr>
        <p:txBody>
          <a:bodyPr/>
          <a:lstStyle/>
          <a:p>
            <a:r>
              <a:rPr lang="en-US" smtClean="0"/>
              <a:t>Click to edit Master title style</a:t>
            </a:r>
            <a:endParaRPr lang="en-US"/>
          </a:p>
        </p:txBody>
      </p:sp>
      <p:sp>
        <p:nvSpPr>
          <p:cNvPr id="3" name="Text Placeholder 2">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a:extLst/>
          </p:cNvPr>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a:extLst/>
          </p:cNvPr>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a:extLst/>
          </p:cNvPr>
          <p:cNvSpPr>
            <a:spLocks noGrp="1"/>
          </p:cNvSpPr>
          <p:nvPr>
            <p:ph type="dt" sz="half" idx="10"/>
          </p:nvPr>
        </p:nvSpPr>
        <p:spPr/>
        <p:txBody>
          <a:bodyPr/>
          <a:lstStyle>
            <a:lvl1pPr>
              <a:defRPr/>
            </a:lvl1pPr>
          </a:lstStyle>
          <a:p>
            <a:pPr>
              <a:defRPr/>
            </a:pPr>
            <a:fld id="{27248E55-32C7-4501-8D00-F735AC3C3CA1}" type="datetime1">
              <a:rPr lang="en-US" smtClean="0"/>
              <a:pPr>
                <a:defRPr/>
              </a:pPr>
              <a:t>2/27/2025</a:t>
            </a:fld>
            <a:endParaRPr lang="fa-IR"/>
          </a:p>
        </p:txBody>
      </p:sp>
      <p:sp>
        <p:nvSpPr>
          <p:cNvPr id="8" name="Footer Placeholder 7">
            <a:extLst/>
          </p:cNvPr>
          <p:cNvSpPr>
            <a:spLocks noGrp="1"/>
          </p:cNvSpPr>
          <p:nvPr>
            <p:ph type="ftr" sz="quarter" idx="11"/>
          </p:nvPr>
        </p:nvSpPr>
        <p:spPr/>
        <p:txBody>
          <a:bodyPr/>
          <a:lstStyle>
            <a:lvl1pPr algn="ctr">
              <a:defRPr/>
            </a:lvl1pPr>
          </a:lstStyle>
          <a:p>
            <a:pPr>
              <a:defRPr/>
            </a:pPr>
            <a:r>
              <a:rPr lang="fa-IR" smtClean="0"/>
              <a:t>کارگاه آموزش خدمات ژنتیک ادغام یافته زمان ازدواح - تیر 1397</a:t>
            </a:r>
            <a:endParaRPr lang="fa-IR"/>
          </a:p>
        </p:txBody>
      </p:sp>
      <p:sp>
        <p:nvSpPr>
          <p:cNvPr id="9" name="Slide Number Placeholder 8">
            <a:extLst/>
          </p:cNvPr>
          <p:cNvSpPr>
            <a:spLocks noGrp="1"/>
          </p:cNvSpPr>
          <p:nvPr>
            <p:ph type="sldNum" sz="quarter" idx="12"/>
          </p:nvPr>
        </p:nvSpPr>
        <p:spPr/>
        <p:txBody>
          <a:bodyPr/>
          <a:lstStyle>
            <a:lvl1pPr>
              <a:defRPr/>
            </a:lvl1pPr>
          </a:lstStyle>
          <a:p>
            <a:pPr>
              <a:defRPr/>
            </a:pPr>
            <a:fld id="{B131BCF9-CBB3-4E2F-9F0D-6BDCD9B7BE33}" type="slidenum">
              <a:rPr lang="fa-IR" altLang="en-US"/>
              <a:pPr>
                <a:defRPr/>
              </a:pPr>
              <a:t>‹#›</a:t>
            </a:fld>
            <a:endParaRPr lang="fa-IR" altLang="en-US"/>
          </a:p>
        </p:txBody>
      </p:sp>
    </p:spTree>
    <p:extLst>
      <p:ext uri="{BB962C8B-B14F-4D97-AF65-F5344CB8AC3E}">
        <p14:creationId xmlns="" xmlns:p14="http://schemas.microsoft.com/office/powerpoint/2010/main" val="2769314746"/>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p:cNvPr>
          <p:cNvSpPr>
            <a:spLocks noGrp="1"/>
          </p:cNvSpPr>
          <p:nvPr>
            <p:ph type="title"/>
          </p:nvPr>
        </p:nvSpPr>
        <p:spPr/>
        <p:txBody>
          <a:bodyPr/>
          <a:lstStyle/>
          <a:p>
            <a:r>
              <a:rPr lang="en-US" smtClean="0"/>
              <a:t>Click to edit Master title style</a:t>
            </a:r>
            <a:endParaRPr lang="en-US"/>
          </a:p>
        </p:txBody>
      </p:sp>
      <p:sp>
        <p:nvSpPr>
          <p:cNvPr id="3" name="Date Placeholder 2">
            <a:extLst/>
          </p:cNvPr>
          <p:cNvSpPr>
            <a:spLocks noGrp="1"/>
          </p:cNvSpPr>
          <p:nvPr>
            <p:ph type="dt" sz="half" idx="10"/>
          </p:nvPr>
        </p:nvSpPr>
        <p:spPr/>
        <p:txBody>
          <a:bodyPr/>
          <a:lstStyle>
            <a:lvl1pPr>
              <a:defRPr/>
            </a:lvl1pPr>
          </a:lstStyle>
          <a:p>
            <a:pPr>
              <a:defRPr/>
            </a:pPr>
            <a:fld id="{E3422B3E-230E-4A71-9A64-7B4C9A3924FD}" type="datetime1">
              <a:rPr lang="en-US" smtClean="0"/>
              <a:pPr>
                <a:defRPr/>
              </a:pPr>
              <a:t>2/27/2025</a:t>
            </a:fld>
            <a:endParaRPr lang="fa-IR"/>
          </a:p>
        </p:txBody>
      </p:sp>
      <p:sp>
        <p:nvSpPr>
          <p:cNvPr id="4" name="Footer Placeholder 3">
            <a:extLst/>
          </p:cNvPr>
          <p:cNvSpPr>
            <a:spLocks noGrp="1"/>
          </p:cNvSpPr>
          <p:nvPr>
            <p:ph type="ftr" sz="quarter" idx="11"/>
          </p:nvPr>
        </p:nvSpPr>
        <p:spPr/>
        <p:txBody>
          <a:bodyPr/>
          <a:lstStyle>
            <a:lvl1pPr algn="ctr">
              <a:defRPr/>
            </a:lvl1pPr>
          </a:lstStyle>
          <a:p>
            <a:pPr>
              <a:defRPr/>
            </a:pPr>
            <a:r>
              <a:rPr lang="fa-IR" smtClean="0"/>
              <a:t>کارگاه آموزش خدمات ژنتیک ادغام یافته زمان ازدواح - تیر 1397</a:t>
            </a:r>
            <a:endParaRPr lang="fa-IR"/>
          </a:p>
        </p:txBody>
      </p:sp>
      <p:sp>
        <p:nvSpPr>
          <p:cNvPr id="5" name="Slide Number Placeholder 4">
            <a:extLst/>
          </p:cNvPr>
          <p:cNvSpPr>
            <a:spLocks noGrp="1"/>
          </p:cNvSpPr>
          <p:nvPr>
            <p:ph type="sldNum" sz="quarter" idx="12"/>
          </p:nvPr>
        </p:nvSpPr>
        <p:spPr/>
        <p:txBody>
          <a:bodyPr/>
          <a:lstStyle>
            <a:lvl1pPr>
              <a:defRPr/>
            </a:lvl1pPr>
          </a:lstStyle>
          <a:p>
            <a:pPr>
              <a:defRPr/>
            </a:pPr>
            <a:fld id="{4AE43419-7E14-4149-A3FC-A95D5A818965}" type="slidenum">
              <a:rPr lang="fa-IR" altLang="en-US"/>
              <a:pPr>
                <a:defRPr/>
              </a:pPr>
              <a:t>‹#›</a:t>
            </a:fld>
            <a:endParaRPr lang="fa-IR" altLang="en-US"/>
          </a:p>
        </p:txBody>
      </p:sp>
    </p:spTree>
    <p:extLst>
      <p:ext uri="{BB962C8B-B14F-4D97-AF65-F5344CB8AC3E}">
        <p14:creationId xmlns="" xmlns:p14="http://schemas.microsoft.com/office/powerpoint/2010/main" val="2531655713"/>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p:cNvPr>
          <p:cNvSpPr>
            <a:spLocks noGrp="1"/>
          </p:cNvSpPr>
          <p:nvPr>
            <p:ph type="dt" sz="half" idx="10"/>
          </p:nvPr>
        </p:nvSpPr>
        <p:spPr/>
        <p:txBody>
          <a:bodyPr/>
          <a:lstStyle>
            <a:lvl1pPr>
              <a:defRPr/>
            </a:lvl1pPr>
          </a:lstStyle>
          <a:p>
            <a:pPr>
              <a:defRPr/>
            </a:pPr>
            <a:fld id="{0BE51E7E-59CA-4AE3-AFD5-CB66CE6100D1}" type="datetime1">
              <a:rPr lang="en-US" smtClean="0"/>
              <a:pPr>
                <a:defRPr/>
              </a:pPr>
              <a:t>2/27/2025</a:t>
            </a:fld>
            <a:endParaRPr lang="fa-IR"/>
          </a:p>
        </p:txBody>
      </p:sp>
      <p:sp>
        <p:nvSpPr>
          <p:cNvPr id="3" name="Footer Placeholder 2">
            <a:extLst/>
          </p:cNvPr>
          <p:cNvSpPr>
            <a:spLocks noGrp="1"/>
          </p:cNvSpPr>
          <p:nvPr>
            <p:ph type="ftr" sz="quarter" idx="11"/>
          </p:nvPr>
        </p:nvSpPr>
        <p:spPr/>
        <p:txBody>
          <a:bodyPr/>
          <a:lstStyle>
            <a:lvl1pPr algn="ctr">
              <a:defRPr/>
            </a:lvl1pPr>
          </a:lstStyle>
          <a:p>
            <a:pPr>
              <a:defRPr/>
            </a:pPr>
            <a:r>
              <a:rPr lang="fa-IR" smtClean="0"/>
              <a:t>کارگاه آموزش خدمات ژنتیک ادغام یافته زمان ازدواح - تیر 1397</a:t>
            </a:r>
            <a:endParaRPr lang="fa-IR"/>
          </a:p>
        </p:txBody>
      </p:sp>
      <p:sp>
        <p:nvSpPr>
          <p:cNvPr id="4" name="Slide Number Placeholder 3">
            <a:extLst/>
          </p:cNvPr>
          <p:cNvSpPr>
            <a:spLocks noGrp="1"/>
          </p:cNvSpPr>
          <p:nvPr>
            <p:ph type="sldNum" sz="quarter" idx="12"/>
          </p:nvPr>
        </p:nvSpPr>
        <p:spPr/>
        <p:txBody>
          <a:bodyPr/>
          <a:lstStyle>
            <a:lvl1pPr>
              <a:defRPr/>
            </a:lvl1pPr>
          </a:lstStyle>
          <a:p>
            <a:pPr>
              <a:defRPr/>
            </a:pPr>
            <a:fld id="{E5015172-947A-425C-B110-3DADA683C9FB}" type="slidenum">
              <a:rPr lang="fa-IR" altLang="en-US"/>
              <a:pPr>
                <a:defRPr/>
              </a:pPr>
              <a:t>‹#›</a:t>
            </a:fld>
            <a:endParaRPr lang="fa-IR" altLang="en-US"/>
          </a:p>
        </p:txBody>
      </p:sp>
    </p:spTree>
    <p:extLst>
      <p:ext uri="{BB962C8B-B14F-4D97-AF65-F5344CB8AC3E}">
        <p14:creationId xmlns="" xmlns:p14="http://schemas.microsoft.com/office/powerpoint/2010/main" val="2556136794"/>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p:cNvCxnSpPr/>
          <p:nvPr/>
        </p:nvCxnSpPr>
        <p:spPr>
          <a:xfrm>
            <a:off x="1208088" y="4343400"/>
            <a:ext cx="987583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fld id="{73768F1C-BC19-4304-94FB-7EC07F96DFC8}" type="datetime1">
              <a:rPr lang="en-US" smtClean="0"/>
              <a:pPr/>
              <a:t>2/27/2025</a:t>
            </a:fld>
            <a:endParaRPr lang="en-US" dirty="0"/>
          </a:p>
        </p:txBody>
      </p:sp>
      <p:sp>
        <p:nvSpPr>
          <p:cNvPr id="8" name="Footer Placeholder 4"/>
          <p:cNvSpPr>
            <a:spLocks noGrp="1"/>
          </p:cNvSpPr>
          <p:nvPr>
            <p:ph type="ftr" sz="quarter" idx="11"/>
          </p:nvPr>
        </p:nvSpPr>
        <p:spPr/>
        <p:txBody>
          <a:bodyPr/>
          <a:lstStyle>
            <a:lvl1pPr algn="ctr">
              <a:defRPr/>
            </a:lvl1pPr>
          </a:lstStyle>
          <a:p>
            <a:r>
              <a:rPr lang="fa-IR" smtClean="0"/>
              <a:t>کارگاه آموزش خدمات ژنتیک ادغام یافته زمان ازدواح - تیر 1397</a:t>
            </a:r>
            <a:endParaRPr lang="en-US" dirty="0"/>
          </a:p>
        </p:txBody>
      </p:sp>
      <p:sp>
        <p:nvSpPr>
          <p:cNvPr id="9" name="Slide Number Placeholder 5"/>
          <p:cNvSpPr>
            <a:spLocks noGrp="1"/>
          </p:cNvSpPr>
          <p:nvPr>
            <p:ph type="sldNum" sz="quarter" idx="12"/>
          </p:nvPr>
        </p:nvSpPr>
        <p:spPr/>
        <p:txBody>
          <a:bodyPr/>
          <a:lstStyle>
            <a:lvl1pPr>
              <a:defRPr/>
            </a:lvl1pPr>
          </a:lstStyle>
          <a:p>
            <a:fld id="{6D22F896-40B5-4ADD-8801-0D06FADFA095}" type="slidenum">
              <a:rPr lang="en-US" smtClean="0"/>
              <a:pPr/>
              <a:t>‹#›</a:t>
            </a:fld>
            <a:endParaRPr lang="en-US" dirty="0"/>
          </a:p>
        </p:txBody>
      </p:sp>
    </p:spTree>
    <p:extLst>
      <p:ext uri="{BB962C8B-B14F-4D97-AF65-F5344CB8AC3E}">
        <p14:creationId xmlns="" xmlns:p14="http://schemas.microsoft.com/office/powerpoint/2010/main" val="1859967751"/>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p:cNvPr>
          <p:cNvSpPr>
            <a:spLocks noGrp="1"/>
          </p:cNvSpPr>
          <p:nvPr>
            <p:ph type="title"/>
          </p:nvPr>
        </p:nvSpPr>
        <p:spPr>
          <a:xfrm>
            <a:off x="839788" y="457200"/>
            <a:ext cx="3932237" cy="1600200"/>
          </a:xfrm>
        </p:spPr>
        <p:txBody>
          <a:bodyPr anchor="b"/>
          <a:lstStyle>
            <a:lvl1pPr>
              <a:defRPr sz="2400"/>
            </a:lvl1pPr>
          </a:lstStyle>
          <a:p>
            <a:r>
              <a:rPr lang="en-US" smtClean="0"/>
              <a:t>Click to edit Master title style</a:t>
            </a:r>
            <a:endParaRPr lang="en-US"/>
          </a:p>
        </p:txBody>
      </p:sp>
      <p:sp>
        <p:nvSpPr>
          <p:cNvPr id="3" name="Content Placeholder 2">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a:extLst/>
          </p:cNvPr>
          <p:cNvSpPr>
            <a:spLocks noGrp="1"/>
          </p:cNvSpPr>
          <p:nvPr>
            <p:ph type="dt" sz="half" idx="10"/>
          </p:nvPr>
        </p:nvSpPr>
        <p:spPr/>
        <p:txBody>
          <a:bodyPr/>
          <a:lstStyle>
            <a:lvl1pPr>
              <a:defRPr/>
            </a:lvl1pPr>
          </a:lstStyle>
          <a:p>
            <a:pPr>
              <a:defRPr/>
            </a:pPr>
            <a:fld id="{E8864C26-58E6-4D62-9BD6-196C745D604F}" type="datetime1">
              <a:rPr lang="en-US" smtClean="0"/>
              <a:pPr>
                <a:defRPr/>
              </a:pPr>
              <a:t>2/27/2025</a:t>
            </a:fld>
            <a:endParaRPr lang="fa-IR"/>
          </a:p>
        </p:txBody>
      </p:sp>
      <p:sp>
        <p:nvSpPr>
          <p:cNvPr id="6" name="Footer Placeholder 5">
            <a:extLst/>
          </p:cNvPr>
          <p:cNvSpPr>
            <a:spLocks noGrp="1"/>
          </p:cNvSpPr>
          <p:nvPr>
            <p:ph type="ftr" sz="quarter" idx="11"/>
          </p:nvPr>
        </p:nvSpPr>
        <p:spPr/>
        <p:txBody>
          <a:bodyPr/>
          <a:lstStyle>
            <a:lvl1pPr algn="ctr">
              <a:defRPr/>
            </a:lvl1pPr>
          </a:lstStyle>
          <a:p>
            <a:pPr>
              <a:defRPr/>
            </a:pPr>
            <a:r>
              <a:rPr lang="fa-IR" smtClean="0"/>
              <a:t>کارگاه آموزش خدمات ژنتیک ادغام یافته زمان ازدواح - تیر 1397</a:t>
            </a:r>
            <a:endParaRPr lang="fa-IR"/>
          </a:p>
        </p:txBody>
      </p:sp>
      <p:sp>
        <p:nvSpPr>
          <p:cNvPr id="7" name="Slide Number Placeholder 6">
            <a:extLst/>
          </p:cNvPr>
          <p:cNvSpPr>
            <a:spLocks noGrp="1"/>
          </p:cNvSpPr>
          <p:nvPr>
            <p:ph type="sldNum" sz="quarter" idx="12"/>
          </p:nvPr>
        </p:nvSpPr>
        <p:spPr/>
        <p:txBody>
          <a:bodyPr/>
          <a:lstStyle>
            <a:lvl1pPr>
              <a:defRPr/>
            </a:lvl1pPr>
          </a:lstStyle>
          <a:p>
            <a:pPr>
              <a:defRPr/>
            </a:pPr>
            <a:fld id="{6B3ABFBB-7973-47E4-8EBB-704AE9DA849C}" type="slidenum">
              <a:rPr lang="fa-IR" altLang="en-US"/>
              <a:pPr>
                <a:defRPr/>
              </a:pPr>
              <a:t>‹#›</a:t>
            </a:fld>
            <a:endParaRPr lang="fa-IR" altLang="en-US"/>
          </a:p>
        </p:txBody>
      </p:sp>
    </p:spTree>
    <p:extLst>
      <p:ext uri="{BB962C8B-B14F-4D97-AF65-F5344CB8AC3E}">
        <p14:creationId xmlns="" xmlns:p14="http://schemas.microsoft.com/office/powerpoint/2010/main" val="3554487691"/>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p:cNvPr>
          <p:cNvSpPr>
            <a:spLocks noGrp="1"/>
          </p:cNvSpPr>
          <p:nvPr>
            <p:ph type="title"/>
          </p:nvPr>
        </p:nvSpPr>
        <p:spPr>
          <a:xfrm>
            <a:off x="839788" y="457200"/>
            <a:ext cx="3932237" cy="1600200"/>
          </a:xfrm>
        </p:spPr>
        <p:txBody>
          <a:bodyPr anchor="b"/>
          <a:lstStyle>
            <a:lvl1pPr>
              <a:defRPr sz="2400"/>
            </a:lvl1pPr>
          </a:lstStyle>
          <a:p>
            <a:r>
              <a:rPr lang="en-US" smtClean="0"/>
              <a:t>Click to edit Master title style</a:t>
            </a:r>
            <a:endParaRPr lang="en-US"/>
          </a:p>
        </p:txBody>
      </p:sp>
      <p:sp>
        <p:nvSpPr>
          <p:cNvPr id="3" name="Picture Placeholder 2">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lang="en-US" noProof="0"/>
          </a:p>
        </p:txBody>
      </p:sp>
      <p:sp>
        <p:nvSpPr>
          <p:cNvPr id="4" name="Text Placeholder 3">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a:extLst/>
          </p:cNvPr>
          <p:cNvSpPr>
            <a:spLocks noGrp="1"/>
          </p:cNvSpPr>
          <p:nvPr>
            <p:ph type="dt" sz="half" idx="10"/>
          </p:nvPr>
        </p:nvSpPr>
        <p:spPr/>
        <p:txBody>
          <a:bodyPr/>
          <a:lstStyle>
            <a:lvl1pPr>
              <a:defRPr/>
            </a:lvl1pPr>
          </a:lstStyle>
          <a:p>
            <a:pPr>
              <a:defRPr/>
            </a:pPr>
            <a:fld id="{2B263947-7FF3-4C53-A5CB-506C95C844C2}" type="datetime1">
              <a:rPr lang="en-US" smtClean="0"/>
              <a:pPr>
                <a:defRPr/>
              </a:pPr>
              <a:t>2/27/2025</a:t>
            </a:fld>
            <a:endParaRPr lang="fa-IR"/>
          </a:p>
        </p:txBody>
      </p:sp>
      <p:sp>
        <p:nvSpPr>
          <p:cNvPr id="6" name="Footer Placeholder 5">
            <a:extLst/>
          </p:cNvPr>
          <p:cNvSpPr>
            <a:spLocks noGrp="1"/>
          </p:cNvSpPr>
          <p:nvPr>
            <p:ph type="ftr" sz="quarter" idx="11"/>
          </p:nvPr>
        </p:nvSpPr>
        <p:spPr/>
        <p:txBody>
          <a:bodyPr/>
          <a:lstStyle>
            <a:lvl1pPr algn="ctr">
              <a:defRPr/>
            </a:lvl1pPr>
          </a:lstStyle>
          <a:p>
            <a:pPr>
              <a:defRPr/>
            </a:pPr>
            <a:r>
              <a:rPr lang="fa-IR" smtClean="0"/>
              <a:t>کارگاه آموزش خدمات ژنتیک ادغام یافته زمان ازدواح - تیر 1397</a:t>
            </a:r>
            <a:endParaRPr lang="fa-IR"/>
          </a:p>
        </p:txBody>
      </p:sp>
      <p:sp>
        <p:nvSpPr>
          <p:cNvPr id="7" name="Slide Number Placeholder 6">
            <a:extLst/>
          </p:cNvPr>
          <p:cNvSpPr>
            <a:spLocks noGrp="1"/>
          </p:cNvSpPr>
          <p:nvPr>
            <p:ph type="sldNum" sz="quarter" idx="12"/>
          </p:nvPr>
        </p:nvSpPr>
        <p:spPr/>
        <p:txBody>
          <a:bodyPr/>
          <a:lstStyle>
            <a:lvl1pPr>
              <a:defRPr/>
            </a:lvl1pPr>
          </a:lstStyle>
          <a:p>
            <a:pPr>
              <a:defRPr/>
            </a:pPr>
            <a:fld id="{4743D8C0-546D-4E07-AEF6-96A16126345E}" type="slidenum">
              <a:rPr lang="fa-IR" altLang="en-US"/>
              <a:pPr>
                <a:defRPr/>
              </a:pPr>
              <a:t>‹#›</a:t>
            </a:fld>
            <a:endParaRPr lang="fa-IR" altLang="en-US"/>
          </a:p>
        </p:txBody>
      </p:sp>
    </p:spTree>
    <p:extLst>
      <p:ext uri="{BB962C8B-B14F-4D97-AF65-F5344CB8AC3E}">
        <p14:creationId xmlns="" xmlns:p14="http://schemas.microsoft.com/office/powerpoint/2010/main" val="3160891626"/>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p:cNvPr>
          <p:cNvSpPr>
            <a:spLocks noGrp="1"/>
          </p:cNvSpPr>
          <p:nvPr>
            <p:ph type="title"/>
          </p:nvPr>
        </p:nvSpPr>
        <p:spPr/>
        <p:txBody>
          <a:bodyPr/>
          <a:lstStyle/>
          <a:p>
            <a:r>
              <a:rPr lang="en-US" smtClean="0"/>
              <a:t>Click to edit Master title style</a:t>
            </a:r>
            <a:endParaRPr lang="en-US"/>
          </a:p>
        </p:txBody>
      </p:sp>
      <p:sp>
        <p:nvSpPr>
          <p:cNvPr id="3" name="Vertical Text Placeholder 2">
            <a:extLst/>
          </p:cNvPr>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a:extLst/>
          </p:cNvPr>
          <p:cNvSpPr>
            <a:spLocks noGrp="1"/>
          </p:cNvSpPr>
          <p:nvPr>
            <p:ph type="dt" sz="half" idx="10"/>
          </p:nvPr>
        </p:nvSpPr>
        <p:spPr/>
        <p:txBody>
          <a:bodyPr/>
          <a:lstStyle>
            <a:lvl1pPr>
              <a:defRPr/>
            </a:lvl1pPr>
          </a:lstStyle>
          <a:p>
            <a:pPr>
              <a:defRPr/>
            </a:pPr>
            <a:fld id="{13178865-64AE-412C-AA77-C32674D184C8}" type="datetime1">
              <a:rPr lang="en-US" smtClean="0"/>
              <a:pPr>
                <a:defRPr/>
              </a:pPr>
              <a:t>2/27/2025</a:t>
            </a:fld>
            <a:endParaRPr lang="fa-IR"/>
          </a:p>
        </p:txBody>
      </p:sp>
      <p:sp>
        <p:nvSpPr>
          <p:cNvPr id="5" name="Footer Placeholder 4">
            <a:extLst/>
          </p:cNvPr>
          <p:cNvSpPr>
            <a:spLocks noGrp="1"/>
          </p:cNvSpPr>
          <p:nvPr>
            <p:ph type="ftr" sz="quarter" idx="11"/>
          </p:nvPr>
        </p:nvSpPr>
        <p:spPr/>
        <p:txBody>
          <a:bodyPr/>
          <a:lstStyle>
            <a:lvl1pPr algn="ctr">
              <a:defRPr/>
            </a:lvl1pPr>
          </a:lstStyle>
          <a:p>
            <a:pPr>
              <a:defRPr/>
            </a:pPr>
            <a:r>
              <a:rPr lang="fa-IR" smtClean="0"/>
              <a:t>کارگاه آموزش خدمات ژنتیک ادغام یافته زمان ازدواح - تیر 1397</a:t>
            </a:r>
            <a:endParaRPr lang="fa-IR"/>
          </a:p>
        </p:txBody>
      </p:sp>
      <p:sp>
        <p:nvSpPr>
          <p:cNvPr id="6" name="Slide Number Placeholder 5">
            <a:extLst/>
          </p:cNvPr>
          <p:cNvSpPr>
            <a:spLocks noGrp="1"/>
          </p:cNvSpPr>
          <p:nvPr>
            <p:ph type="sldNum" sz="quarter" idx="12"/>
          </p:nvPr>
        </p:nvSpPr>
        <p:spPr/>
        <p:txBody>
          <a:bodyPr/>
          <a:lstStyle>
            <a:lvl1pPr>
              <a:defRPr/>
            </a:lvl1pPr>
          </a:lstStyle>
          <a:p>
            <a:pPr>
              <a:defRPr/>
            </a:pPr>
            <a:fld id="{C9454395-60DB-4BCF-B70D-4A091E25B54A}" type="slidenum">
              <a:rPr lang="fa-IR" altLang="en-US"/>
              <a:pPr>
                <a:defRPr/>
              </a:pPr>
              <a:t>‹#›</a:t>
            </a:fld>
            <a:endParaRPr lang="fa-IR" altLang="en-US"/>
          </a:p>
        </p:txBody>
      </p:sp>
    </p:spTree>
    <p:extLst>
      <p:ext uri="{BB962C8B-B14F-4D97-AF65-F5344CB8AC3E}">
        <p14:creationId xmlns="" xmlns:p14="http://schemas.microsoft.com/office/powerpoint/2010/main" val="536329582"/>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p:cNvPr>
          <p:cNvSpPr>
            <a:spLocks noGrp="1"/>
          </p:cNvSpPr>
          <p:nvPr>
            <p:ph type="title" orient="vert"/>
          </p:nvPr>
        </p:nvSpPr>
        <p:spPr>
          <a:xfrm>
            <a:off x="8724901" y="365125"/>
            <a:ext cx="2628900" cy="5811838"/>
          </a:xfrm>
        </p:spPr>
        <p:txBody>
          <a:bodyPr vert="eaVert"/>
          <a:lstStyle/>
          <a:p>
            <a:r>
              <a:rPr lang="en-US" smtClean="0"/>
              <a:t>Click to edit Master title style</a:t>
            </a:r>
            <a:endParaRPr lang="en-US"/>
          </a:p>
        </p:txBody>
      </p:sp>
      <p:sp>
        <p:nvSpPr>
          <p:cNvPr id="3" name="Vertical Text Placeholder 2">
            <a:extLst/>
          </p:cNvPr>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a:extLst/>
          </p:cNvPr>
          <p:cNvSpPr>
            <a:spLocks noGrp="1"/>
          </p:cNvSpPr>
          <p:nvPr>
            <p:ph type="dt" sz="half" idx="10"/>
          </p:nvPr>
        </p:nvSpPr>
        <p:spPr/>
        <p:txBody>
          <a:bodyPr/>
          <a:lstStyle>
            <a:lvl1pPr>
              <a:defRPr/>
            </a:lvl1pPr>
          </a:lstStyle>
          <a:p>
            <a:pPr>
              <a:defRPr/>
            </a:pPr>
            <a:fld id="{7A5E6C80-615B-49CF-AB39-E3D6F37170E6}" type="datetime1">
              <a:rPr lang="en-US" smtClean="0"/>
              <a:pPr>
                <a:defRPr/>
              </a:pPr>
              <a:t>2/27/2025</a:t>
            </a:fld>
            <a:endParaRPr lang="fa-IR"/>
          </a:p>
        </p:txBody>
      </p:sp>
      <p:sp>
        <p:nvSpPr>
          <p:cNvPr id="5" name="Footer Placeholder 4">
            <a:extLst/>
          </p:cNvPr>
          <p:cNvSpPr>
            <a:spLocks noGrp="1"/>
          </p:cNvSpPr>
          <p:nvPr>
            <p:ph type="ftr" sz="quarter" idx="11"/>
          </p:nvPr>
        </p:nvSpPr>
        <p:spPr/>
        <p:txBody>
          <a:bodyPr/>
          <a:lstStyle>
            <a:lvl1pPr algn="ctr">
              <a:defRPr/>
            </a:lvl1pPr>
          </a:lstStyle>
          <a:p>
            <a:pPr>
              <a:defRPr/>
            </a:pPr>
            <a:r>
              <a:rPr lang="fa-IR" smtClean="0"/>
              <a:t>کارگاه آموزش خدمات ژنتیک ادغام یافته زمان ازدواح - تیر 1397</a:t>
            </a:r>
            <a:endParaRPr lang="fa-IR"/>
          </a:p>
        </p:txBody>
      </p:sp>
      <p:sp>
        <p:nvSpPr>
          <p:cNvPr id="6" name="Slide Number Placeholder 5">
            <a:extLst/>
          </p:cNvPr>
          <p:cNvSpPr>
            <a:spLocks noGrp="1"/>
          </p:cNvSpPr>
          <p:nvPr>
            <p:ph type="sldNum" sz="quarter" idx="12"/>
          </p:nvPr>
        </p:nvSpPr>
        <p:spPr/>
        <p:txBody>
          <a:bodyPr/>
          <a:lstStyle>
            <a:lvl1pPr>
              <a:defRPr/>
            </a:lvl1pPr>
          </a:lstStyle>
          <a:p>
            <a:pPr>
              <a:defRPr/>
            </a:pPr>
            <a:fld id="{E9EE9B59-AC2F-4A85-895A-17DAACBA6CEF}" type="slidenum">
              <a:rPr lang="fa-IR" altLang="en-US"/>
              <a:pPr>
                <a:defRPr/>
              </a:pPr>
              <a:t>‹#›</a:t>
            </a:fld>
            <a:endParaRPr lang="fa-IR" altLang="en-US"/>
          </a:p>
        </p:txBody>
      </p:sp>
    </p:spTree>
    <p:extLst>
      <p:ext uri="{BB962C8B-B14F-4D97-AF65-F5344CB8AC3E}">
        <p14:creationId xmlns="" xmlns:p14="http://schemas.microsoft.com/office/powerpoint/2010/main" val="659956948"/>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533400"/>
            <a:ext cx="10363200" cy="1638301"/>
          </a:xfrm>
        </p:spPr>
        <p:txBody>
          <a:bodyPr anchor="b"/>
          <a:lstStyle>
            <a:lvl1pPr algn="ctr">
              <a:defRPr sz="6000" b="1" cap="none" spc="0">
                <a:ln w="12700" cmpd="sng">
                  <a:solidFill>
                    <a:schemeClr val="bg1"/>
                  </a:solidFill>
                  <a:prstDash val="solid"/>
                </a:ln>
                <a:solidFill>
                  <a:srgbClr val="FE7138"/>
                </a:solidFill>
                <a:effectLst>
                  <a:outerShdw blurRad="50800" dist="38100" algn="l" rotWithShape="0">
                    <a:schemeClr val="tx1">
                      <a:alpha val="99000"/>
                    </a:schemeClr>
                  </a:outerShdw>
                </a:effectLst>
                <a:latin typeface="Arial Black" panose="020B0A04020102020204"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727200" y="27511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DCBD771B-A321-462A-A368-422334735830}" type="datetime1">
              <a:rPr lang="en-US" smtClean="0"/>
              <a:pPr>
                <a:defRPr/>
              </a:pPr>
              <a:t>2/27/2025</a:t>
            </a:fld>
            <a:endParaRPr lang="en-US"/>
          </a:p>
        </p:txBody>
      </p:sp>
      <p:sp>
        <p:nvSpPr>
          <p:cNvPr id="5" name="Footer Placeholder 4"/>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6" name="Slide Number Placeholder 5"/>
          <p:cNvSpPr>
            <a:spLocks noGrp="1"/>
          </p:cNvSpPr>
          <p:nvPr>
            <p:ph type="sldNum" sz="quarter" idx="12"/>
          </p:nvPr>
        </p:nvSpPr>
        <p:spPr/>
        <p:txBody>
          <a:bodyPr/>
          <a:lstStyle>
            <a:lvl1pPr>
              <a:defRPr/>
            </a:lvl1pPr>
          </a:lstStyle>
          <a:p>
            <a:pPr>
              <a:defRPr/>
            </a:pPr>
            <a:fld id="{6F33F5F4-5CAD-4791-923D-570BE2B06194}" type="slidenum">
              <a:rPr lang="en-US"/>
              <a:pPr>
                <a:defRPr/>
              </a:pPr>
              <a:t>‹#›</a:t>
            </a:fld>
            <a:endParaRPr lang="en-US"/>
          </a:p>
        </p:txBody>
      </p:sp>
    </p:spTree>
    <p:extLst>
      <p:ext uri="{BB962C8B-B14F-4D97-AF65-F5344CB8AC3E}">
        <p14:creationId xmlns="" xmlns:p14="http://schemas.microsoft.com/office/powerpoint/2010/main" val="2992129587"/>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3E560602-4CCD-4F0C-A610-93CFB582ED07}" type="datetime1">
              <a:rPr lang="en-US" smtClean="0"/>
              <a:pPr>
                <a:defRPr/>
              </a:pPr>
              <a:t>2/27/2025</a:t>
            </a:fld>
            <a:endParaRPr lang="en-US"/>
          </a:p>
        </p:txBody>
      </p:sp>
      <p:sp>
        <p:nvSpPr>
          <p:cNvPr id="5" name="Footer Placeholder 4"/>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6" name="Slide Number Placeholder 5"/>
          <p:cNvSpPr>
            <a:spLocks noGrp="1"/>
          </p:cNvSpPr>
          <p:nvPr>
            <p:ph type="sldNum" sz="quarter" idx="12"/>
          </p:nvPr>
        </p:nvSpPr>
        <p:spPr/>
        <p:txBody>
          <a:bodyPr/>
          <a:lstStyle>
            <a:lvl1pPr>
              <a:defRPr/>
            </a:lvl1pPr>
          </a:lstStyle>
          <a:p>
            <a:pPr>
              <a:defRPr/>
            </a:pPr>
            <a:fld id="{C794B19A-D085-42B2-976B-E1D02F015574}" type="slidenum">
              <a:rPr lang="en-US"/>
              <a:pPr>
                <a:defRPr/>
              </a:pPr>
              <a:t>‹#›</a:t>
            </a:fld>
            <a:endParaRPr lang="en-US"/>
          </a:p>
        </p:txBody>
      </p:sp>
    </p:spTree>
    <p:extLst>
      <p:ext uri="{BB962C8B-B14F-4D97-AF65-F5344CB8AC3E}">
        <p14:creationId xmlns="" xmlns:p14="http://schemas.microsoft.com/office/powerpoint/2010/main" val="2306039190"/>
      </p:ext>
    </p:extLst>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9E9C4CF-5CDA-4270-A229-A695725E72B2}" type="datetime1">
              <a:rPr lang="en-US" smtClean="0"/>
              <a:pPr>
                <a:defRPr/>
              </a:pPr>
              <a:t>2/27/2025</a:t>
            </a:fld>
            <a:endParaRPr lang="en-US"/>
          </a:p>
        </p:txBody>
      </p:sp>
      <p:sp>
        <p:nvSpPr>
          <p:cNvPr id="5" name="Footer Placeholder 4"/>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6" name="Slide Number Placeholder 5"/>
          <p:cNvSpPr>
            <a:spLocks noGrp="1"/>
          </p:cNvSpPr>
          <p:nvPr>
            <p:ph type="sldNum" sz="quarter" idx="12"/>
          </p:nvPr>
        </p:nvSpPr>
        <p:spPr/>
        <p:txBody>
          <a:bodyPr/>
          <a:lstStyle>
            <a:lvl1pPr>
              <a:defRPr/>
            </a:lvl1pPr>
          </a:lstStyle>
          <a:p>
            <a:pPr>
              <a:defRPr/>
            </a:pPr>
            <a:fld id="{5DD93931-B411-4874-BEF4-A34A0B48D86B}" type="slidenum">
              <a:rPr lang="en-US"/>
              <a:pPr>
                <a:defRPr/>
              </a:pPr>
              <a:t>‹#›</a:t>
            </a:fld>
            <a:endParaRPr lang="en-US"/>
          </a:p>
        </p:txBody>
      </p:sp>
    </p:spTree>
    <p:extLst>
      <p:ext uri="{BB962C8B-B14F-4D97-AF65-F5344CB8AC3E}">
        <p14:creationId xmlns="" xmlns:p14="http://schemas.microsoft.com/office/powerpoint/2010/main" val="2527111421"/>
      </p:ext>
    </p:extLst>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B2045DED-E224-4CAE-B9F7-71E4E18A7700}" type="datetime1">
              <a:rPr lang="en-US" smtClean="0"/>
              <a:pPr>
                <a:defRPr/>
              </a:pPr>
              <a:t>2/27/2025</a:t>
            </a:fld>
            <a:endParaRPr lang="en-US"/>
          </a:p>
        </p:txBody>
      </p:sp>
      <p:sp>
        <p:nvSpPr>
          <p:cNvPr id="6" name="Footer Placeholder 4"/>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7" name="Slide Number Placeholder 5"/>
          <p:cNvSpPr>
            <a:spLocks noGrp="1"/>
          </p:cNvSpPr>
          <p:nvPr>
            <p:ph type="sldNum" sz="quarter" idx="12"/>
          </p:nvPr>
        </p:nvSpPr>
        <p:spPr/>
        <p:txBody>
          <a:bodyPr/>
          <a:lstStyle>
            <a:lvl1pPr>
              <a:defRPr/>
            </a:lvl1pPr>
          </a:lstStyle>
          <a:p>
            <a:pPr>
              <a:defRPr/>
            </a:pPr>
            <a:fld id="{96B68F9E-9D77-40A0-B2CC-3698DC28C3FE}" type="slidenum">
              <a:rPr lang="en-US"/>
              <a:pPr>
                <a:defRPr/>
              </a:pPr>
              <a:t>‹#›</a:t>
            </a:fld>
            <a:endParaRPr lang="en-US"/>
          </a:p>
        </p:txBody>
      </p:sp>
    </p:spTree>
    <p:extLst>
      <p:ext uri="{BB962C8B-B14F-4D97-AF65-F5344CB8AC3E}">
        <p14:creationId xmlns="" xmlns:p14="http://schemas.microsoft.com/office/powerpoint/2010/main" val="4018130565"/>
      </p:ext>
    </p:extLst>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4853DC6D-61BF-4BA6-9321-2CC6A584591A}" type="datetime1">
              <a:rPr lang="en-US" smtClean="0"/>
              <a:pPr>
                <a:defRPr/>
              </a:pPr>
              <a:t>2/27/2025</a:t>
            </a:fld>
            <a:endParaRPr lang="en-US"/>
          </a:p>
        </p:txBody>
      </p:sp>
      <p:sp>
        <p:nvSpPr>
          <p:cNvPr id="8" name="Footer Placeholder 4"/>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9" name="Slide Number Placeholder 5"/>
          <p:cNvSpPr>
            <a:spLocks noGrp="1"/>
          </p:cNvSpPr>
          <p:nvPr>
            <p:ph type="sldNum" sz="quarter" idx="12"/>
          </p:nvPr>
        </p:nvSpPr>
        <p:spPr/>
        <p:txBody>
          <a:bodyPr/>
          <a:lstStyle>
            <a:lvl1pPr>
              <a:defRPr/>
            </a:lvl1pPr>
          </a:lstStyle>
          <a:p>
            <a:pPr>
              <a:defRPr/>
            </a:pPr>
            <a:fld id="{AD492CD9-6773-4EDC-931F-E2CE53A3F42C}" type="slidenum">
              <a:rPr lang="en-US"/>
              <a:pPr>
                <a:defRPr/>
              </a:pPr>
              <a:t>‹#›</a:t>
            </a:fld>
            <a:endParaRPr lang="en-US"/>
          </a:p>
        </p:txBody>
      </p:sp>
    </p:spTree>
    <p:extLst>
      <p:ext uri="{BB962C8B-B14F-4D97-AF65-F5344CB8AC3E}">
        <p14:creationId xmlns="" xmlns:p14="http://schemas.microsoft.com/office/powerpoint/2010/main" val="582824112"/>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60B172C7-C0FB-4F2C-A68C-DDAC167ED0A8}" type="datetime1">
              <a:rPr lang="en-US" smtClean="0"/>
              <a:pPr>
                <a:defRPr/>
              </a:pPr>
              <a:t>2/27/2025</a:t>
            </a:fld>
            <a:endParaRPr lang="en-US"/>
          </a:p>
        </p:txBody>
      </p:sp>
      <p:sp>
        <p:nvSpPr>
          <p:cNvPr id="4" name="Footer Placeholder 4"/>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5" name="Slide Number Placeholder 5"/>
          <p:cNvSpPr>
            <a:spLocks noGrp="1"/>
          </p:cNvSpPr>
          <p:nvPr>
            <p:ph type="sldNum" sz="quarter" idx="12"/>
          </p:nvPr>
        </p:nvSpPr>
        <p:spPr/>
        <p:txBody>
          <a:bodyPr/>
          <a:lstStyle>
            <a:lvl1pPr>
              <a:defRPr/>
            </a:lvl1pPr>
          </a:lstStyle>
          <a:p>
            <a:pPr>
              <a:defRPr/>
            </a:pPr>
            <a:fld id="{8ABA3B70-791D-4057-BB77-8B3EB2B2864F}" type="slidenum">
              <a:rPr lang="en-US"/>
              <a:pPr>
                <a:defRPr/>
              </a:pPr>
              <a:t>‹#›</a:t>
            </a:fld>
            <a:endParaRPr lang="en-US"/>
          </a:p>
        </p:txBody>
      </p:sp>
    </p:spTree>
    <p:extLst>
      <p:ext uri="{BB962C8B-B14F-4D97-AF65-F5344CB8AC3E}">
        <p14:creationId xmlns="" xmlns:p14="http://schemas.microsoft.com/office/powerpoint/2010/main" val="1470558262"/>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fld id="{91A997D7-BD4B-45D7-9F78-F8AD28D4D1E0}" type="datetime1">
              <a:rPr lang="en-US" smtClean="0"/>
              <a:pPr/>
              <a:t>2/27/2025</a:t>
            </a:fld>
            <a:endParaRPr lang="en-US" dirty="0"/>
          </a:p>
        </p:txBody>
      </p:sp>
      <p:sp>
        <p:nvSpPr>
          <p:cNvPr id="6" name="Footer Placeholder 5"/>
          <p:cNvSpPr>
            <a:spLocks noGrp="1"/>
          </p:cNvSpPr>
          <p:nvPr>
            <p:ph type="ftr" sz="quarter" idx="11"/>
          </p:nvPr>
        </p:nvSpPr>
        <p:spPr/>
        <p:txBody>
          <a:bodyPr/>
          <a:lstStyle>
            <a:lvl1pPr algn="ctr">
              <a:defRPr/>
            </a:lvl1pPr>
          </a:lstStyle>
          <a:p>
            <a:r>
              <a:rPr lang="fa-IR" smtClean="0"/>
              <a:t>کارگاه آموزش خدمات ژنتیک ادغام یافته زمان ازدواح - تیر 1397</a:t>
            </a:r>
            <a:endParaRPr lang="en-US" dirty="0"/>
          </a:p>
        </p:txBody>
      </p:sp>
      <p:sp>
        <p:nvSpPr>
          <p:cNvPr id="7" name="Slide Number Placeholder 6"/>
          <p:cNvSpPr>
            <a:spLocks noGrp="1"/>
          </p:cNvSpPr>
          <p:nvPr>
            <p:ph type="sldNum" sz="quarter" idx="12"/>
          </p:nvPr>
        </p:nvSpPr>
        <p:spPr/>
        <p:txBody>
          <a:bodyPr/>
          <a:lstStyle>
            <a:lvl1pPr>
              <a:defRPr/>
            </a:lvl1pPr>
          </a:lstStyle>
          <a:p>
            <a:fld id="{6D22F896-40B5-4ADD-8801-0D06FADFA095}" type="slidenum">
              <a:rPr lang="en-US" smtClean="0"/>
              <a:pPr/>
              <a:t>‹#›</a:t>
            </a:fld>
            <a:endParaRPr lang="en-US" dirty="0"/>
          </a:p>
        </p:txBody>
      </p:sp>
    </p:spTree>
    <p:extLst>
      <p:ext uri="{BB962C8B-B14F-4D97-AF65-F5344CB8AC3E}">
        <p14:creationId xmlns="" xmlns:p14="http://schemas.microsoft.com/office/powerpoint/2010/main" val="667487994"/>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45DAEDA-8013-4C73-9AA2-A12CC4827B2D}" type="datetime1">
              <a:rPr lang="en-US" smtClean="0"/>
              <a:pPr>
                <a:defRPr/>
              </a:pPr>
              <a:t>2/27/2025</a:t>
            </a:fld>
            <a:endParaRPr lang="en-US"/>
          </a:p>
        </p:txBody>
      </p:sp>
      <p:sp>
        <p:nvSpPr>
          <p:cNvPr id="3" name="Footer Placeholder 4"/>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4" name="Slide Number Placeholder 5"/>
          <p:cNvSpPr>
            <a:spLocks noGrp="1"/>
          </p:cNvSpPr>
          <p:nvPr>
            <p:ph type="sldNum" sz="quarter" idx="12"/>
          </p:nvPr>
        </p:nvSpPr>
        <p:spPr/>
        <p:txBody>
          <a:bodyPr/>
          <a:lstStyle>
            <a:lvl1pPr>
              <a:defRPr/>
            </a:lvl1pPr>
          </a:lstStyle>
          <a:p>
            <a:pPr>
              <a:defRPr/>
            </a:pPr>
            <a:fld id="{1860D374-9713-4F3B-8C9A-D14F7C77FE3E}" type="slidenum">
              <a:rPr lang="en-US"/>
              <a:pPr>
                <a:defRPr/>
              </a:pPr>
              <a:t>‹#›</a:t>
            </a:fld>
            <a:endParaRPr lang="en-US"/>
          </a:p>
        </p:txBody>
      </p:sp>
    </p:spTree>
    <p:extLst>
      <p:ext uri="{BB962C8B-B14F-4D97-AF65-F5344CB8AC3E}">
        <p14:creationId xmlns="" xmlns:p14="http://schemas.microsoft.com/office/powerpoint/2010/main" val="956637237"/>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BDF88A3-74AA-4ABF-AF7D-2500888C2137}" type="datetime1">
              <a:rPr lang="en-US" smtClean="0"/>
              <a:pPr>
                <a:defRPr/>
              </a:pPr>
              <a:t>2/27/2025</a:t>
            </a:fld>
            <a:endParaRPr lang="en-US"/>
          </a:p>
        </p:txBody>
      </p:sp>
      <p:sp>
        <p:nvSpPr>
          <p:cNvPr id="6" name="Footer Placeholder 4"/>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7" name="Slide Number Placeholder 5"/>
          <p:cNvSpPr>
            <a:spLocks noGrp="1"/>
          </p:cNvSpPr>
          <p:nvPr>
            <p:ph type="sldNum" sz="quarter" idx="12"/>
          </p:nvPr>
        </p:nvSpPr>
        <p:spPr/>
        <p:txBody>
          <a:bodyPr/>
          <a:lstStyle>
            <a:lvl1pPr>
              <a:defRPr/>
            </a:lvl1pPr>
          </a:lstStyle>
          <a:p>
            <a:pPr>
              <a:defRPr/>
            </a:pPr>
            <a:fld id="{EA2081AA-47CE-43F2-A007-02EF91A44374}" type="slidenum">
              <a:rPr lang="en-US"/>
              <a:pPr>
                <a:defRPr/>
              </a:pPr>
              <a:t>‹#›</a:t>
            </a:fld>
            <a:endParaRPr lang="en-US"/>
          </a:p>
        </p:txBody>
      </p:sp>
    </p:spTree>
    <p:extLst>
      <p:ext uri="{BB962C8B-B14F-4D97-AF65-F5344CB8AC3E}">
        <p14:creationId xmlns="" xmlns:p14="http://schemas.microsoft.com/office/powerpoint/2010/main" val="2330010303"/>
      </p:ext>
    </p:extLst>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FF9BE69-3023-40DA-BB8E-1E783F313474}" type="datetime1">
              <a:rPr lang="en-US" smtClean="0"/>
              <a:pPr>
                <a:defRPr/>
              </a:pPr>
              <a:t>2/27/2025</a:t>
            </a:fld>
            <a:endParaRPr lang="en-US"/>
          </a:p>
        </p:txBody>
      </p:sp>
      <p:sp>
        <p:nvSpPr>
          <p:cNvPr id="6" name="Footer Placeholder 4"/>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7" name="Slide Number Placeholder 5"/>
          <p:cNvSpPr>
            <a:spLocks noGrp="1"/>
          </p:cNvSpPr>
          <p:nvPr>
            <p:ph type="sldNum" sz="quarter" idx="12"/>
          </p:nvPr>
        </p:nvSpPr>
        <p:spPr/>
        <p:txBody>
          <a:bodyPr/>
          <a:lstStyle>
            <a:lvl1pPr>
              <a:defRPr/>
            </a:lvl1pPr>
          </a:lstStyle>
          <a:p>
            <a:pPr>
              <a:defRPr/>
            </a:pPr>
            <a:fld id="{01463554-EEF8-42F3-B544-B13F4850ACAD}" type="slidenum">
              <a:rPr lang="en-US"/>
              <a:pPr>
                <a:defRPr/>
              </a:pPr>
              <a:t>‹#›</a:t>
            </a:fld>
            <a:endParaRPr lang="en-US"/>
          </a:p>
        </p:txBody>
      </p:sp>
    </p:spTree>
    <p:extLst>
      <p:ext uri="{BB962C8B-B14F-4D97-AF65-F5344CB8AC3E}">
        <p14:creationId xmlns="" xmlns:p14="http://schemas.microsoft.com/office/powerpoint/2010/main" val="579010313"/>
      </p:ext>
    </p:extLst>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B26E46C5-6B39-4443-A681-139BBF3B0F26}" type="datetime1">
              <a:rPr lang="en-US" smtClean="0"/>
              <a:pPr>
                <a:defRPr/>
              </a:pPr>
              <a:t>2/27/2025</a:t>
            </a:fld>
            <a:endParaRPr lang="en-US"/>
          </a:p>
        </p:txBody>
      </p:sp>
      <p:sp>
        <p:nvSpPr>
          <p:cNvPr id="5" name="Footer Placeholder 4"/>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6" name="Slide Number Placeholder 5"/>
          <p:cNvSpPr>
            <a:spLocks noGrp="1"/>
          </p:cNvSpPr>
          <p:nvPr>
            <p:ph type="sldNum" sz="quarter" idx="12"/>
          </p:nvPr>
        </p:nvSpPr>
        <p:spPr/>
        <p:txBody>
          <a:bodyPr/>
          <a:lstStyle>
            <a:lvl1pPr>
              <a:defRPr/>
            </a:lvl1pPr>
          </a:lstStyle>
          <a:p>
            <a:pPr>
              <a:defRPr/>
            </a:pPr>
            <a:fld id="{6D0F02CC-5A20-4AAC-B29D-B046E6129CBE}" type="slidenum">
              <a:rPr lang="en-US"/>
              <a:pPr>
                <a:defRPr/>
              </a:pPr>
              <a:t>‹#›</a:t>
            </a:fld>
            <a:endParaRPr lang="en-US"/>
          </a:p>
        </p:txBody>
      </p:sp>
    </p:spTree>
    <p:extLst>
      <p:ext uri="{BB962C8B-B14F-4D97-AF65-F5344CB8AC3E}">
        <p14:creationId xmlns="" xmlns:p14="http://schemas.microsoft.com/office/powerpoint/2010/main" val="232130274"/>
      </p:ext>
    </p:extLst>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A2A2BADC-BBA3-49DB-88A6-864D3B6277A8}" type="datetime1">
              <a:rPr lang="en-US" smtClean="0"/>
              <a:pPr>
                <a:defRPr/>
              </a:pPr>
              <a:t>2/27/2025</a:t>
            </a:fld>
            <a:endParaRPr lang="en-US"/>
          </a:p>
        </p:txBody>
      </p:sp>
      <p:sp>
        <p:nvSpPr>
          <p:cNvPr id="5" name="Footer Placeholder 4"/>
          <p:cNvSpPr>
            <a:spLocks noGrp="1"/>
          </p:cNvSpPr>
          <p:nvPr>
            <p:ph type="ftr" sz="quarter" idx="11"/>
          </p:nvPr>
        </p:nvSpPr>
        <p:spPr/>
        <p:txBody>
          <a:bodyPr/>
          <a:lstStyle>
            <a:lvl1pPr>
              <a:defRPr/>
            </a:lvl1pPr>
          </a:lstStyle>
          <a:p>
            <a:pPr>
              <a:defRPr/>
            </a:pPr>
            <a:r>
              <a:rPr lang="fa-IR" smtClean="0"/>
              <a:t>کارگاه آموزش خدمات ژنتیک ادغام یافته زمان ازدواح - تیر 1397</a:t>
            </a:r>
            <a:endParaRPr lang="en-US"/>
          </a:p>
        </p:txBody>
      </p:sp>
      <p:sp>
        <p:nvSpPr>
          <p:cNvPr id="6" name="Slide Number Placeholder 5"/>
          <p:cNvSpPr>
            <a:spLocks noGrp="1"/>
          </p:cNvSpPr>
          <p:nvPr>
            <p:ph type="sldNum" sz="quarter" idx="12"/>
          </p:nvPr>
        </p:nvSpPr>
        <p:spPr/>
        <p:txBody>
          <a:bodyPr/>
          <a:lstStyle>
            <a:lvl1pPr>
              <a:defRPr/>
            </a:lvl1pPr>
          </a:lstStyle>
          <a:p>
            <a:pPr>
              <a:defRPr/>
            </a:pPr>
            <a:fld id="{E321B20A-B48F-4711-89AF-ED2B45BD64D7}" type="slidenum">
              <a:rPr lang="en-US"/>
              <a:pPr>
                <a:defRPr/>
              </a:pPr>
              <a:t>‹#›</a:t>
            </a:fld>
            <a:endParaRPr lang="en-US"/>
          </a:p>
        </p:txBody>
      </p:sp>
    </p:spTree>
    <p:extLst>
      <p:ext uri="{BB962C8B-B14F-4D97-AF65-F5344CB8AC3E}">
        <p14:creationId xmlns="" xmlns:p14="http://schemas.microsoft.com/office/powerpoint/2010/main" val="4042950206"/>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a:defRPr/>
            </a:lvl1pPr>
          </a:lstStyle>
          <a:p>
            <a:fld id="{6F1F741B-2174-49E4-B51F-6A2438CD6855}" type="datetime1">
              <a:rPr lang="en-US" smtClean="0"/>
              <a:pPr/>
              <a:t>2/27/2025</a:t>
            </a:fld>
            <a:endParaRPr lang="en-US" dirty="0"/>
          </a:p>
        </p:txBody>
      </p:sp>
      <p:sp>
        <p:nvSpPr>
          <p:cNvPr id="8" name="Footer Placeholder 7"/>
          <p:cNvSpPr>
            <a:spLocks noGrp="1"/>
          </p:cNvSpPr>
          <p:nvPr>
            <p:ph type="ftr" sz="quarter" idx="11"/>
          </p:nvPr>
        </p:nvSpPr>
        <p:spPr/>
        <p:txBody>
          <a:bodyPr/>
          <a:lstStyle>
            <a:lvl1pPr algn="ctr">
              <a:defRPr/>
            </a:lvl1pPr>
          </a:lstStyle>
          <a:p>
            <a:r>
              <a:rPr lang="fa-IR" smtClean="0"/>
              <a:t>کارگاه آموزش خدمات ژنتیک ادغام یافته زمان ازدواح - تیر 1397</a:t>
            </a:r>
            <a:endParaRPr lang="en-US" dirty="0"/>
          </a:p>
        </p:txBody>
      </p:sp>
      <p:sp>
        <p:nvSpPr>
          <p:cNvPr id="9" name="Slide Number Placeholder 8"/>
          <p:cNvSpPr>
            <a:spLocks noGrp="1"/>
          </p:cNvSpPr>
          <p:nvPr>
            <p:ph type="sldNum" sz="quarter" idx="12"/>
          </p:nvPr>
        </p:nvSpPr>
        <p:spPr/>
        <p:txBody>
          <a:bodyPr/>
          <a:lstStyle>
            <a:lvl1pPr>
              <a:defRPr/>
            </a:lvl1pPr>
          </a:lstStyle>
          <a:p>
            <a:fld id="{6D22F896-40B5-4ADD-8801-0D06FADFA095}" type="slidenum">
              <a:rPr lang="en-US" smtClean="0"/>
              <a:pPr/>
              <a:t>‹#›</a:t>
            </a:fld>
            <a:endParaRPr lang="en-US" dirty="0"/>
          </a:p>
        </p:txBody>
      </p:sp>
    </p:spTree>
    <p:extLst>
      <p:ext uri="{BB962C8B-B14F-4D97-AF65-F5344CB8AC3E}">
        <p14:creationId xmlns="" xmlns:p14="http://schemas.microsoft.com/office/powerpoint/2010/main" val="1237947473"/>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fld id="{023FC1BD-1E40-4A8A-8CFB-B174B68E6FAD}" type="datetime1">
              <a:rPr lang="en-US" smtClean="0"/>
              <a:pPr/>
              <a:t>2/27/2025</a:t>
            </a:fld>
            <a:endParaRPr lang="en-US" dirty="0"/>
          </a:p>
        </p:txBody>
      </p:sp>
      <p:sp>
        <p:nvSpPr>
          <p:cNvPr id="4" name="Footer Placeholder 3"/>
          <p:cNvSpPr>
            <a:spLocks noGrp="1"/>
          </p:cNvSpPr>
          <p:nvPr>
            <p:ph type="ftr" sz="quarter" idx="11"/>
          </p:nvPr>
        </p:nvSpPr>
        <p:spPr/>
        <p:txBody>
          <a:bodyPr/>
          <a:lstStyle>
            <a:lvl1pPr algn="ctr">
              <a:defRPr/>
            </a:lvl1pPr>
          </a:lstStyle>
          <a:p>
            <a:r>
              <a:rPr lang="fa-IR" smtClean="0"/>
              <a:t>کارگاه آموزش خدمات ژنتیک ادغام یافته زمان ازدواح - تیر 1397</a:t>
            </a:r>
            <a:endParaRPr lang="en-US" dirty="0"/>
          </a:p>
        </p:txBody>
      </p:sp>
      <p:sp>
        <p:nvSpPr>
          <p:cNvPr id="5" name="Slide Number Placeholder 4"/>
          <p:cNvSpPr>
            <a:spLocks noGrp="1"/>
          </p:cNvSpPr>
          <p:nvPr>
            <p:ph type="sldNum" sz="quarter" idx="12"/>
          </p:nvPr>
        </p:nvSpPr>
        <p:spPr/>
        <p:txBody>
          <a:bodyPr/>
          <a:lstStyle>
            <a:lvl1pPr>
              <a:defRPr/>
            </a:lvl1pPr>
          </a:lstStyle>
          <a:p>
            <a:fld id="{6D22F896-40B5-4ADD-8801-0D06FADFA095}" type="slidenum">
              <a:rPr lang="en-US" smtClean="0"/>
              <a:pPr/>
              <a:t>‹#›</a:t>
            </a:fld>
            <a:endParaRPr lang="en-US" dirty="0"/>
          </a:p>
        </p:txBody>
      </p:sp>
    </p:spTree>
    <p:extLst>
      <p:ext uri="{BB962C8B-B14F-4D97-AF65-F5344CB8AC3E}">
        <p14:creationId xmlns="" xmlns:p14="http://schemas.microsoft.com/office/powerpoint/2010/main" val="1519390021"/>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p:cNvSpPr>
            <a:spLocks noGrp="1"/>
          </p:cNvSpPr>
          <p:nvPr>
            <p:ph type="dt" sz="half" idx="10"/>
          </p:nvPr>
        </p:nvSpPr>
        <p:spPr/>
        <p:txBody>
          <a:bodyPr/>
          <a:lstStyle>
            <a:lvl1pPr>
              <a:defRPr/>
            </a:lvl1pPr>
          </a:lstStyle>
          <a:p>
            <a:fld id="{61E62DE5-B4C7-4FAD-A0A7-DB78916560B4}" type="datetime1">
              <a:rPr lang="en-US" smtClean="0"/>
              <a:pPr/>
              <a:t>2/27/2025</a:t>
            </a:fld>
            <a:endParaRPr lang="en-US" dirty="0"/>
          </a:p>
        </p:txBody>
      </p:sp>
      <p:sp>
        <p:nvSpPr>
          <p:cNvPr id="5" name="Footer Placeholder 7"/>
          <p:cNvSpPr>
            <a:spLocks noGrp="1"/>
          </p:cNvSpPr>
          <p:nvPr>
            <p:ph type="ftr" sz="quarter" idx="11"/>
          </p:nvPr>
        </p:nvSpPr>
        <p:spPr/>
        <p:txBody>
          <a:bodyPr/>
          <a:lstStyle>
            <a:lvl1pPr algn="ctr">
              <a:defRPr>
                <a:solidFill>
                  <a:srgbClr val="FFFFFF"/>
                </a:solidFill>
              </a:defRPr>
            </a:lvl1pPr>
          </a:lstStyle>
          <a:p>
            <a:r>
              <a:rPr lang="fa-IR" smtClean="0"/>
              <a:t>کارگاه آموزش خدمات ژنتیک ادغام یافته زمان ازدواح - تیر 1397</a:t>
            </a:r>
            <a:endParaRPr lang="en-US" dirty="0"/>
          </a:p>
        </p:txBody>
      </p:sp>
      <p:sp>
        <p:nvSpPr>
          <p:cNvPr id="6" name="Slide Number Placeholder 8"/>
          <p:cNvSpPr>
            <a:spLocks noGrp="1"/>
          </p:cNvSpPr>
          <p:nvPr>
            <p:ph type="sldNum" sz="quarter" idx="12"/>
          </p:nvPr>
        </p:nvSpPr>
        <p:spPr/>
        <p:txBody>
          <a:bodyPr/>
          <a:lstStyle>
            <a:lvl1pPr>
              <a:defRPr/>
            </a:lvl1pPr>
          </a:lstStyle>
          <a:p>
            <a:fld id="{6D22F896-40B5-4ADD-8801-0D06FADFA095}" type="slidenum">
              <a:rPr lang="en-US" smtClean="0"/>
              <a:pPr/>
              <a:t>‹#›</a:t>
            </a:fld>
            <a:endParaRPr lang="en-US" dirty="0"/>
          </a:p>
        </p:txBody>
      </p:sp>
    </p:spTree>
    <p:extLst>
      <p:ext uri="{BB962C8B-B14F-4D97-AF65-F5344CB8AC3E}">
        <p14:creationId xmlns="" xmlns:p14="http://schemas.microsoft.com/office/powerpoint/2010/main" val="3542538671"/>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404018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a:xfrm>
            <a:off x="465138" y="6459538"/>
            <a:ext cx="2619375" cy="365125"/>
          </a:xfrm>
        </p:spPr>
        <p:txBody>
          <a:bodyPr/>
          <a:lstStyle>
            <a:lvl1pPr algn="l">
              <a:defRPr smtClean="0"/>
            </a:lvl1pPr>
          </a:lstStyle>
          <a:p>
            <a:fld id="{F54E33C7-B55C-4148-BF09-7B7E243081F6}" type="datetime1">
              <a:rPr lang="en-US" smtClean="0"/>
              <a:pPr/>
              <a:t>2/27/2025</a:t>
            </a:fld>
            <a:endParaRPr lang="en-US" dirty="0"/>
          </a:p>
        </p:txBody>
      </p:sp>
      <p:sp>
        <p:nvSpPr>
          <p:cNvPr id="8" name="Footer Placeholder 5"/>
          <p:cNvSpPr>
            <a:spLocks noGrp="1"/>
          </p:cNvSpPr>
          <p:nvPr>
            <p:ph type="ftr" sz="quarter" idx="11"/>
          </p:nvPr>
        </p:nvSpPr>
        <p:spPr>
          <a:xfrm>
            <a:off x="4800600" y="6459538"/>
            <a:ext cx="4648200" cy="365125"/>
          </a:xfrm>
        </p:spPr>
        <p:txBody>
          <a:bodyPr/>
          <a:lstStyle>
            <a:lvl1pPr algn="l">
              <a:defRPr>
                <a:solidFill>
                  <a:schemeClr val="tx2"/>
                </a:solidFill>
              </a:defRPr>
            </a:lvl1pPr>
          </a:lstStyle>
          <a:p>
            <a:r>
              <a:rPr lang="fa-IR" smtClean="0"/>
              <a:t>کارگاه آموزش خدمات ژنتیک ادغام یافته زمان ازدواح - تیر 1397</a:t>
            </a:r>
            <a:endParaRPr lang="en-US" dirty="0"/>
          </a:p>
        </p:txBody>
      </p:sp>
      <p:sp>
        <p:nvSpPr>
          <p:cNvPr id="9" name="Slide Number Placeholder 6"/>
          <p:cNvSpPr>
            <a:spLocks noGrp="1"/>
          </p:cNvSpPr>
          <p:nvPr>
            <p:ph type="sldNum" sz="quarter" idx="12"/>
          </p:nvPr>
        </p:nvSpPr>
        <p:spPr/>
        <p:txBody>
          <a:bodyPr/>
          <a:lstStyle>
            <a:lvl1pPr>
              <a:defRPr smtClean="0">
                <a:solidFill>
                  <a:schemeClr val="tx2"/>
                </a:solidFill>
              </a:defRPr>
            </a:lvl1pPr>
          </a:lstStyle>
          <a:p>
            <a:fld id="{6D22F896-40B5-4ADD-8801-0D06FADFA095}" type="slidenum">
              <a:rPr lang="en-US" smtClean="0"/>
              <a:pPr/>
              <a:t>‹#›</a:t>
            </a:fld>
            <a:endParaRPr lang="en-US" dirty="0"/>
          </a:p>
        </p:txBody>
      </p:sp>
    </p:spTree>
    <p:extLst>
      <p:ext uri="{BB962C8B-B14F-4D97-AF65-F5344CB8AC3E}">
        <p14:creationId xmlns="" xmlns:p14="http://schemas.microsoft.com/office/powerpoint/2010/main" val="3920442012"/>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0" y="4914900"/>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tIns="0" bIns="0">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fld id="{EC9DD0F0-4063-440D-B3AC-42A26406B7D3}" type="datetime1">
              <a:rPr lang="en-US" smtClean="0"/>
              <a:pPr/>
              <a:t>2/27/2025</a:t>
            </a:fld>
            <a:endParaRPr lang="en-US" dirty="0"/>
          </a:p>
        </p:txBody>
      </p:sp>
      <p:sp>
        <p:nvSpPr>
          <p:cNvPr id="8" name="Footer Placeholder 5"/>
          <p:cNvSpPr>
            <a:spLocks noGrp="1"/>
          </p:cNvSpPr>
          <p:nvPr>
            <p:ph type="ftr" sz="quarter" idx="11"/>
          </p:nvPr>
        </p:nvSpPr>
        <p:spPr/>
        <p:txBody>
          <a:bodyPr/>
          <a:lstStyle>
            <a:lvl1pPr algn="ctr">
              <a:defRPr/>
            </a:lvl1pPr>
          </a:lstStyle>
          <a:p>
            <a:r>
              <a:rPr lang="fa-IR" smtClean="0"/>
              <a:t>کارگاه آموزش خدمات ژنتیک ادغام یافته زمان ازدواح - تیر 1397</a:t>
            </a:r>
            <a:endParaRPr lang="en-US" dirty="0"/>
          </a:p>
        </p:txBody>
      </p:sp>
      <p:sp>
        <p:nvSpPr>
          <p:cNvPr id="9" name="Slide Number Placeholder 6"/>
          <p:cNvSpPr>
            <a:spLocks noGrp="1"/>
          </p:cNvSpPr>
          <p:nvPr>
            <p:ph type="sldNum" sz="quarter" idx="12"/>
          </p:nvPr>
        </p:nvSpPr>
        <p:spPr/>
        <p:txBody>
          <a:bodyPr/>
          <a:lstStyle>
            <a:lvl1pPr>
              <a:defRPr/>
            </a:lvl1pPr>
          </a:lstStyle>
          <a:p>
            <a:fld id="{6D22F896-40B5-4ADD-8801-0D06FADFA095}" type="slidenum">
              <a:rPr lang="en-US" smtClean="0"/>
              <a:pPr/>
              <a:t>‹#›</a:t>
            </a:fld>
            <a:endParaRPr lang="en-US" dirty="0"/>
          </a:p>
        </p:txBody>
      </p:sp>
    </p:spTree>
    <p:extLst>
      <p:ext uri="{BB962C8B-B14F-4D97-AF65-F5344CB8AC3E}">
        <p14:creationId xmlns="" xmlns:p14="http://schemas.microsoft.com/office/powerpoint/2010/main" val="1310215715"/>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5.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4101"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fa-IR" smtClean="0"/>
              <a:t>Click to edit Master text styles</a:t>
            </a:r>
          </a:p>
          <a:p>
            <a:pPr lvl="1"/>
            <a:r>
              <a:rPr lang="en-US" altLang="fa-IR" smtClean="0"/>
              <a:t>Second level</a:t>
            </a:r>
          </a:p>
          <a:p>
            <a:pPr lvl="2"/>
            <a:r>
              <a:rPr lang="en-US" altLang="fa-IR" smtClean="0"/>
              <a:t>Third level</a:t>
            </a:r>
          </a:p>
          <a:p>
            <a:pPr lvl="3"/>
            <a:r>
              <a:rPr lang="en-US" altLang="fa-IR" smtClean="0"/>
              <a:t>Fourth level</a:t>
            </a:r>
          </a:p>
          <a:p>
            <a:pPr lvl="4"/>
            <a:r>
              <a:rPr lang="en-US" altLang="fa-IR" smtClean="0"/>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smtClean="0">
                <a:solidFill>
                  <a:srgbClr val="FFFFFF"/>
                </a:solidFill>
                <a:latin typeface="+mn-lt"/>
              </a:defRPr>
            </a:lvl1pPr>
          </a:lstStyle>
          <a:p>
            <a:fld id="{2D907936-35F0-4EA8-BFF6-D175AB2A9F38}" type="datetime1">
              <a:rPr lang="en-US" smtClean="0"/>
              <a:pPr/>
              <a:t>2/27/2025</a:t>
            </a:fld>
            <a:endParaRPr lang="en-US" dirty="0"/>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l" eaLnBrk="1" fontAlgn="auto" hangingPunct="1">
              <a:spcBef>
                <a:spcPts val="0"/>
              </a:spcBef>
              <a:spcAft>
                <a:spcPts val="0"/>
              </a:spcAft>
              <a:defRPr sz="900" cap="all" baseline="0">
                <a:solidFill>
                  <a:srgbClr val="FFFFFF"/>
                </a:solidFill>
                <a:latin typeface="+mn-lt"/>
              </a:defRPr>
            </a:lvl1pPr>
          </a:lstStyle>
          <a:p>
            <a:r>
              <a:rPr lang="fa-IR" smtClean="0"/>
              <a:t>کارگاه آموزش خدمات ژنتیک ادغام یافته زمان ازدواح - تیر 1397</a:t>
            </a:r>
            <a:endParaRPr lang="en-US" dirty="0"/>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smtClean="0">
                <a:solidFill>
                  <a:srgbClr val="FFFFFF"/>
                </a:solidFill>
                <a:latin typeface="+mn-lt"/>
              </a:defRPr>
            </a:lvl1pPr>
          </a:lstStyle>
          <a:p>
            <a:fld id="{6D22F896-40B5-4ADD-8801-0D06FADFA095}" type="slidenum">
              <a:rPr lang="en-US" smtClean="0"/>
              <a:pPr/>
              <a:t>‹#›</a:t>
            </a:fld>
            <a:endParaRPr lang="en-US" dirty="0"/>
          </a:p>
        </p:txBody>
      </p:sp>
      <p:cxnSp>
        <p:nvCxnSpPr>
          <p:cNvPr id="10" name="Straight Connector 9"/>
          <p:cNvCxnSpPr/>
          <p:nvPr/>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137580702"/>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ransition spd="slow">
    <p:fade/>
  </p:transition>
  <p:hf hdr="0" ftr="0" dt="0"/>
  <p:txStyles>
    <p:titleStyle>
      <a:lvl1pPr algn="r" rtl="1" eaLnBrk="1" fontAlgn="base" hangingPunct="1">
        <a:lnSpc>
          <a:spcPct val="85000"/>
        </a:lnSpc>
        <a:spcBef>
          <a:spcPct val="0"/>
        </a:spcBef>
        <a:spcAft>
          <a:spcPct val="0"/>
        </a:spcAft>
        <a:defRPr sz="4800" kern="1200" spc="-50">
          <a:solidFill>
            <a:srgbClr val="404040"/>
          </a:solidFill>
          <a:latin typeface="+mj-lt"/>
          <a:ea typeface="+mj-ea"/>
          <a:cs typeface="+mj-cs"/>
        </a:defRPr>
      </a:lvl1pPr>
      <a:lvl2pPr algn="l" rtl="1"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1"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1"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1"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1"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1"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1"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1"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r" rtl="1" eaLnBrk="1" fontAlgn="base"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r" rtl="1"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r" rtl="1"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r" rtl="1"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r" rtl="1"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a:extLst/>
          </p:cNvPr>
          <p:cNvSpPr/>
          <p:nvPr/>
        </p:nvSpPr>
        <p:spPr>
          <a:xfrm rot="10800000" flipH="1">
            <a:off x="0" y="6401226"/>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Rectangle 9">
            <a:extLst/>
          </p:cNvPr>
          <p:cNvSpPr/>
          <p:nvPr/>
        </p:nvSpPr>
        <p:spPr>
          <a:xfrm flipH="1">
            <a:off x="4038602" y="6401228"/>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Title Placeholder 1">
            <a:extLst/>
          </p:cNvPr>
          <p:cNvSpPr>
            <a:spLocks noGrp="1"/>
          </p:cNvSpPr>
          <p:nvPr>
            <p:ph type="title"/>
          </p:nvPr>
        </p:nvSpPr>
        <p:spPr>
          <a:xfrm>
            <a:off x="1371600" y="795338"/>
            <a:ext cx="10240963" cy="1235075"/>
          </a:xfrm>
          <a:prstGeom prst="rect">
            <a:avLst/>
          </a:prstGeom>
        </p:spPr>
        <p:txBody>
          <a:bodyPr vert="horz" lIns="0" tIns="0" rIns="0" bIns="0" rtlCol="0" anchor="b">
            <a:normAutofit/>
          </a:bodyPr>
          <a:lstStyle/>
          <a:p>
            <a:r>
              <a:rPr lang="en-US" smtClean="0"/>
              <a:t>Click to edit Master title style</a:t>
            </a:r>
            <a:endParaRPr lang="en-US" dirty="0"/>
          </a:p>
        </p:txBody>
      </p:sp>
      <p:sp>
        <p:nvSpPr>
          <p:cNvPr id="1033" name="Text Placeholder 2"/>
          <p:cNvSpPr>
            <a:spLocks noGrp="1"/>
          </p:cNvSpPr>
          <p:nvPr>
            <p:ph type="body" idx="1"/>
          </p:nvPr>
        </p:nvSpPr>
        <p:spPr bwMode="auto">
          <a:xfrm>
            <a:off x="1371600" y="2112963"/>
            <a:ext cx="10240963" cy="3959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fa-IR" smtClean="0"/>
              <a:t>Click to edit Master text styles</a:t>
            </a:r>
          </a:p>
          <a:p>
            <a:pPr lvl="1"/>
            <a:r>
              <a:rPr lang="en-US" altLang="fa-IR" smtClean="0"/>
              <a:t>Second level</a:t>
            </a:r>
          </a:p>
          <a:p>
            <a:pPr lvl="2"/>
            <a:r>
              <a:rPr lang="en-US" altLang="fa-IR" smtClean="0"/>
              <a:t>Third level</a:t>
            </a:r>
          </a:p>
          <a:p>
            <a:pPr lvl="3"/>
            <a:r>
              <a:rPr lang="en-US" altLang="fa-IR" smtClean="0"/>
              <a:t>Fourth level</a:t>
            </a:r>
          </a:p>
          <a:p>
            <a:pPr lvl="4"/>
            <a:r>
              <a:rPr lang="en-US" altLang="fa-IR" smtClean="0"/>
              <a:t>Fifth level</a:t>
            </a:r>
          </a:p>
        </p:txBody>
      </p:sp>
      <p:sp>
        <p:nvSpPr>
          <p:cNvPr id="4" name="Date Placeholder 3">
            <a:extLst/>
          </p:cNvPr>
          <p:cNvSpPr>
            <a:spLocks noGrp="1"/>
          </p:cNvSpPr>
          <p:nvPr>
            <p:ph type="dt" sz="half" idx="2"/>
          </p:nvPr>
        </p:nvSpPr>
        <p:spPr>
          <a:xfrm>
            <a:off x="7908925" y="6410325"/>
            <a:ext cx="3703638" cy="447675"/>
          </a:xfrm>
          <a:prstGeom prst="rect">
            <a:avLst/>
          </a:prstGeom>
        </p:spPr>
        <p:txBody>
          <a:bodyPr vert="horz" lIns="91440" tIns="45720" rIns="91440" bIns="45720" rtlCol="0" anchor="ctr"/>
          <a:lstStyle>
            <a:lvl1pPr algn="r" eaLnBrk="1" fontAlgn="auto" hangingPunct="1">
              <a:spcBef>
                <a:spcPts val="0"/>
              </a:spcBef>
              <a:spcAft>
                <a:spcPts val="0"/>
              </a:spcAft>
              <a:defRPr sz="800" cap="all" spc="300" baseline="0" smtClean="0">
                <a:solidFill>
                  <a:srgbClr val="FFFFFF"/>
                </a:solidFill>
                <a:latin typeface="+mn-lt"/>
              </a:defRPr>
            </a:lvl1pPr>
          </a:lstStyle>
          <a:p>
            <a:pPr>
              <a:defRPr/>
            </a:pPr>
            <a:fld id="{71DCDEB9-C19C-4D60-9143-270D9E455BB9}" type="datetime1">
              <a:rPr lang="en-US" smtClean="0"/>
              <a:pPr>
                <a:defRPr/>
              </a:pPr>
              <a:t>2/27/2025</a:t>
            </a:fld>
            <a:endParaRPr lang="en-US" dirty="0"/>
          </a:p>
        </p:txBody>
      </p:sp>
      <p:sp>
        <p:nvSpPr>
          <p:cNvPr id="5" name="Footer Placeholder 4">
            <a:extLst/>
          </p:cNvPr>
          <p:cNvSpPr>
            <a:spLocks noGrp="1"/>
          </p:cNvSpPr>
          <p:nvPr>
            <p:ph type="ftr" sz="quarter" idx="3"/>
          </p:nvPr>
        </p:nvSpPr>
        <p:spPr>
          <a:xfrm rot="5400000">
            <a:off x="-1828800" y="1911350"/>
            <a:ext cx="4114800" cy="457200"/>
          </a:xfrm>
          <a:prstGeom prst="rect">
            <a:avLst/>
          </a:prstGeom>
        </p:spPr>
        <p:txBody>
          <a:bodyPr vert="horz" lIns="91440" tIns="45720" rIns="91440" bIns="45720" rtlCol="0" anchor="ctr"/>
          <a:lstStyle>
            <a:lvl1pPr algn="l" eaLnBrk="1" fontAlgn="auto" hangingPunct="1">
              <a:spcBef>
                <a:spcPts val="0"/>
              </a:spcBef>
              <a:spcAft>
                <a:spcPts val="0"/>
              </a:spcAft>
              <a:defRPr sz="800" b="1">
                <a:solidFill>
                  <a:schemeClr val="tx1"/>
                </a:solidFill>
                <a:latin typeface="+mj-lt"/>
              </a:defRPr>
            </a:lvl1pPr>
          </a:lstStyle>
          <a:p>
            <a:pPr>
              <a:defRPr/>
            </a:pPr>
            <a:r>
              <a:rPr lang="fa-IR" smtClean="0"/>
              <a:t>کارگاه آموزش خدمات ژنتیک ادغام یافته زمان ازدواح - تیر 1397</a:t>
            </a:r>
            <a:endParaRPr lang="en-US"/>
          </a:p>
        </p:txBody>
      </p:sp>
      <p:sp>
        <p:nvSpPr>
          <p:cNvPr id="6" name="Slide Number Placeholder 5">
            <a:extLst/>
          </p:cNvPr>
          <p:cNvSpPr>
            <a:spLocks noGrp="1"/>
          </p:cNvSpPr>
          <p:nvPr>
            <p:ph type="sldNum" sz="quarter" idx="4"/>
          </p:nvPr>
        </p:nvSpPr>
        <p:spPr>
          <a:xfrm>
            <a:off x="11668125" y="6410325"/>
            <a:ext cx="438150" cy="447675"/>
          </a:xfrm>
          <a:prstGeom prst="rect">
            <a:avLst/>
          </a:prstGeom>
        </p:spPr>
        <p:txBody>
          <a:bodyPr vert="horz" lIns="91440" tIns="45720" rIns="91440" bIns="45720" rtlCol="0" anchor="ctr"/>
          <a:lstStyle>
            <a:lvl1pPr algn="r" eaLnBrk="1" fontAlgn="auto" hangingPunct="1">
              <a:spcBef>
                <a:spcPts val="0"/>
              </a:spcBef>
              <a:spcAft>
                <a:spcPts val="0"/>
              </a:spcAft>
              <a:defRPr sz="800" smtClean="0">
                <a:solidFill>
                  <a:srgbClr val="FFFFFF"/>
                </a:solidFill>
                <a:latin typeface="+mn-lt"/>
              </a:defRPr>
            </a:lvl1pPr>
          </a:lstStyle>
          <a:p>
            <a:pPr>
              <a:defRPr/>
            </a:pPr>
            <a:fld id="{A62B5B11-0A8D-4B51-8E56-219387E784F5}" type="slidenum">
              <a:rPr lang="en-US"/>
              <a:pPr>
                <a:defRPr/>
              </a:pPr>
              <a:t>‹#›</a:t>
            </a:fld>
            <a:endParaRPr lang="en-US" dirty="0"/>
          </a:p>
        </p:txBody>
      </p:sp>
    </p:spTree>
    <p:extLst>
      <p:ext uri="{BB962C8B-B14F-4D97-AF65-F5344CB8AC3E}">
        <p14:creationId xmlns="" xmlns:p14="http://schemas.microsoft.com/office/powerpoint/2010/main" val="1590112048"/>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transition spd="slow">
    <p:fade/>
  </p:transition>
  <p:hf hdr="0" ftr="0" dt="0"/>
  <p:txStyles>
    <p:titleStyle>
      <a:lvl1pPr algn="l" rtl="1" eaLnBrk="1" fontAlgn="base" hangingPunct="1">
        <a:spcBef>
          <a:spcPct val="0"/>
        </a:spcBef>
        <a:spcAft>
          <a:spcPct val="0"/>
        </a:spcAft>
        <a:defRPr sz="3600" b="1" kern="1200" cap="all" spc="700">
          <a:solidFill>
            <a:schemeClr val="tx1"/>
          </a:solidFill>
          <a:latin typeface="+mj-lt"/>
          <a:ea typeface="+mj-ea"/>
          <a:cs typeface="+mj-cs"/>
        </a:defRPr>
      </a:lvl1pPr>
      <a:lvl2pPr algn="l" rtl="1" eaLnBrk="1" fontAlgn="base" hangingPunct="1">
        <a:spcBef>
          <a:spcPct val="0"/>
        </a:spcBef>
        <a:spcAft>
          <a:spcPct val="0"/>
        </a:spcAft>
        <a:defRPr sz="3600" b="1">
          <a:solidFill>
            <a:schemeClr val="tx1"/>
          </a:solidFill>
          <a:latin typeface="Avenir Next LT Pro" charset="0"/>
        </a:defRPr>
      </a:lvl2pPr>
      <a:lvl3pPr algn="l" rtl="1" eaLnBrk="1" fontAlgn="base" hangingPunct="1">
        <a:spcBef>
          <a:spcPct val="0"/>
        </a:spcBef>
        <a:spcAft>
          <a:spcPct val="0"/>
        </a:spcAft>
        <a:defRPr sz="3600" b="1">
          <a:solidFill>
            <a:schemeClr val="tx1"/>
          </a:solidFill>
          <a:latin typeface="Avenir Next LT Pro" charset="0"/>
        </a:defRPr>
      </a:lvl3pPr>
      <a:lvl4pPr algn="l" rtl="1" eaLnBrk="1" fontAlgn="base" hangingPunct="1">
        <a:spcBef>
          <a:spcPct val="0"/>
        </a:spcBef>
        <a:spcAft>
          <a:spcPct val="0"/>
        </a:spcAft>
        <a:defRPr sz="3600" b="1">
          <a:solidFill>
            <a:schemeClr val="tx1"/>
          </a:solidFill>
          <a:latin typeface="Avenir Next LT Pro" charset="0"/>
        </a:defRPr>
      </a:lvl4pPr>
      <a:lvl5pPr algn="l" rtl="1" eaLnBrk="1" fontAlgn="base" hangingPunct="1">
        <a:spcBef>
          <a:spcPct val="0"/>
        </a:spcBef>
        <a:spcAft>
          <a:spcPct val="0"/>
        </a:spcAft>
        <a:defRPr sz="3600" b="1">
          <a:solidFill>
            <a:schemeClr val="tx1"/>
          </a:solidFill>
          <a:latin typeface="Avenir Next LT Pro" charset="0"/>
        </a:defRPr>
      </a:lvl5pPr>
      <a:lvl6pPr marL="457200" algn="l" rtl="1" eaLnBrk="1" fontAlgn="base" hangingPunct="1">
        <a:spcBef>
          <a:spcPct val="0"/>
        </a:spcBef>
        <a:spcAft>
          <a:spcPct val="0"/>
        </a:spcAft>
        <a:defRPr sz="3600" b="1">
          <a:solidFill>
            <a:schemeClr val="tx1"/>
          </a:solidFill>
          <a:latin typeface="Avenir Next LT Pro" charset="0"/>
        </a:defRPr>
      </a:lvl6pPr>
      <a:lvl7pPr marL="914400" algn="l" rtl="1" eaLnBrk="1" fontAlgn="base" hangingPunct="1">
        <a:spcBef>
          <a:spcPct val="0"/>
        </a:spcBef>
        <a:spcAft>
          <a:spcPct val="0"/>
        </a:spcAft>
        <a:defRPr sz="3600" b="1">
          <a:solidFill>
            <a:schemeClr val="tx1"/>
          </a:solidFill>
          <a:latin typeface="Avenir Next LT Pro" charset="0"/>
        </a:defRPr>
      </a:lvl7pPr>
      <a:lvl8pPr marL="1371600" algn="l" rtl="1" eaLnBrk="1" fontAlgn="base" hangingPunct="1">
        <a:spcBef>
          <a:spcPct val="0"/>
        </a:spcBef>
        <a:spcAft>
          <a:spcPct val="0"/>
        </a:spcAft>
        <a:defRPr sz="3600" b="1">
          <a:solidFill>
            <a:schemeClr val="tx1"/>
          </a:solidFill>
          <a:latin typeface="Avenir Next LT Pro" charset="0"/>
        </a:defRPr>
      </a:lvl8pPr>
      <a:lvl9pPr marL="1828800" algn="l" rtl="1" eaLnBrk="1" fontAlgn="base" hangingPunct="1">
        <a:spcBef>
          <a:spcPct val="0"/>
        </a:spcBef>
        <a:spcAft>
          <a:spcPct val="0"/>
        </a:spcAft>
        <a:defRPr sz="3600" b="1">
          <a:solidFill>
            <a:schemeClr val="tx1"/>
          </a:solidFill>
          <a:latin typeface="Avenir Next LT Pro" charset="0"/>
        </a:defRPr>
      </a:lvl9pPr>
    </p:titleStyle>
    <p:bodyStyle>
      <a:lvl1pPr marL="228600" indent="-228600" algn="r" rtl="1" eaLnBrk="1" fontAlgn="base" hangingPunct="1">
        <a:lnSpc>
          <a:spcPct val="120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r" rtl="1" eaLnBrk="1" fontAlgn="base" hangingPunct="1">
        <a:lnSpc>
          <a:spcPct val="12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r" rtl="1" eaLnBrk="1" fontAlgn="base" hangingPunct="1">
        <a:lnSpc>
          <a:spcPct val="12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3pPr>
      <a:lvl4pPr marL="1600200" indent="-228600" algn="r" rtl="1" eaLnBrk="1" fontAlgn="base" hangingPunct="1">
        <a:lnSpc>
          <a:spcPct val="120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r" rtl="1" eaLnBrk="1" fontAlgn="base" hangingPunct="1">
        <a:lnSpc>
          <a:spcPct val="120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a-IR" smtClean="0"/>
              <a:t>Click to edit Master title style</a:t>
            </a:r>
          </a:p>
        </p:txBody>
      </p:sp>
      <p:sp>
        <p:nvSpPr>
          <p:cNvPr id="3" name="Text Placeholder 2">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900" smtClean="0">
                <a:solidFill>
                  <a:schemeClr val="tx1">
                    <a:tint val="75000"/>
                  </a:schemeClr>
                </a:solidFill>
                <a:latin typeface="+mn-lt"/>
              </a:defRPr>
            </a:lvl1pPr>
          </a:lstStyle>
          <a:p>
            <a:pPr>
              <a:defRPr/>
            </a:pPr>
            <a:fld id="{ABE907E5-8DBD-4004-A09B-A11A95C6C8CC}" type="datetime1">
              <a:rPr lang="en-US" smtClean="0"/>
              <a:pPr>
                <a:defRPr/>
              </a:pPr>
              <a:t>2/27/2025</a:t>
            </a:fld>
            <a:endParaRPr lang="en-US" cap="all" dirty="0"/>
          </a:p>
        </p:txBody>
      </p:sp>
      <p:sp>
        <p:nvSpPr>
          <p:cNvPr id="5" name="Footer Placeholder 4">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r>
              <a:rPr lang="fa-IR" smtClean="0"/>
              <a:t>کارگاه آموزش خدمات ژنتیک ادغام یافته زمان ازدواح - تیر 1397</a:t>
            </a:r>
            <a:endParaRPr lang="en-US"/>
          </a:p>
        </p:txBody>
      </p:sp>
      <p:sp>
        <p:nvSpPr>
          <p:cNvPr id="6" name="Slide Number Placeholder 5">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900" smtClean="0">
                <a:solidFill>
                  <a:schemeClr val="tx1">
                    <a:tint val="75000"/>
                  </a:schemeClr>
                </a:solidFill>
                <a:latin typeface="+mn-lt"/>
              </a:defRPr>
            </a:lvl1pPr>
          </a:lstStyle>
          <a:p>
            <a:pPr>
              <a:defRPr/>
            </a:pPr>
            <a:fld id="{976AF441-492C-445D-A676-1E25B6C4202F}" type="slidenum">
              <a:rPr lang="en-US"/>
              <a:pPr>
                <a:defRPr/>
              </a:pPr>
              <a:t>‹#›</a:t>
            </a:fld>
            <a:endParaRPr lang="en-US" sz="800" dirty="0"/>
          </a:p>
        </p:txBody>
      </p:sp>
    </p:spTree>
    <p:extLst>
      <p:ext uri="{BB962C8B-B14F-4D97-AF65-F5344CB8AC3E}">
        <p14:creationId xmlns="" xmlns:p14="http://schemas.microsoft.com/office/powerpoint/2010/main" val="2102921004"/>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transition spd="slow">
    <p:fade/>
  </p:transition>
  <p:hf hdr="0" ftr="0" dt="0"/>
  <p:txStyles>
    <p:titleStyle>
      <a:lvl1pPr algn="l" defTabSz="685800" rtl="1" eaLnBrk="1" fontAlgn="base" hangingPunct="1">
        <a:lnSpc>
          <a:spcPct val="90000"/>
        </a:lnSpc>
        <a:spcBef>
          <a:spcPct val="0"/>
        </a:spcBef>
        <a:spcAft>
          <a:spcPct val="0"/>
        </a:spcAft>
        <a:defRPr sz="3300" kern="1200">
          <a:solidFill>
            <a:schemeClr val="tx1"/>
          </a:solidFill>
          <a:latin typeface="+mj-lt"/>
          <a:ea typeface="+mj-ea"/>
          <a:cs typeface="+mj-cs"/>
        </a:defRPr>
      </a:lvl1pPr>
      <a:lvl2pPr algn="l" defTabSz="685800" rtl="1" eaLnBrk="1" fontAlgn="base" hangingPunct="1">
        <a:lnSpc>
          <a:spcPct val="90000"/>
        </a:lnSpc>
        <a:spcBef>
          <a:spcPct val="0"/>
        </a:spcBef>
        <a:spcAft>
          <a:spcPct val="0"/>
        </a:spcAft>
        <a:defRPr sz="3300">
          <a:solidFill>
            <a:schemeClr val="tx1"/>
          </a:solidFill>
          <a:latin typeface="Calibri Light" panose="020F0302020204030204" pitchFamily="34" charset="0"/>
        </a:defRPr>
      </a:lvl2pPr>
      <a:lvl3pPr algn="l" defTabSz="685800" rtl="1" eaLnBrk="1" fontAlgn="base" hangingPunct="1">
        <a:lnSpc>
          <a:spcPct val="90000"/>
        </a:lnSpc>
        <a:spcBef>
          <a:spcPct val="0"/>
        </a:spcBef>
        <a:spcAft>
          <a:spcPct val="0"/>
        </a:spcAft>
        <a:defRPr sz="3300">
          <a:solidFill>
            <a:schemeClr val="tx1"/>
          </a:solidFill>
          <a:latin typeface="Calibri Light" panose="020F0302020204030204" pitchFamily="34" charset="0"/>
        </a:defRPr>
      </a:lvl3pPr>
      <a:lvl4pPr algn="l" defTabSz="685800" rtl="1" eaLnBrk="1" fontAlgn="base" hangingPunct="1">
        <a:lnSpc>
          <a:spcPct val="90000"/>
        </a:lnSpc>
        <a:spcBef>
          <a:spcPct val="0"/>
        </a:spcBef>
        <a:spcAft>
          <a:spcPct val="0"/>
        </a:spcAft>
        <a:defRPr sz="3300">
          <a:solidFill>
            <a:schemeClr val="tx1"/>
          </a:solidFill>
          <a:latin typeface="Calibri Light" panose="020F0302020204030204" pitchFamily="34" charset="0"/>
        </a:defRPr>
      </a:lvl4pPr>
      <a:lvl5pPr algn="l" defTabSz="685800" rtl="1" eaLnBrk="1" fontAlgn="base" hangingPunct="1">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1" eaLnBrk="1" fontAlgn="base" hangingPunct="1">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1" eaLnBrk="1" fontAlgn="base" hangingPunct="1">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1" eaLnBrk="1" fontAlgn="base" hangingPunct="1">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1" eaLnBrk="1" fontAlgn="base" hangingPunct="1">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r" defTabSz="685800" rtl="1" eaLnBrk="1" fontAlgn="base" hangingPunct="1">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r" defTabSz="685800" rtl="1"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r" defTabSz="685800" rtl="1"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075"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a-IR" smtClean="0"/>
              <a:t>Click to edit Master text styles</a:t>
            </a:r>
          </a:p>
          <a:p>
            <a:pPr lvl="1"/>
            <a:r>
              <a:rPr lang="en-US" altLang="fa-IR" smtClean="0"/>
              <a:t>Second level</a:t>
            </a:r>
          </a:p>
          <a:p>
            <a:pPr lvl="2"/>
            <a:r>
              <a:rPr lang="en-US" altLang="fa-IR" smtClean="0"/>
              <a:t>Third level</a:t>
            </a:r>
          </a:p>
          <a:p>
            <a:pPr lvl="3"/>
            <a:r>
              <a:rPr lang="en-US" altLang="fa-IR" smtClean="0"/>
              <a:t>Fourth level</a:t>
            </a:r>
          </a:p>
          <a:p>
            <a:pPr lvl="4"/>
            <a:r>
              <a:rPr lang="en-US" altLang="fa-IR" smtClean="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DF11245F-DB9C-4D60-88B1-5805A06F2532}" type="datetime1">
              <a:rPr lang="en-US" smtClean="0"/>
              <a:pPr>
                <a:defRPr/>
              </a:pPr>
              <a:t>2/27/2025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r>
              <a:rPr lang="fa-IR" smtClean="0"/>
              <a:t>کارگاه آموزش خدمات ژنتیک ادغام یافته زمان ازدواح - تیر 1397</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F8DDE93E-B26B-4FFD-9E8F-DEA0F0613088}" type="slidenum">
              <a:rPr lang="en-US"/>
              <a:pPr>
                <a:defRPr/>
              </a:pPr>
              <a:t>‹#›</a:t>
            </a:fld>
            <a:endParaRPr lang="en-US"/>
          </a:p>
        </p:txBody>
      </p:sp>
    </p:spTree>
    <p:extLst>
      <p:ext uri="{BB962C8B-B14F-4D97-AF65-F5344CB8AC3E}">
        <p14:creationId xmlns="" xmlns:p14="http://schemas.microsoft.com/office/powerpoint/2010/main" val="2081057296"/>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Lst>
  <p:transition spd="slow">
    <p:fade/>
  </p:transition>
  <p:hf hdr="0" ftr="0" dt="0"/>
  <p:txStyles>
    <p:titleStyle>
      <a:lvl1pPr algn="l" rtl="1" eaLnBrk="1" fontAlgn="base" hangingPunct="1">
        <a:lnSpc>
          <a:spcPct val="90000"/>
        </a:lnSpc>
        <a:spcBef>
          <a:spcPct val="0"/>
        </a:spcBef>
        <a:spcAft>
          <a:spcPct val="0"/>
        </a:spcAft>
        <a:defRPr sz="4400" b="1" kern="1200">
          <a:ln w="10160">
            <a:solidFill>
              <a:schemeClr val="bg1"/>
            </a:solidFill>
            <a:prstDash val="solid"/>
          </a:ln>
          <a:solidFill>
            <a:srgbClr val="FE7138"/>
          </a:solidFill>
          <a:effectLst>
            <a:outerShdw blurRad="50800" dist="38100" algn="l" rotWithShape="0">
              <a:prstClr val="black">
                <a:alpha val="40000"/>
              </a:prstClr>
            </a:outerShdw>
          </a:effectLst>
          <a:latin typeface="Arial Black" panose="020B0A04020102020204" pitchFamily="34" charset="0"/>
          <a:ea typeface="+mj-ea"/>
          <a:cs typeface="+mj-cs"/>
        </a:defRPr>
      </a:lvl1pPr>
      <a:lvl2pPr algn="l" rtl="1" eaLnBrk="1" fontAlgn="base" hangingPunct="1">
        <a:lnSpc>
          <a:spcPct val="90000"/>
        </a:lnSpc>
        <a:spcBef>
          <a:spcPct val="0"/>
        </a:spcBef>
        <a:spcAft>
          <a:spcPct val="0"/>
        </a:spcAft>
        <a:defRPr sz="4400" b="1">
          <a:solidFill>
            <a:srgbClr val="FE7138"/>
          </a:solidFill>
          <a:latin typeface="Arial Black" panose="020B0A04020102020204" pitchFamily="34" charset="0"/>
        </a:defRPr>
      </a:lvl2pPr>
      <a:lvl3pPr algn="l" rtl="1" eaLnBrk="1" fontAlgn="base" hangingPunct="1">
        <a:lnSpc>
          <a:spcPct val="90000"/>
        </a:lnSpc>
        <a:spcBef>
          <a:spcPct val="0"/>
        </a:spcBef>
        <a:spcAft>
          <a:spcPct val="0"/>
        </a:spcAft>
        <a:defRPr sz="4400" b="1">
          <a:solidFill>
            <a:srgbClr val="FE7138"/>
          </a:solidFill>
          <a:latin typeface="Arial Black" panose="020B0A04020102020204" pitchFamily="34" charset="0"/>
        </a:defRPr>
      </a:lvl3pPr>
      <a:lvl4pPr algn="l" rtl="1" eaLnBrk="1" fontAlgn="base" hangingPunct="1">
        <a:lnSpc>
          <a:spcPct val="90000"/>
        </a:lnSpc>
        <a:spcBef>
          <a:spcPct val="0"/>
        </a:spcBef>
        <a:spcAft>
          <a:spcPct val="0"/>
        </a:spcAft>
        <a:defRPr sz="4400" b="1">
          <a:solidFill>
            <a:srgbClr val="FE7138"/>
          </a:solidFill>
          <a:latin typeface="Arial Black" panose="020B0A04020102020204" pitchFamily="34" charset="0"/>
        </a:defRPr>
      </a:lvl4pPr>
      <a:lvl5pPr algn="l" rtl="1" eaLnBrk="1" fontAlgn="base" hangingPunct="1">
        <a:lnSpc>
          <a:spcPct val="90000"/>
        </a:lnSpc>
        <a:spcBef>
          <a:spcPct val="0"/>
        </a:spcBef>
        <a:spcAft>
          <a:spcPct val="0"/>
        </a:spcAft>
        <a:defRPr sz="4400" b="1">
          <a:solidFill>
            <a:srgbClr val="FE7138"/>
          </a:solidFill>
          <a:latin typeface="Arial Black" panose="020B0A04020102020204" pitchFamily="34" charset="0"/>
        </a:defRPr>
      </a:lvl5pPr>
      <a:lvl6pPr marL="457200" algn="l" rtl="1" eaLnBrk="1" fontAlgn="base" hangingPunct="1">
        <a:lnSpc>
          <a:spcPct val="90000"/>
        </a:lnSpc>
        <a:spcBef>
          <a:spcPct val="0"/>
        </a:spcBef>
        <a:spcAft>
          <a:spcPct val="0"/>
        </a:spcAft>
        <a:defRPr sz="4400" b="1">
          <a:solidFill>
            <a:srgbClr val="FE7138"/>
          </a:solidFill>
          <a:latin typeface="Arial Black" panose="020B0A04020102020204" pitchFamily="34" charset="0"/>
        </a:defRPr>
      </a:lvl6pPr>
      <a:lvl7pPr marL="914400" algn="l" rtl="1" eaLnBrk="1" fontAlgn="base" hangingPunct="1">
        <a:lnSpc>
          <a:spcPct val="90000"/>
        </a:lnSpc>
        <a:spcBef>
          <a:spcPct val="0"/>
        </a:spcBef>
        <a:spcAft>
          <a:spcPct val="0"/>
        </a:spcAft>
        <a:defRPr sz="4400" b="1">
          <a:solidFill>
            <a:srgbClr val="FE7138"/>
          </a:solidFill>
          <a:latin typeface="Arial Black" panose="020B0A04020102020204" pitchFamily="34" charset="0"/>
        </a:defRPr>
      </a:lvl7pPr>
      <a:lvl8pPr marL="1371600" algn="l" rtl="1" eaLnBrk="1" fontAlgn="base" hangingPunct="1">
        <a:lnSpc>
          <a:spcPct val="90000"/>
        </a:lnSpc>
        <a:spcBef>
          <a:spcPct val="0"/>
        </a:spcBef>
        <a:spcAft>
          <a:spcPct val="0"/>
        </a:spcAft>
        <a:defRPr sz="4400" b="1">
          <a:solidFill>
            <a:srgbClr val="FE7138"/>
          </a:solidFill>
          <a:latin typeface="Arial Black" panose="020B0A04020102020204" pitchFamily="34" charset="0"/>
        </a:defRPr>
      </a:lvl8pPr>
      <a:lvl9pPr marL="1828800" algn="l" rtl="1" eaLnBrk="1" fontAlgn="base" hangingPunct="1">
        <a:lnSpc>
          <a:spcPct val="90000"/>
        </a:lnSpc>
        <a:spcBef>
          <a:spcPct val="0"/>
        </a:spcBef>
        <a:spcAft>
          <a:spcPct val="0"/>
        </a:spcAft>
        <a:defRPr sz="4400" b="1">
          <a:solidFill>
            <a:srgbClr val="FE7138"/>
          </a:solidFill>
          <a:latin typeface="Arial Black" panose="020B0A04020102020204" pitchFamily="34" charset="0"/>
        </a:defRPr>
      </a:lvl9pPr>
    </p:titleStyle>
    <p:bodyStyle>
      <a:lvl1pPr marL="228600" indent="-228600" algn="r" rtl="1"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r" rtl="1"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r" rtl="1"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r" rtl="1"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r" rtl="1"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4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22133" y="118534"/>
            <a:ext cx="4944532" cy="6048904"/>
          </a:xfrm>
          <a:prstGeom prst="rect">
            <a:avLst/>
          </a:prstGeom>
        </p:spPr>
      </p:pic>
      <p:sp>
        <p:nvSpPr>
          <p:cNvPr id="2" name="Slide Number Placeholder 1"/>
          <p:cNvSpPr>
            <a:spLocks noGrp="1"/>
          </p:cNvSpPr>
          <p:nvPr>
            <p:ph type="sldNum" sz="quarter" idx="12"/>
          </p:nvPr>
        </p:nvSpPr>
        <p:spPr/>
        <p:txBody>
          <a:bodyPr/>
          <a:lstStyle/>
          <a:p>
            <a:fld id="{6D22F896-40B5-4ADD-8801-0D06FADFA095}" type="slidenum">
              <a:rPr lang="en-US" smtClean="0"/>
              <a:pPr/>
              <a:t>1</a:t>
            </a:fld>
            <a:endParaRPr lang="en-US" dirty="0"/>
          </a:p>
        </p:txBody>
      </p:sp>
    </p:spTree>
    <p:extLst>
      <p:ext uri="{BB962C8B-B14F-4D97-AF65-F5344CB8AC3E}">
        <p14:creationId xmlns="" xmlns:p14="http://schemas.microsoft.com/office/powerpoint/2010/main" val="2053588394"/>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 xmlns:p14="http://schemas.microsoft.com/office/powerpoint/2010/main" val="3949818212"/>
              </p:ext>
            </p:extLst>
          </p:nvPr>
        </p:nvGraphicFramePr>
        <p:xfrm>
          <a:off x="580573" y="342295"/>
          <a:ext cx="11030857" cy="4231883"/>
        </p:xfrm>
        <a:graphic>
          <a:graphicData uri="http://schemas.openxmlformats.org/drawingml/2006/table">
            <a:tbl>
              <a:tblPr firstRow="1" bandRow="1">
                <a:tableStyleId>{5940675A-B579-460E-94D1-54222C63F5DA}</a:tableStyleId>
              </a:tblPr>
              <a:tblGrid>
                <a:gridCol w="6382140">
                  <a:extLst>
                    <a:ext uri="{9D8B030D-6E8A-4147-A177-3AD203B41FA5}">
                      <a16:colId xmlns="" xmlns:a16="http://schemas.microsoft.com/office/drawing/2014/main" val="20000"/>
                    </a:ext>
                  </a:extLst>
                </a:gridCol>
                <a:gridCol w="3052145">
                  <a:extLst>
                    <a:ext uri="{9D8B030D-6E8A-4147-A177-3AD203B41FA5}">
                      <a16:colId xmlns="" xmlns:a16="http://schemas.microsoft.com/office/drawing/2014/main" val="20001"/>
                    </a:ext>
                  </a:extLst>
                </a:gridCol>
                <a:gridCol w="1596572">
                  <a:extLst>
                    <a:ext uri="{9D8B030D-6E8A-4147-A177-3AD203B41FA5}">
                      <a16:colId xmlns="" xmlns:a16="http://schemas.microsoft.com/office/drawing/2014/main" val="20002"/>
                    </a:ext>
                  </a:extLst>
                </a:gridCol>
              </a:tblGrid>
              <a:tr h="370840">
                <a:tc>
                  <a:txBody>
                    <a:bodyPr/>
                    <a:lstStyle/>
                    <a:p>
                      <a:pPr algn="ctr"/>
                      <a:r>
                        <a:rPr lang="fa-IR" sz="1600" b="1" dirty="0" smtClean="0"/>
                        <a:t>نتایج</a:t>
                      </a:r>
                      <a:r>
                        <a:rPr lang="fa-IR" sz="1600" b="1" baseline="0" dirty="0" smtClean="0"/>
                        <a:t> </a:t>
                      </a:r>
                      <a:endParaRPr lang="en-US" sz="1600" b="1" dirty="0"/>
                    </a:p>
                  </a:txBody>
                  <a:tcPr>
                    <a:solidFill>
                      <a:schemeClr val="accent2">
                        <a:lumMod val="20000"/>
                        <a:lumOff val="80000"/>
                      </a:schemeClr>
                    </a:solidFill>
                  </a:tcPr>
                </a:tc>
                <a:tc>
                  <a:txBody>
                    <a:bodyPr/>
                    <a:lstStyle/>
                    <a:p>
                      <a:pPr algn="ctr"/>
                      <a:r>
                        <a:rPr lang="fa-IR" sz="1600" b="1" dirty="0" smtClean="0"/>
                        <a:t>اقدامات </a:t>
                      </a:r>
                      <a:endParaRPr lang="en-US" sz="1600" b="1" dirty="0"/>
                    </a:p>
                  </a:txBody>
                  <a:tcPr>
                    <a:solidFill>
                      <a:schemeClr val="accent2">
                        <a:lumMod val="20000"/>
                        <a:lumOff val="80000"/>
                      </a:schemeClr>
                    </a:solidFill>
                  </a:tcPr>
                </a:tc>
                <a:tc>
                  <a:txBody>
                    <a:bodyPr/>
                    <a:lstStyle/>
                    <a:p>
                      <a:pPr algn="ctr"/>
                      <a:r>
                        <a:rPr lang="fa-IR" sz="1600" b="1" dirty="0" smtClean="0"/>
                        <a:t>مراحل غربالگری</a:t>
                      </a:r>
                      <a:r>
                        <a:rPr lang="fa-IR" sz="1600" b="1" baseline="0" dirty="0" smtClean="0"/>
                        <a:t> </a:t>
                      </a:r>
                      <a:endParaRPr lang="en-US" sz="1600" b="1" dirty="0"/>
                    </a:p>
                  </a:txBody>
                  <a:tcPr>
                    <a:solidFill>
                      <a:schemeClr val="accent2">
                        <a:lumMod val="20000"/>
                        <a:lumOff val="80000"/>
                      </a:schemeClr>
                    </a:solidFill>
                  </a:tcPr>
                </a:tc>
                <a:extLst>
                  <a:ext uri="{0D108BD9-81ED-4DB2-BD59-A6C34878D82A}">
                    <a16:rowId xmlns="" xmlns:a16="http://schemas.microsoft.com/office/drawing/2014/main" val="10000"/>
                  </a:ext>
                </a:extLst>
              </a:tr>
              <a:tr h="868923">
                <a:tc>
                  <a:txBody>
                    <a:bodyPr/>
                    <a:lstStyle/>
                    <a:p>
                      <a:pPr algn="just"/>
                      <a:r>
                        <a:rPr lang="fa-IR" sz="1400" dirty="0" smtClean="0"/>
                        <a:t>اگر ٨٠ </a:t>
                      </a:r>
                      <a:r>
                        <a:rPr lang="en-US" sz="1400" dirty="0" smtClean="0"/>
                        <a:t>MCV ≥ </a:t>
                      </a:r>
                      <a:r>
                        <a:rPr lang="fa-IR" sz="1400" dirty="0" smtClean="0"/>
                        <a:t>و ٢٧ </a:t>
                      </a:r>
                      <a:r>
                        <a:rPr lang="en-US" sz="1400" dirty="0" smtClean="0"/>
                        <a:t>MCH ≥ </a:t>
                      </a:r>
                      <a:r>
                        <a:rPr lang="fa-IR" sz="1400" dirty="0" smtClean="0"/>
                        <a:t>باشد، نیـاز به‌ اقدام دیگری‌ نبـوده و گواهی‌ ازدواج صادر می‌ گردد.</a:t>
                      </a:r>
                    </a:p>
                    <a:p>
                      <a:pPr algn="just"/>
                      <a:r>
                        <a:rPr lang="fa-IR" sz="1400" dirty="0" smtClean="0"/>
                        <a:t>درصورتی‌ که‌ ٨٠ </a:t>
                      </a:r>
                      <a:r>
                        <a:rPr lang="en-US" sz="1400" dirty="0" smtClean="0"/>
                        <a:t>MCV &lt; </a:t>
                      </a:r>
                      <a:r>
                        <a:rPr lang="fa-IR" sz="1400" dirty="0" smtClean="0"/>
                        <a:t>و/ یا ٢٧ </a:t>
                      </a:r>
                      <a:r>
                        <a:rPr lang="en-US" sz="1400" dirty="0" smtClean="0"/>
                        <a:t>MCH &lt; </a:t>
                      </a:r>
                      <a:r>
                        <a:rPr lang="fa-IR" sz="1400" dirty="0" smtClean="0"/>
                        <a:t>باشـد، آزمایش‌ </a:t>
                      </a:r>
                      <a:r>
                        <a:rPr lang="en-US" sz="1400" dirty="0" smtClean="0"/>
                        <a:t>CBC </a:t>
                      </a:r>
                      <a:r>
                        <a:rPr lang="fa-IR" sz="1400" dirty="0" smtClean="0"/>
                        <a:t>در زن انجام می‌شود.</a:t>
                      </a:r>
                    </a:p>
                  </a:txBody>
                  <a:tcPr anchor="b"/>
                </a:tc>
                <a:tc>
                  <a:txBody>
                    <a:bodyPr/>
                    <a:lstStyle/>
                    <a:p>
                      <a:pPr algn="ctr"/>
                      <a:r>
                        <a:rPr lang="fa-IR" dirty="0" smtClean="0"/>
                        <a:t>آزمایش‌ </a:t>
                      </a:r>
                      <a:r>
                        <a:rPr lang="en-US" dirty="0" smtClean="0"/>
                        <a:t>CBC </a:t>
                      </a:r>
                      <a:r>
                        <a:rPr lang="fa-IR" dirty="0" smtClean="0"/>
                        <a:t>در مرد</a:t>
                      </a:r>
                      <a:endParaRPr lang="en-US" dirty="0"/>
                    </a:p>
                  </a:txBody>
                  <a:tcPr anchor="ctr"/>
                </a:tc>
                <a:tc>
                  <a:txBody>
                    <a:bodyPr/>
                    <a:lstStyle/>
                    <a:p>
                      <a:pPr algn="ctr"/>
                      <a:r>
                        <a:rPr lang="fa-IR" dirty="0" smtClean="0"/>
                        <a:t>مرحله‌ی‌ اول</a:t>
                      </a:r>
                      <a:endParaRPr lang="en-US" dirty="0"/>
                    </a:p>
                  </a:txBody>
                  <a:tcPr anchor="ctr"/>
                </a:tc>
                <a:extLst>
                  <a:ext uri="{0D108BD9-81ED-4DB2-BD59-A6C34878D82A}">
                    <a16:rowId xmlns="" xmlns:a16="http://schemas.microsoft.com/office/drawing/2014/main" val="10001"/>
                  </a:ext>
                </a:extLst>
              </a:tr>
              <a:tr h="370840">
                <a:tc>
                  <a:txBody>
                    <a:bodyPr/>
                    <a:lstStyle/>
                    <a:p>
                      <a:pPr marL="0" algn="just" defTabSz="914400" rtl="1" eaLnBrk="1" latinLnBrk="0" hangingPunct="1"/>
                      <a:r>
                        <a:rPr lang="fa-IR" sz="1400" kern="1200" dirty="0" smtClean="0">
                          <a:solidFill>
                            <a:schemeClr val="tx1"/>
                          </a:solidFill>
                          <a:latin typeface="+mn-lt"/>
                          <a:ea typeface="+mn-ea"/>
                          <a:cs typeface="+mn-cs"/>
                        </a:rPr>
                        <a:t>اگر ٨٠ </a:t>
                      </a:r>
                      <a:r>
                        <a:rPr lang="en-US" sz="1400" kern="1200" dirty="0" smtClean="0">
                          <a:solidFill>
                            <a:schemeClr val="tx1"/>
                          </a:solidFill>
                          <a:latin typeface="+mn-lt"/>
                          <a:ea typeface="+mn-ea"/>
                          <a:cs typeface="+mn-cs"/>
                        </a:rPr>
                        <a:t>MCV ≥ </a:t>
                      </a:r>
                      <a:r>
                        <a:rPr lang="fa-IR" sz="1400" kern="1200" dirty="0" smtClean="0">
                          <a:solidFill>
                            <a:schemeClr val="tx1"/>
                          </a:solidFill>
                          <a:latin typeface="+mn-lt"/>
                          <a:ea typeface="+mn-ea"/>
                          <a:cs typeface="+mn-cs"/>
                        </a:rPr>
                        <a:t>و ٢٧ </a:t>
                      </a:r>
                      <a:r>
                        <a:rPr lang="en-US" sz="1400" kern="1200" dirty="0" smtClean="0">
                          <a:solidFill>
                            <a:schemeClr val="tx1"/>
                          </a:solidFill>
                          <a:latin typeface="+mn-lt"/>
                          <a:ea typeface="+mn-ea"/>
                          <a:cs typeface="+mn-cs"/>
                        </a:rPr>
                        <a:t>MCH ≥ </a:t>
                      </a:r>
                      <a:r>
                        <a:rPr lang="fa-IR" sz="1400" kern="1200" dirty="0" smtClean="0">
                          <a:solidFill>
                            <a:schemeClr val="tx1"/>
                          </a:solidFill>
                          <a:latin typeface="+mn-lt"/>
                          <a:ea typeface="+mn-ea"/>
                          <a:cs typeface="+mn-cs"/>
                        </a:rPr>
                        <a:t>باشد، نیـاز به‌ اقدام دیگری‌ نبـوده و گواهی‌ ازدواج صادر می‌ گردد.</a:t>
                      </a:r>
                    </a:p>
                    <a:p>
                      <a:pPr marL="0" algn="just" defTabSz="914400" rtl="1" eaLnBrk="1" latinLnBrk="0" hangingPunct="1"/>
                      <a:r>
                        <a:rPr lang="fa-IR" sz="1400" kern="1200" dirty="0" smtClean="0">
                          <a:solidFill>
                            <a:schemeClr val="tx1"/>
                          </a:solidFill>
                          <a:latin typeface="+mn-lt"/>
                          <a:ea typeface="+mn-ea"/>
                          <a:cs typeface="+mn-cs"/>
                        </a:rPr>
                        <a:t>اگر٨٠ </a:t>
                      </a:r>
                      <a:r>
                        <a:rPr lang="en-US" sz="1400" kern="1200" dirty="0" smtClean="0">
                          <a:solidFill>
                            <a:schemeClr val="tx1"/>
                          </a:solidFill>
                          <a:latin typeface="+mn-lt"/>
                          <a:ea typeface="+mn-ea"/>
                          <a:cs typeface="+mn-cs"/>
                        </a:rPr>
                        <a:t>MCV &lt; </a:t>
                      </a:r>
                      <a:r>
                        <a:rPr lang="fa-IR" sz="1400" kern="1200" dirty="0" smtClean="0">
                          <a:solidFill>
                            <a:schemeClr val="tx1"/>
                          </a:solidFill>
                          <a:latin typeface="+mn-lt"/>
                          <a:ea typeface="+mn-ea"/>
                          <a:cs typeface="+mn-cs"/>
                        </a:rPr>
                        <a:t>و/ یا ٢٧ </a:t>
                      </a:r>
                      <a:r>
                        <a:rPr lang="en-US" sz="1400" kern="1200" dirty="0" smtClean="0">
                          <a:solidFill>
                            <a:schemeClr val="tx1"/>
                          </a:solidFill>
                          <a:latin typeface="+mn-lt"/>
                          <a:ea typeface="+mn-ea"/>
                          <a:cs typeface="+mn-cs"/>
                        </a:rPr>
                        <a:t>MCH &lt; </a:t>
                      </a:r>
                      <a:r>
                        <a:rPr lang="fa-IR" sz="1400" kern="1200" dirty="0" smtClean="0">
                          <a:solidFill>
                            <a:schemeClr val="tx1"/>
                          </a:solidFill>
                          <a:latin typeface="+mn-lt"/>
                          <a:ea typeface="+mn-ea"/>
                          <a:cs typeface="+mn-cs"/>
                        </a:rPr>
                        <a:t>باشـد، میـزان ٢</a:t>
                      </a:r>
                      <a:r>
                        <a:rPr lang="en-US" sz="1400" kern="1200" dirty="0" err="1" smtClean="0">
                          <a:solidFill>
                            <a:schemeClr val="tx1"/>
                          </a:solidFill>
                          <a:latin typeface="+mn-lt"/>
                          <a:ea typeface="+mn-ea"/>
                          <a:cs typeface="+mn-cs"/>
                        </a:rPr>
                        <a:t>HbA</a:t>
                      </a:r>
                      <a:r>
                        <a:rPr lang="en-US" sz="1400" kern="1200" dirty="0" smtClean="0">
                          <a:solidFill>
                            <a:schemeClr val="tx1"/>
                          </a:solidFill>
                          <a:latin typeface="+mn-lt"/>
                          <a:ea typeface="+mn-ea"/>
                          <a:cs typeface="+mn-cs"/>
                        </a:rPr>
                        <a:t> </a:t>
                      </a:r>
                      <a:r>
                        <a:rPr lang="fa-IR" sz="1400" kern="1200" dirty="0" smtClean="0">
                          <a:solidFill>
                            <a:schemeClr val="tx1"/>
                          </a:solidFill>
                          <a:latin typeface="+mn-lt"/>
                          <a:ea typeface="+mn-ea"/>
                          <a:cs typeface="+mn-cs"/>
                        </a:rPr>
                        <a:t>بـه‌ روش کروماتوگرافی‌ ستونی‌ در مرد و زن(هر دو) اندازه گیری‌می‌شود.</a:t>
                      </a:r>
                      <a:endParaRPr lang="fa-IR" sz="1400" kern="1200" dirty="0">
                        <a:solidFill>
                          <a:schemeClr val="tx1"/>
                        </a:solidFill>
                        <a:latin typeface="+mn-lt"/>
                        <a:ea typeface="+mn-ea"/>
                        <a:cs typeface="+mn-cs"/>
                      </a:endParaRPr>
                    </a:p>
                  </a:txBody>
                  <a:tcPr/>
                </a:tc>
                <a:tc>
                  <a:txBody>
                    <a:bodyPr/>
                    <a:lstStyle/>
                    <a:p>
                      <a:pPr marL="0" algn="ctr" defTabSz="914400" rtl="1" eaLnBrk="1" latinLnBrk="0" hangingPunct="1"/>
                      <a:r>
                        <a:rPr lang="fa-IR" sz="1800" kern="1200" dirty="0" smtClean="0">
                          <a:solidFill>
                            <a:schemeClr val="tx1"/>
                          </a:solidFill>
                          <a:latin typeface="+mn-lt"/>
                          <a:ea typeface="+mn-ea"/>
                          <a:cs typeface="+mn-cs"/>
                        </a:rPr>
                        <a:t>آزمایش‌ </a:t>
                      </a:r>
                      <a:r>
                        <a:rPr lang="en-US" sz="1800" kern="1200" dirty="0" smtClean="0">
                          <a:solidFill>
                            <a:schemeClr val="tx1"/>
                          </a:solidFill>
                          <a:latin typeface="+mn-lt"/>
                          <a:ea typeface="+mn-ea"/>
                          <a:cs typeface="+mn-cs"/>
                        </a:rPr>
                        <a:t>CBC </a:t>
                      </a:r>
                      <a:r>
                        <a:rPr lang="fa-IR" sz="1800" kern="1200" dirty="0" smtClean="0">
                          <a:solidFill>
                            <a:schemeClr val="tx1"/>
                          </a:solidFill>
                          <a:latin typeface="+mn-lt"/>
                          <a:ea typeface="+mn-ea"/>
                          <a:cs typeface="+mn-cs"/>
                        </a:rPr>
                        <a:t>در زن</a:t>
                      </a:r>
                      <a:endParaRPr lang="en-US" sz="1800" kern="1200" dirty="0">
                        <a:solidFill>
                          <a:schemeClr val="tx1"/>
                        </a:solidFill>
                        <a:latin typeface="+mn-lt"/>
                        <a:ea typeface="+mn-ea"/>
                        <a:cs typeface="+mn-cs"/>
                      </a:endParaRPr>
                    </a:p>
                  </a:txBody>
                  <a:tcPr anchor="ctr"/>
                </a:tc>
                <a:tc>
                  <a:txBody>
                    <a:bodyPr/>
                    <a:lstStyle/>
                    <a:p>
                      <a:pPr marL="0" algn="ctr" defTabSz="914400" rtl="1" eaLnBrk="1" latinLnBrk="0" hangingPunct="1"/>
                      <a:r>
                        <a:rPr lang="fa-IR" sz="1800" kern="1200" dirty="0" smtClean="0">
                          <a:solidFill>
                            <a:schemeClr val="tx1"/>
                          </a:solidFill>
                          <a:latin typeface="+mn-lt"/>
                          <a:ea typeface="+mn-ea"/>
                          <a:cs typeface="+mn-cs"/>
                        </a:rPr>
                        <a:t>مرحله‌ی‌ دوم</a:t>
                      </a:r>
                      <a:endParaRPr lang="en-US" sz="1800" kern="1200" dirty="0">
                        <a:solidFill>
                          <a:schemeClr val="tx1"/>
                        </a:solidFill>
                        <a:latin typeface="+mn-lt"/>
                        <a:ea typeface="+mn-ea"/>
                        <a:cs typeface="+mn-cs"/>
                      </a:endParaRPr>
                    </a:p>
                  </a:txBody>
                  <a:tcPr anchor="ctr"/>
                </a:tc>
                <a:extLst>
                  <a:ext uri="{0D108BD9-81ED-4DB2-BD59-A6C34878D82A}">
                    <a16:rowId xmlns="" xmlns:a16="http://schemas.microsoft.com/office/drawing/2014/main" val="10002"/>
                  </a:ext>
                </a:extLst>
              </a:tr>
              <a:tr h="370840">
                <a:tc>
                  <a:txBody>
                    <a:bodyPr/>
                    <a:lstStyle/>
                    <a:p>
                      <a:pPr marL="0" algn="just" defTabSz="914400" rtl="1" eaLnBrk="1" latinLnBrk="0" hangingPunct="1"/>
                      <a:r>
                        <a:rPr lang="fa-IR" sz="1400" kern="1200" dirty="0" smtClean="0">
                          <a:solidFill>
                            <a:schemeClr val="tx1"/>
                          </a:solidFill>
                          <a:latin typeface="+mn-lt"/>
                          <a:ea typeface="+mn-ea"/>
                          <a:cs typeface="+mn-cs"/>
                        </a:rPr>
                        <a:t>هر دو </a:t>
                      </a:r>
                      <a:r>
                        <a:rPr lang="en-US" sz="1400" kern="1200" dirty="0" smtClean="0">
                          <a:solidFill>
                            <a:schemeClr val="tx1"/>
                          </a:solidFill>
                          <a:latin typeface="+mn-lt"/>
                          <a:ea typeface="+mn-ea"/>
                          <a:cs typeface="+mn-cs"/>
                        </a:rPr>
                        <a:t>٥/٣ &gt; ٢&gt; </a:t>
                      </a:r>
                      <a:r>
                        <a:rPr lang="en-US" sz="1400" kern="1200" dirty="0" err="1" smtClean="0">
                          <a:solidFill>
                            <a:schemeClr val="tx1"/>
                          </a:solidFill>
                          <a:latin typeface="+mn-lt"/>
                          <a:ea typeface="+mn-ea"/>
                          <a:cs typeface="+mn-cs"/>
                        </a:rPr>
                        <a:t>HbA</a:t>
                      </a:r>
                      <a:r>
                        <a:rPr lang="en-US" sz="1400" kern="1200" dirty="0" smtClean="0">
                          <a:solidFill>
                            <a:schemeClr val="tx1"/>
                          </a:solidFill>
                          <a:latin typeface="+mn-lt"/>
                          <a:ea typeface="+mn-ea"/>
                          <a:cs typeface="+mn-cs"/>
                        </a:rPr>
                        <a:t> ٧</a:t>
                      </a:r>
                      <a:r>
                        <a:rPr lang="fa-IR" sz="1400" kern="1200" dirty="0" smtClean="0">
                          <a:solidFill>
                            <a:schemeClr val="tx1"/>
                          </a:solidFill>
                          <a:latin typeface="+mn-lt"/>
                          <a:ea typeface="+mn-ea"/>
                          <a:cs typeface="+mn-cs"/>
                        </a:rPr>
                        <a:t> باشد، هر دو ناقـل‌ سالم‌ تالاسمی‌ -مشاوره ی‌ ژنتیک‌ ویژه تالاسمی‌</a:t>
                      </a:r>
                    </a:p>
                    <a:p>
                      <a:pPr marL="0" algn="just" defTabSz="914400" rtl="1" eaLnBrk="1" latinLnBrk="0" hangingPunct="1"/>
                      <a:r>
                        <a:rPr lang="fa-IR" sz="1400" kern="1200" dirty="0" smtClean="0">
                          <a:solidFill>
                            <a:schemeClr val="tx1"/>
                          </a:solidFill>
                          <a:latin typeface="+mn-lt"/>
                          <a:ea typeface="+mn-ea"/>
                          <a:cs typeface="+mn-cs"/>
                        </a:rPr>
                        <a:t>اگر </a:t>
                      </a:r>
                      <a:r>
                        <a:rPr lang="en-US" sz="1400" kern="1200" dirty="0" smtClean="0">
                          <a:solidFill>
                            <a:schemeClr val="tx1"/>
                          </a:solidFill>
                          <a:latin typeface="+mn-lt"/>
                          <a:ea typeface="+mn-ea"/>
                          <a:cs typeface="+mn-cs"/>
                        </a:rPr>
                        <a:t>٧ ≥ ٢HbA</a:t>
                      </a:r>
                      <a:r>
                        <a:rPr lang="fa-IR" sz="1400" kern="1200" dirty="0" smtClean="0">
                          <a:solidFill>
                            <a:schemeClr val="tx1"/>
                          </a:solidFill>
                          <a:latin typeface="+mn-lt"/>
                          <a:ea typeface="+mn-ea"/>
                          <a:cs typeface="+mn-cs"/>
                        </a:rPr>
                        <a:t>باشـد، فـرد مشکوك بـه‌ </a:t>
                      </a:r>
                      <a:r>
                        <a:rPr lang="en-US" sz="1400" kern="1200" dirty="0" smtClean="0">
                          <a:solidFill>
                            <a:schemeClr val="tx1"/>
                          </a:solidFill>
                          <a:latin typeface="+mn-lt"/>
                          <a:ea typeface="+mn-ea"/>
                          <a:cs typeface="+mn-cs"/>
                        </a:rPr>
                        <a:t>C، E، G </a:t>
                      </a:r>
                      <a:r>
                        <a:rPr lang="fa-IR" sz="1400" kern="1200" dirty="0" smtClean="0">
                          <a:solidFill>
                            <a:schemeClr val="tx1"/>
                          </a:solidFill>
                          <a:latin typeface="+mn-lt"/>
                          <a:ea typeface="+mn-ea"/>
                          <a:cs typeface="+mn-cs"/>
                        </a:rPr>
                        <a:t>و </a:t>
                      </a:r>
                      <a:r>
                        <a:rPr lang="en-US" sz="1400" kern="1200" dirty="0" err="1" smtClean="0">
                          <a:solidFill>
                            <a:schemeClr val="tx1"/>
                          </a:solidFill>
                          <a:latin typeface="+mn-lt"/>
                          <a:ea typeface="+mn-ea"/>
                          <a:cs typeface="+mn-cs"/>
                        </a:rPr>
                        <a:t>HbS</a:t>
                      </a:r>
                      <a:r>
                        <a:rPr lang="en-US" sz="1400" kern="1200" dirty="0" smtClean="0">
                          <a:solidFill>
                            <a:schemeClr val="tx1"/>
                          </a:solidFill>
                          <a:latin typeface="+mn-lt"/>
                          <a:ea typeface="+mn-ea"/>
                          <a:cs typeface="+mn-cs"/>
                        </a:rPr>
                        <a:t> </a:t>
                      </a:r>
                      <a:r>
                        <a:rPr lang="fa-IR" sz="1400" kern="1200" dirty="0" smtClean="0">
                          <a:solidFill>
                            <a:schemeClr val="tx1"/>
                          </a:solidFill>
                          <a:latin typeface="+mn-lt"/>
                          <a:ea typeface="+mn-ea"/>
                          <a:cs typeface="+mn-cs"/>
                        </a:rPr>
                        <a:t>‌ - تشخیص‌ قطعی‌ با الکتروفـورز استات سلولـز و سیتـرات آگار مشاوره با هماتولوژیست‌ منتخب‌ برنامه‌</a:t>
                      </a:r>
                    </a:p>
                    <a:p>
                      <a:pPr marL="0" algn="just" defTabSz="914400" rtl="1" eaLnBrk="1" latinLnBrk="0" hangingPunct="1"/>
                      <a:r>
                        <a:rPr lang="fa-IR" sz="1400" kern="1200" dirty="0" smtClean="0">
                          <a:solidFill>
                            <a:schemeClr val="tx1"/>
                          </a:solidFill>
                          <a:latin typeface="+mn-lt"/>
                          <a:ea typeface="+mn-ea"/>
                          <a:cs typeface="+mn-cs"/>
                        </a:rPr>
                        <a:t>اگر یکی‌ یـا هـر دو </a:t>
                      </a:r>
                      <a:r>
                        <a:rPr lang="ar-SA" sz="1400" kern="1200" dirty="0" smtClean="0">
                          <a:solidFill>
                            <a:schemeClr val="tx1"/>
                          </a:solidFill>
                          <a:latin typeface="+mn-lt"/>
                          <a:ea typeface="+mn-ea"/>
                          <a:cs typeface="+mn-cs"/>
                        </a:rPr>
                        <a:t>٥</a:t>
                      </a:r>
                      <a:r>
                        <a:rPr lang="en-US" sz="1400" kern="1200" dirty="0" smtClean="0">
                          <a:solidFill>
                            <a:schemeClr val="tx1"/>
                          </a:solidFill>
                          <a:latin typeface="+mn-lt"/>
                          <a:ea typeface="+mn-ea"/>
                          <a:cs typeface="+mn-cs"/>
                        </a:rPr>
                        <a:t>/</a:t>
                      </a:r>
                      <a:r>
                        <a:rPr lang="ar-SA" sz="1400" kern="1200" dirty="0" smtClean="0">
                          <a:solidFill>
                            <a:schemeClr val="tx1"/>
                          </a:solidFill>
                          <a:latin typeface="+mn-lt"/>
                          <a:ea typeface="+mn-ea"/>
                          <a:cs typeface="+mn-cs"/>
                        </a:rPr>
                        <a:t>٣ </a:t>
                      </a:r>
                      <a:r>
                        <a:rPr lang="en-US" sz="1400" kern="1200" dirty="0" smtClean="0">
                          <a:solidFill>
                            <a:schemeClr val="tx1"/>
                          </a:solidFill>
                          <a:latin typeface="+mn-lt"/>
                          <a:ea typeface="+mn-ea"/>
                          <a:cs typeface="+mn-cs"/>
                        </a:rPr>
                        <a:t>≤ </a:t>
                      </a:r>
                      <a:r>
                        <a:rPr lang="ar-SA" sz="1400" kern="1200" dirty="0" smtClean="0">
                          <a:solidFill>
                            <a:schemeClr val="tx1"/>
                          </a:solidFill>
                          <a:latin typeface="+mn-lt"/>
                          <a:ea typeface="+mn-ea"/>
                          <a:cs typeface="+mn-cs"/>
                        </a:rPr>
                        <a:t>٢</a:t>
                      </a:r>
                      <a:r>
                        <a:rPr lang="en-US" sz="1400" kern="1200" dirty="0" err="1" smtClean="0">
                          <a:solidFill>
                            <a:schemeClr val="tx1"/>
                          </a:solidFill>
                          <a:latin typeface="+mn-lt"/>
                          <a:ea typeface="+mn-ea"/>
                          <a:cs typeface="+mn-cs"/>
                        </a:rPr>
                        <a:t>HbA</a:t>
                      </a:r>
                      <a:r>
                        <a:rPr lang="fa-IR" sz="1400" kern="1200" dirty="0" smtClean="0">
                          <a:solidFill>
                            <a:schemeClr val="tx1"/>
                          </a:solidFill>
                          <a:latin typeface="+mn-lt"/>
                          <a:ea typeface="+mn-ea"/>
                          <a:cs typeface="+mn-cs"/>
                        </a:rPr>
                        <a:t>باشد، فـرد یـا هـر دو تصمیم گیری در خصوص انجام آزمایش‌های‌ تکمیلی‌ و/یا آهن‌ درمانی‌</a:t>
                      </a:r>
                      <a:endParaRPr lang="en-US" sz="1400" kern="1200" dirty="0">
                        <a:solidFill>
                          <a:schemeClr val="tx1"/>
                        </a:solidFill>
                        <a:latin typeface="+mn-lt"/>
                        <a:ea typeface="+mn-ea"/>
                        <a:cs typeface="+mn-cs"/>
                      </a:endParaRPr>
                    </a:p>
                  </a:txBody>
                  <a:tcPr/>
                </a:tc>
                <a:tc>
                  <a:txBody>
                    <a:bodyPr/>
                    <a:lstStyle/>
                    <a:p>
                      <a:pPr algn="ctr"/>
                      <a:r>
                        <a:rPr lang="fa-IR" dirty="0" smtClean="0"/>
                        <a:t>اندازه گیری‌ میزان ٢</a:t>
                      </a:r>
                      <a:r>
                        <a:rPr lang="en-US" dirty="0" err="1" smtClean="0"/>
                        <a:t>HbA</a:t>
                      </a:r>
                      <a:r>
                        <a:rPr lang="en-US" dirty="0" smtClean="0"/>
                        <a:t> </a:t>
                      </a:r>
                      <a:r>
                        <a:rPr lang="fa-IR" dirty="0" smtClean="0"/>
                        <a:t>در مرد و زن</a:t>
                      </a:r>
                      <a:endParaRPr lang="en-US" dirty="0"/>
                    </a:p>
                  </a:txBody>
                  <a:tcPr anchor="ctr"/>
                </a:tc>
                <a:tc>
                  <a:txBody>
                    <a:bodyPr/>
                    <a:lstStyle/>
                    <a:p>
                      <a:pPr algn="ctr"/>
                      <a:r>
                        <a:rPr lang="fa-IR" dirty="0" smtClean="0"/>
                        <a:t>مرحله‌ی‌ سوم</a:t>
                      </a:r>
                      <a:endParaRPr lang="en-US" dirty="0"/>
                    </a:p>
                  </a:txBody>
                  <a:tcPr anchor="ctr"/>
                </a:tc>
                <a:extLst>
                  <a:ext uri="{0D108BD9-81ED-4DB2-BD59-A6C34878D82A}">
                    <a16:rowId xmlns="" xmlns:a16="http://schemas.microsoft.com/office/drawing/2014/main" val="10003"/>
                  </a:ext>
                </a:extLst>
              </a:tr>
              <a:tr h="370840">
                <a:tc>
                  <a:txBody>
                    <a:bodyPr/>
                    <a:lstStyle/>
                    <a:p>
                      <a:pPr marL="0" algn="just" defTabSz="914400" rtl="1" eaLnBrk="1" latinLnBrk="0" hangingPunct="1"/>
                      <a:r>
                        <a:rPr lang="fa-IR" sz="1400" kern="1200" dirty="0" smtClean="0">
                          <a:solidFill>
                            <a:schemeClr val="tx1"/>
                          </a:solidFill>
                          <a:latin typeface="+mn-lt"/>
                          <a:ea typeface="+mn-ea"/>
                          <a:cs typeface="+mn-cs"/>
                        </a:rPr>
                        <a:t>الف‌) انجام آهن‌ درمانی‌        ب) انجام آزمایش‌های‌ تکمیلی‌</a:t>
                      </a:r>
                      <a:endParaRPr lang="en-US" sz="1400" kern="1200" dirty="0">
                        <a:solidFill>
                          <a:schemeClr val="tx1"/>
                        </a:solidFill>
                        <a:latin typeface="+mn-lt"/>
                        <a:ea typeface="+mn-ea"/>
                        <a:cs typeface="+mn-cs"/>
                      </a:endParaRPr>
                    </a:p>
                  </a:txBody>
                  <a:tcPr anchor="ctr"/>
                </a:tc>
                <a:tc>
                  <a:txBody>
                    <a:bodyPr/>
                    <a:lstStyle/>
                    <a:p>
                      <a:pPr algn="ctr"/>
                      <a:r>
                        <a:rPr lang="fa-IR" dirty="0" smtClean="0"/>
                        <a:t>انجام آزمایش‌های‌ تکمیلی‌/ آهن‌ درمانی‌</a:t>
                      </a:r>
                      <a:endParaRPr lang="en-US" dirty="0"/>
                    </a:p>
                  </a:txBody>
                  <a:tcPr/>
                </a:tc>
                <a:tc>
                  <a:txBody>
                    <a:bodyPr/>
                    <a:lstStyle/>
                    <a:p>
                      <a:pPr marL="0" algn="ctr" defTabSz="914400" rtl="1" eaLnBrk="1" latinLnBrk="0" hangingPunct="1"/>
                      <a:r>
                        <a:rPr lang="fa-IR" sz="1800" kern="1200" dirty="0" smtClean="0">
                          <a:solidFill>
                            <a:schemeClr val="tx1"/>
                          </a:solidFill>
                          <a:latin typeface="+mn-lt"/>
                          <a:ea typeface="+mn-ea"/>
                          <a:cs typeface="+mn-cs"/>
                        </a:rPr>
                        <a:t>مرحله‌ی‌ چهارم</a:t>
                      </a:r>
                      <a:endParaRPr lang="en-US" sz="1800" kern="1200" dirty="0">
                        <a:solidFill>
                          <a:schemeClr val="tx1"/>
                        </a:solidFill>
                        <a:latin typeface="+mn-lt"/>
                        <a:ea typeface="+mn-ea"/>
                        <a:cs typeface="+mn-cs"/>
                      </a:endParaRPr>
                    </a:p>
                  </a:txBody>
                  <a:tcPr/>
                </a:tc>
                <a:extLst>
                  <a:ext uri="{0D108BD9-81ED-4DB2-BD59-A6C34878D82A}">
                    <a16:rowId xmlns="" xmlns:a16="http://schemas.microsoft.com/office/drawing/2014/main" val="10004"/>
                  </a:ext>
                </a:extLst>
              </a:tr>
              <a:tr h="370840">
                <a:tc>
                  <a:txBody>
                    <a:bodyPr/>
                    <a:lstStyle/>
                    <a:p>
                      <a:pPr marL="0" algn="just" defTabSz="914400" rtl="1" eaLnBrk="1" latinLnBrk="0" hangingPunct="1"/>
                      <a:r>
                        <a:rPr lang="fa-IR" sz="1400" kern="1200" dirty="0" smtClean="0">
                          <a:solidFill>
                            <a:schemeClr val="tx1"/>
                          </a:solidFill>
                          <a:latin typeface="+mn-lt"/>
                          <a:ea typeface="+mn-ea"/>
                          <a:cs typeface="+mn-cs"/>
                        </a:rPr>
                        <a:t>تعیین‌ وضعیت‌ زوج های‌ مشکوك نهایی‌ و گذراندن</a:t>
                      </a:r>
                      <a:r>
                        <a:rPr lang="fa-IR" sz="1400" kern="1200" baseline="0" dirty="0" smtClean="0">
                          <a:solidFill>
                            <a:schemeClr val="tx1"/>
                          </a:solidFill>
                          <a:latin typeface="+mn-lt"/>
                          <a:ea typeface="+mn-ea"/>
                          <a:cs typeface="+mn-cs"/>
                        </a:rPr>
                        <a:t> مرحله 4 </a:t>
                      </a:r>
                      <a:endParaRPr lang="fa-IR" sz="1400" kern="1200" dirty="0" smtClean="0">
                        <a:solidFill>
                          <a:schemeClr val="tx1"/>
                        </a:solidFill>
                        <a:latin typeface="+mn-lt"/>
                        <a:ea typeface="+mn-ea"/>
                        <a:cs typeface="+mn-cs"/>
                      </a:endParaRPr>
                    </a:p>
                    <a:p>
                      <a:pPr marL="0" marR="0" indent="0" algn="just" defTabSz="914400" rtl="1" eaLnBrk="1" fontAlgn="auto" latinLnBrk="0" hangingPunct="1">
                        <a:lnSpc>
                          <a:spcPct val="100000"/>
                        </a:lnSpc>
                        <a:spcBef>
                          <a:spcPts val="0"/>
                        </a:spcBef>
                        <a:spcAft>
                          <a:spcPts val="0"/>
                        </a:spcAft>
                        <a:buClrTx/>
                        <a:buSzTx/>
                        <a:buFontTx/>
                        <a:buNone/>
                        <a:tabLst/>
                        <a:defRPr/>
                      </a:pPr>
                      <a:r>
                        <a:rPr lang="fa-IR" sz="1400" kern="1200" dirty="0" smtClean="0">
                          <a:solidFill>
                            <a:schemeClr val="tx1"/>
                          </a:solidFill>
                          <a:latin typeface="+mn-lt"/>
                          <a:ea typeface="+mn-ea"/>
                          <a:cs typeface="+mn-cs"/>
                        </a:rPr>
                        <a:t>با اندکس های : </a:t>
                      </a:r>
                      <a:r>
                        <a:rPr lang="ar-SA" sz="1400" kern="1200" dirty="0" smtClean="0">
                          <a:solidFill>
                            <a:schemeClr val="tx1"/>
                          </a:solidFill>
                          <a:latin typeface="+mn-lt"/>
                          <a:ea typeface="+mn-ea"/>
                          <a:cs typeface="+mn-cs"/>
                        </a:rPr>
                        <a:t>زن و مرد هر دو یا یکی‌ دارای‌ ٨٠ </a:t>
                      </a:r>
                      <a:r>
                        <a:rPr lang="en-US" sz="1400" kern="1200" dirty="0" smtClean="0">
                          <a:solidFill>
                            <a:schemeClr val="tx1"/>
                          </a:solidFill>
                          <a:latin typeface="+mn-lt"/>
                          <a:ea typeface="+mn-ea"/>
                          <a:cs typeface="+mn-cs"/>
                        </a:rPr>
                        <a:t>MCV&lt;</a:t>
                      </a:r>
                      <a:r>
                        <a:rPr lang="ar-SA" sz="1400" kern="1200" dirty="0" smtClean="0">
                          <a:solidFill>
                            <a:schemeClr val="tx1"/>
                          </a:solidFill>
                          <a:latin typeface="+mn-lt"/>
                          <a:ea typeface="+mn-ea"/>
                          <a:cs typeface="+mn-cs"/>
                        </a:rPr>
                        <a:t> و </a:t>
                      </a:r>
                      <a:r>
                        <a:rPr lang="en-US" sz="1400" kern="1200" dirty="0" smtClean="0">
                          <a:solidFill>
                            <a:schemeClr val="tx1"/>
                          </a:solidFill>
                          <a:latin typeface="+mn-lt"/>
                          <a:ea typeface="+mn-ea"/>
                          <a:cs typeface="+mn-cs"/>
                        </a:rPr>
                        <a:t>/</a:t>
                      </a:r>
                      <a:r>
                        <a:rPr lang="ar-SA" sz="1400" kern="1200" dirty="0" smtClean="0">
                          <a:solidFill>
                            <a:schemeClr val="tx1"/>
                          </a:solidFill>
                          <a:latin typeface="+mn-lt"/>
                          <a:ea typeface="+mn-ea"/>
                          <a:cs typeface="+mn-cs"/>
                        </a:rPr>
                        <a:t> یا ٢٧</a:t>
                      </a:r>
                      <a:r>
                        <a:rPr lang="en-US" sz="1400" kern="1200" dirty="0" smtClean="0">
                          <a:solidFill>
                            <a:schemeClr val="tx1"/>
                          </a:solidFill>
                          <a:latin typeface="+mn-lt"/>
                          <a:ea typeface="+mn-ea"/>
                          <a:cs typeface="+mn-cs"/>
                        </a:rPr>
                        <a:t>MCH&lt;</a:t>
                      </a:r>
                      <a:r>
                        <a:rPr lang="ar-SA" sz="1400" kern="1200" dirty="0" smtClean="0">
                          <a:solidFill>
                            <a:schemeClr val="tx1"/>
                          </a:solidFill>
                          <a:latin typeface="+mn-lt"/>
                          <a:ea typeface="+mn-ea"/>
                          <a:cs typeface="+mn-cs"/>
                        </a:rPr>
                        <a:t> و </a:t>
                      </a:r>
                      <a:r>
                        <a:rPr lang="fa-IR" sz="1400" kern="1200" dirty="0" smtClean="0">
                          <a:solidFill>
                            <a:schemeClr val="tx1"/>
                          </a:solidFill>
                          <a:latin typeface="+mn-lt"/>
                          <a:ea typeface="+mn-ea"/>
                          <a:cs typeface="+mn-cs"/>
                        </a:rPr>
                        <a:t>3</a:t>
                      </a:r>
                      <a:r>
                        <a:rPr lang="ar-SA" sz="1400" kern="1200" dirty="0" smtClean="0">
                          <a:solidFill>
                            <a:schemeClr val="tx1"/>
                          </a:solidFill>
                          <a:latin typeface="+mn-lt"/>
                          <a:ea typeface="+mn-ea"/>
                          <a:cs typeface="+mn-cs"/>
                        </a:rPr>
                        <a:t>,</a:t>
                      </a:r>
                      <a:r>
                        <a:rPr lang="fa-IR" sz="1400" kern="1200" dirty="0" smtClean="0">
                          <a:solidFill>
                            <a:schemeClr val="tx1"/>
                          </a:solidFill>
                          <a:latin typeface="+mn-lt"/>
                          <a:ea typeface="+mn-ea"/>
                          <a:cs typeface="+mn-cs"/>
                        </a:rPr>
                        <a:t>5</a:t>
                      </a:r>
                      <a:r>
                        <a:rPr lang="ar-SA" sz="1400" kern="1200" dirty="0" smtClean="0">
                          <a:solidFill>
                            <a:schemeClr val="tx1"/>
                          </a:solidFill>
                          <a:latin typeface="+mn-lt"/>
                          <a:ea typeface="+mn-ea"/>
                          <a:cs typeface="+mn-cs"/>
                        </a:rPr>
                        <a:t> </a:t>
                      </a:r>
                      <a:r>
                        <a:rPr lang="en-US" sz="1400" kern="1200" dirty="0" smtClean="0">
                          <a:solidFill>
                            <a:schemeClr val="tx1"/>
                          </a:solidFill>
                          <a:latin typeface="+mn-lt"/>
                          <a:ea typeface="+mn-ea"/>
                          <a:cs typeface="+mn-cs"/>
                        </a:rPr>
                        <a:t>≤</a:t>
                      </a:r>
                      <a:r>
                        <a:rPr lang="ar-SA" sz="1400" kern="1200" dirty="0" smtClean="0">
                          <a:solidFill>
                            <a:schemeClr val="tx1"/>
                          </a:solidFill>
                          <a:latin typeface="+mn-lt"/>
                          <a:ea typeface="+mn-ea"/>
                          <a:cs typeface="+mn-cs"/>
                        </a:rPr>
                        <a:t>٢</a:t>
                      </a:r>
                      <a:r>
                        <a:rPr lang="en-US" sz="1400" kern="1200" dirty="0" err="1" smtClean="0">
                          <a:solidFill>
                            <a:schemeClr val="tx1"/>
                          </a:solidFill>
                          <a:latin typeface="+mn-lt"/>
                          <a:ea typeface="+mn-ea"/>
                          <a:cs typeface="+mn-cs"/>
                        </a:rPr>
                        <a:t>HbA</a:t>
                      </a:r>
                      <a:endParaRPr lang="en-US" sz="1400" kern="1200" dirty="0" smtClean="0">
                        <a:solidFill>
                          <a:schemeClr val="tx1"/>
                        </a:solidFill>
                        <a:latin typeface="+mn-lt"/>
                        <a:ea typeface="+mn-ea"/>
                        <a:cs typeface="+mn-cs"/>
                      </a:endParaRPr>
                    </a:p>
                    <a:p>
                      <a:pPr marL="0" algn="just" defTabSz="914400" rtl="1" eaLnBrk="1" latinLnBrk="0" hangingPunct="1"/>
                      <a:endParaRPr lang="en-US" sz="1400" kern="1200" dirty="0">
                        <a:solidFill>
                          <a:schemeClr val="tx1"/>
                        </a:solidFill>
                        <a:latin typeface="+mn-lt"/>
                        <a:ea typeface="+mn-ea"/>
                        <a:cs typeface="+mn-cs"/>
                      </a:endParaRPr>
                    </a:p>
                  </a:txBody>
                  <a:tcPr anchor="ctr"/>
                </a:tc>
                <a:tc>
                  <a:txBody>
                    <a:bodyPr/>
                    <a:lstStyle/>
                    <a:p>
                      <a:pPr algn="ctr"/>
                      <a:r>
                        <a:rPr lang="fa-IR" dirty="0" smtClean="0"/>
                        <a:t>بررسی‌ بر اساس جدول شناسایی‌ زوج مشکوك کم‌ خطر و مشکوك پرخطر</a:t>
                      </a:r>
                      <a:endParaRPr lang="en-US" dirty="0"/>
                    </a:p>
                  </a:txBody>
                  <a:tcPr/>
                </a:tc>
                <a:tc>
                  <a:txBody>
                    <a:bodyPr/>
                    <a:lstStyle/>
                    <a:p>
                      <a:pPr marL="0" algn="ctr" defTabSz="914400" rtl="1" eaLnBrk="1" latinLnBrk="0" hangingPunct="1"/>
                      <a:r>
                        <a:rPr lang="fa-IR" sz="1800" kern="1200" dirty="0" smtClean="0">
                          <a:solidFill>
                            <a:schemeClr val="tx1"/>
                          </a:solidFill>
                          <a:latin typeface="+mn-lt"/>
                          <a:ea typeface="+mn-ea"/>
                          <a:cs typeface="+mn-cs"/>
                        </a:rPr>
                        <a:t>مرحله‌ی‌ پنجم‌</a:t>
                      </a:r>
                      <a:endParaRPr lang="en-US" sz="1800" kern="1200" dirty="0">
                        <a:solidFill>
                          <a:schemeClr val="tx1"/>
                        </a:solidFill>
                        <a:latin typeface="+mn-lt"/>
                        <a:ea typeface="+mn-ea"/>
                        <a:cs typeface="+mn-cs"/>
                      </a:endParaRPr>
                    </a:p>
                  </a:txBody>
                  <a:tcPr anchor="ctr"/>
                </a:tc>
                <a:extLst>
                  <a:ext uri="{0D108BD9-81ED-4DB2-BD59-A6C34878D82A}">
                    <a16:rowId xmlns="" xmlns:a16="http://schemas.microsoft.com/office/drawing/2014/main" val="10005"/>
                  </a:ext>
                </a:extLst>
              </a:tr>
            </a:tbl>
          </a:graphicData>
        </a:graphic>
      </p:graphicFrame>
      <p:sp>
        <p:nvSpPr>
          <p:cNvPr id="4" name="Rectangle 3"/>
          <p:cNvSpPr/>
          <p:nvPr/>
        </p:nvSpPr>
        <p:spPr>
          <a:xfrm>
            <a:off x="1451429" y="4814838"/>
            <a:ext cx="9492343" cy="1200329"/>
          </a:xfrm>
          <a:prstGeom prst="rect">
            <a:avLst/>
          </a:prstGeom>
        </p:spPr>
        <p:txBody>
          <a:bodyPr wrap="square">
            <a:spAutoFit/>
          </a:bodyPr>
          <a:lstStyle/>
          <a:p>
            <a:pPr algn="r" rtl="1"/>
            <a:r>
              <a:rPr lang="fa-IR" b="1" dirty="0" smtClean="0">
                <a:cs typeface="B Titr" pitchFamily="2" charset="-78"/>
              </a:rPr>
              <a:t>نتیجه‌ </a:t>
            </a:r>
            <a:r>
              <a:rPr lang="fa-IR" b="1" dirty="0">
                <a:cs typeface="B Titr" pitchFamily="2" charset="-78"/>
              </a:rPr>
              <a:t>بررسی‌ زوج</a:t>
            </a:r>
            <a:r>
              <a:rPr lang="fa-IR" b="1" dirty="0" smtClean="0">
                <a:cs typeface="B Titr" pitchFamily="2" charset="-78"/>
              </a:rPr>
              <a:t>:</a:t>
            </a:r>
            <a:endParaRPr lang="fa-IR" b="1" dirty="0">
              <a:cs typeface="B Titr" pitchFamily="2" charset="-78"/>
            </a:endParaRPr>
          </a:p>
          <a:p>
            <a:pPr marL="285750" indent="-285750" algn="r" rtl="1">
              <a:buFont typeface="Courier New" pitchFamily="49" charset="0"/>
              <a:buChar char="o"/>
            </a:pPr>
            <a:r>
              <a:rPr lang="fa-IR" dirty="0" smtClean="0">
                <a:cs typeface="B Nazanin" pitchFamily="2" charset="-78"/>
              </a:rPr>
              <a:t>یکی‌ </a:t>
            </a:r>
            <a:r>
              <a:rPr lang="fa-IR" dirty="0">
                <a:cs typeface="B Nazanin" pitchFamily="2" charset="-78"/>
              </a:rPr>
              <a:t>یا هر دو فرد سالم‌ می‌ باشند که‌ در این‌ صورت اقدام دیگری‌ لازم نبوده و گواهی‌ ازدواج صادر می‌گردد</a:t>
            </a:r>
            <a:r>
              <a:rPr lang="fa-IR" dirty="0" smtClean="0">
                <a:cs typeface="B Nazanin" pitchFamily="2" charset="-78"/>
              </a:rPr>
              <a:t>.</a:t>
            </a:r>
          </a:p>
          <a:p>
            <a:pPr marL="285750" indent="-285750" algn="r" rtl="1">
              <a:buFont typeface="Courier New" pitchFamily="49" charset="0"/>
              <a:buChar char="o"/>
            </a:pPr>
            <a:r>
              <a:rPr lang="fa-IR" dirty="0" smtClean="0">
                <a:cs typeface="B Nazanin" pitchFamily="2" charset="-78"/>
              </a:rPr>
              <a:t>هر </a:t>
            </a:r>
            <a:r>
              <a:rPr lang="fa-IR" dirty="0">
                <a:cs typeface="B Nazanin" pitchFamily="2" charset="-78"/>
              </a:rPr>
              <a:t>دو ناقل‌ بتا تالاسمی‌ می‌باشند که‌ در این‌ صورت مشاوره ژنتیک‌ انجام می‌گردد.</a:t>
            </a:r>
          </a:p>
          <a:p>
            <a:pPr marL="285750" indent="-285750" algn="r" rtl="1">
              <a:buFont typeface="Courier New" pitchFamily="49" charset="0"/>
              <a:buChar char="o"/>
            </a:pPr>
            <a:r>
              <a:rPr lang="fa-IR" dirty="0" smtClean="0">
                <a:cs typeface="B Nazanin" pitchFamily="2" charset="-78"/>
              </a:rPr>
              <a:t>نیاز </a:t>
            </a:r>
            <a:r>
              <a:rPr lang="fa-IR" dirty="0">
                <a:cs typeface="B Nazanin" pitchFamily="2" charset="-78"/>
              </a:rPr>
              <a:t>به‌ بررسی‌ بر اساس جدول شناسایی‌ زوج مشکوك کم‌ خطر و مشکوك پرخطر وجود دارد.</a:t>
            </a:r>
          </a:p>
        </p:txBody>
      </p:sp>
    </p:spTree>
    <p:extLst>
      <p:ext uri="{BB962C8B-B14F-4D97-AF65-F5344CB8AC3E}">
        <p14:creationId xmlns="" xmlns:p14="http://schemas.microsoft.com/office/powerpoint/2010/main" val="1753161725"/>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0714" y="757010"/>
            <a:ext cx="10555515" cy="1325563"/>
          </a:xfrm>
        </p:spPr>
        <p:txBody>
          <a:bodyPr/>
          <a:lstStyle/>
          <a:p>
            <a:pPr marL="1574800" algn="ctr">
              <a:lnSpc>
                <a:spcPct val="85000"/>
              </a:lnSpc>
            </a:pPr>
            <a:r>
              <a:rPr lang="ar-SA" sz="3200" spc="-50" dirty="0">
                <a:solidFill>
                  <a:schemeClr val="accent1">
                    <a:lumMod val="75000"/>
                  </a:schemeClr>
                </a:solidFill>
                <a:latin typeface="+mn-lt"/>
                <a:ea typeface="+mn-ea"/>
                <a:cs typeface="B Titr" panose="00000700000000000000" pitchFamily="2" charset="-78"/>
              </a:rPr>
              <a:t>جدول شناسایی‌ زوجین‌ کم‌ خطر و پرخطر </a:t>
            </a:r>
            <a:r>
              <a:rPr lang="ar-SA" sz="3200" spc="-50" dirty="0" smtClean="0">
                <a:solidFill>
                  <a:schemeClr val="accent1">
                    <a:lumMod val="75000"/>
                  </a:schemeClr>
                </a:solidFill>
                <a:latin typeface="+mn-lt"/>
                <a:ea typeface="+mn-ea"/>
                <a:cs typeface="B Titr" panose="00000700000000000000" pitchFamily="2" charset="-78"/>
              </a:rPr>
              <a:t>تالاسمی</a:t>
            </a:r>
            <a:r>
              <a:rPr lang="fa-IR" sz="3200" spc="-50" dirty="0" smtClean="0">
                <a:solidFill>
                  <a:schemeClr val="accent1">
                    <a:lumMod val="75000"/>
                  </a:schemeClr>
                </a:solidFill>
                <a:latin typeface="+mn-lt"/>
                <a:ea typeface="+mn-ea"/>
                <a:cs typeface="B Titr" panose="00000700000000000000" pitchFamily="2" charset="-78"/>
              </a:rPr>
              <a:t/>
            </a:r>
            <a:br>
              <a:rPr lang="fa-IR" sz="3200" spc="-50" dirty="0" smtClean="0">
                <a:solidFill>
                  <a:schemeClr val="accent1">
                    <a:lumMod val="75000"/>
                  </a:schemeClr>
                </a:solidFill>
                <a:latin typeface="+mn-lt"/>
                <a:ea typeface="+mn-ea"/>
                <a:cs typeface="B Titr" panose="00000700000000000000" pitchFamily="2" charset="-78"/>
              </a:rPr>
            </a:br>
            <a:r>
              <a:rPr lang="ar-SA" sz="3200" spc="-50" dirty="0" smtClean="0">
                <a:solidFill>
                  <a:schemeClr val="accent1">
                    <a:lumMod val="75000"/>
                  </a:schemeClr>
                </a:solidFill>
                <a:latin typeface="+mn-lt"/>
                <a:ea typeface="+mn-ea"/>
                <a:cs typeface="B Titr" panose="00000700000000000000" pitchFamily="2" charset="-78"/>
              </a:rPr>
              <a:t>‌</a:t>
            </a:r>
            <a:r>
              <a:rPr lang="fa-IR" sz="2400" spc="-50" dirty="0">
                <a:solidFill>
                  <a:schemeClr val="accent1">
                    <a:lumMod val="75000"/>
                  </a:schemeClr>
                </a:solidFill>
                <a:latin typeface="+mn-lt"/>
                <a:ea typeface="+mn-ea"/>
                <a:cs typeface="B Titr" panose="00000700000000000000" pitchFamily="2" charset="-78"/>
              </a:rPr>
              <a:t>( مرحله پنجم )</a:t>
            </a:r>
            <a:r>
              <a:rPr lang="en-US" sz="2400" spc="-50" dirty="0">
                <a:solidFill>
                  <a:schemeClr val="accent2">
                    <a:lumMod val="75000"/>
                  </a:schemeClr>
                </a:solidFill>
                <a:latin typeface="+mn-lt"/>
                <a:ea typeface="+mn-ea"/>
                <a:cs typeface="B Titr" panose="00000700000000000000" pitchFamily="2" charset="-78"/>
              </a:rPr>
              <a:t/>
            </a:r>
            <a:br>
              <a:rPr lang="en-US" sz="2400" spc="-50" dirty="0">
                <a:solidFill>
                  <a:schemeClr val="accent2">
                    <a:lumMod val="75000"/>
                  </a:schemeClr>
                </a:solidFill>
                <a:latin typeface="+mn-lt"/>
                <a:ea typeface="+mn-ea"/>
                <a:cs typeface="B Titr" panose="00000700000000000000" pitchFamily="2" charset="-78"/>
              </a:rPr>
            </a:br>
            <a:endParaRPr lang="en-US" sz="3200" spc="-50" dirty="0">
              <a:solidFill>
                <a:schemeClr val="accent2">
                  <a:lumMod val="75000"/>
                </a:schemeClr>
              </a:solidFill>
              <a:latin typeface="+mn-lt"/>
              <a:ea typeface="+mn-ea"/>
              <a:cs typeface="B Titr" panose="00000700000000000000" pitchFamily="2" charset="-78"/>
            </a:endParaRPr>
          </a:p>
        </p:txBody>
      </p:sp>
      <p:sp>
        <p:nvSpPr>
          <p:cNvPr id="4" name="Content Placeholder 3"/>
          <p:cNvSpPr>
            <a:spLocks noGrp="1"/>
          </p:cNvSpPr>
          <p:nvPr>
            <p:ph sz="half" idx="2"/>
          </p:nvPr>
        </p:nvSpPr>
        <p:spPr>
          <a:xfrm>
            <a:off x="5921829" y="1825624"/>
            <a:ext cx="5431972" cy="4517119"/>
          </a:xfrm>
          <a:ln>
            <a:solidFill>
              <a:schemeClr val="accent1">
                <a:lumMod val="75000"/>
              </a:schemeClr>
            </a:solidFill>
          </a:ln>
        </p:spPr>
        <p:txBody>
          <a:bodyPr>
            <a:noAutofit/>
          </a:bodyPr>
          <a:lstStyle/>
          <a:p>
            <a:pPr marL="0" algn="just" defTabSz="914400">
              <a:lnSpc>
                <a:spcPct val="100000"/>
              </a:lnSpc>
            </a:pPr>
            <a:r>
              <a:rPr lang="fa-IR" sz="1800" dirty="0"/>
              <a:t>یکی‌ از زوجین‌ دارای‌ اندکس‌های‌ ٧٥</a:t>
            </a:r>
            <a:r>
              <a:rPr lang="en-US" sz="1800" dirty="0"/>
              <a:t>MCV ≥ </a:t>
            </a:r>
            <a:r>
              <a:rPr lang="fa-IR" sz="1800" dirty="0"/>
              <a:t>و ٢٦</a:t>
            </a:r>
            <a:r>
              <a:rPr lang="en-US" sz="1800" dirty="0"/>
              <a:t>MCH ≥ </a:t>
            </a:r>
            <a:r>
              <a:rPr lang="fa-IR" sz="1800" dirty="0"/>
              <a:t>و و </a:t>
            </a:r>
            <a:r>
              <a:rPr lang="ar-SA" sz="1800" dirty="0"/>
              <a:t>٢,٣</a:t>
            </a:r>
            <a:r>
              <a:rPr lang="en-US" sz="1800" dirty="0"/>
              <a:t> ≤٢HbA</a:t>
            </a:r>
            <a:r>
              <a:rPr lang="fa-IR" sz="1800" dirty="0"/>
              <a:t>در الکترو فورز ٣ </a:t>
            </a:r>
            <a:r>
              <a:rPr lang="en-US" sz="1800" dirty="0" err="1"/>
              <a:t>HbF</a:t>
            </a:r>
            <a:r>
              <a:rPr lang="en-US" sz="1800" dirty="0"/>
              <a:t> &lt; </a:t>
            </a:r>
            <a:r>
              <a:rPr lang="fa-IR" sz="1800" dirty="0"/>
              <a:t>باشد (بدلیل‌ شباهت‌ به‌ الگوی‌ آلفا تالاسمی‌) و طرف مقابل‌ با هر اندکسی‌ از طیف‌ الگوی‌ آلفا تالاسمی‌ ( اندکس‌ های‌ ٧٥</a:t>
            </a:r>
            <a:r>
              <a:rPr lang="en-US" sz="1800" dirty="0"/>
              <a:t>MCV ≥ </a:t>
            </a:r>
            <a:r>
              <a:rPr lang="fa-IR" sz="1800" dirty="0"/>
              <a:t>و ٢٦</a:t>
            </a:r>
            <a:r>
              <a:rPr lang="en-US" sz="1800" dirty="0"/>
              <a:t>MCH ≥ </a:t>
            </a:r>
            <a:r>
              <a:rPr lang="fa-IR" sz="1800" dirty="0"/>
              <a:t>و ٢,٣ </a:t>
            </a:r>
            <a:r>
              <a:rPr lang="en-US" sz="1800" dirty="0"/>
              <a:t>≤ </a:t>
            </a:r>
            <a:r>
              <a:rPr lang="fa-IR" sz="1800" dirty="0"/>
              <a:t>٢</a:t>
            </a:r>
            <a:r>
              <a:rPr lang="en-US" sz="1800" dirty="0" err="1"/>
              <a:t>HbA</a:t>
            </a:r>
            <a:r>
              <a:rPr lang="en-US" sz="1800" dirty="0"/>
              <a:t> </a:t>
            </a:r>
            <a:r>
              <a:rPr lang="fa-IR" sz="1800" dirty="0"/>
              <a:t>تا ٣</a:t>
            </a:r>
            <a:r>
              <a:rPr lang="en-US" sz="1800" dirty="0" err="1"/>
              <a:t>HbF</a:t>
            </a:r>
            <a:r>
              <a:rPr lang="en-US" sz="1800" dirty="0"/>
              <a:t>≥ </a:t>
            </a:r>
            <a:r>
              <a:rPr lang="fa-IR" sz="1800" dirty="0"/>
              <a:t>و ناقل‌ تالاسمی‌ بتا باشد، زوج بعنوان زوج کم‌ خطر طبقه‌ بندی‌ می‌ </a:t>
            </a:r>
            <a:r>
              <a:rPr lang="fa-IR" sz="1800" dirty="0" smtClean="0"/>
              <a:t>شود.</a:t>
            </a:r>
          </a:p>
          <a:p>
            <a:pPr marL="0" algn="just" defTabSz="914400">
              <a:lnSpc>
                <a:spcPct val="100000"/>
              </a:lnSpc>
            </a:pPr>
            <a:endParaRPr lang="fa-IR" sz="1800" dirty="0" smtClean="0"/>
          </a:p>
          <a:p>
            <a:pPr marL="0" algn="just" defTabSz="914400">
              <a:lnSpc>
                <a:spcPct val="100000"/>
              </a:lnSpc>
            </a:pPr>
            <a:r>
              <a:rPr lang="fa-IR" sz="1800" dirty="0"/>
              <a:t>در صورتیکه‌ یکی‌ از زوجین‌ دارای‌ اندکس‌های‌ مشابه‌ الگوی‌بتا (٧٥ </a:t>
            </a:r>
            <a:r>
              <a:rPr lang="en-US" sz="1800" dirty="0"/>
              <a:t>MCV&lt; </a:t>
            </a:r>
            <a:r>
              <a:rPr lang="fa-IR" sz="1800" dirty="0" smtClean="0"/>
              <a:t>و/یا٢٦ </a:t>
            </a:r>
            <a:r>
              <a:rPr lang="en-US" sz="1800" dirty="0"/>
              <a:t>MCH&lt;  </a:t>
            </a:r>
            <a:r>
              <a:rPr lang="fa-IR" sz="1800" dirty="0"/>
              <a:t>و/یا </a:t>
            </a:r>
            <a:r>
              <a:rPr lang="fa-IR" sz="1800" dirty="0" smtClean="0"/>
              <a:t>٢,٣</a:t>
            </a:r>
            <a:r>
              <a:rPr lang="en-US" sz="1800" kern="0" dirty="0">
                <a:latin typeface="Times New Roman"/>
                <a:ea typeface="等线"/>
              </a:rPr>
              <a:t> ›</a:t>
            </a:r>
            <a:r>
              <a:rPr lang="fa-IR" sz="1800" dirty="0" smtClean="0"/>
              <a:t> </a:t>
            </a:r>
            <a:r>
              <a:rPr lang="fa-IR" sz="1800" dirty="0"/>
              <a:t>٢( </a:t>
            </a:r>
            <a:r>
              <a:rPr lang="en-US" sz="1800" dirty="0" err="1"/>
              <a:t>HbA</a:t>
            </a:r>
            <a:r>
              <a:rPr lang="en-US" sz="1800" dirty="0"/>
              <a:t> </a:t>
            </a:r>
            <a:r>
              <a:rPr lang="fa-IR" sz="1800" dirty="0"/>
              <a:t>باشد </a:t>
            </a:r>
            <a:r>
              <a:rPr lang="fa-IR" sz="1800" dirty="0" smtClean="0"/>
              <a:t>و طرف </a:t>
            </a:r>
            <a:r>
              <a:rPr lang="fa-IR" sz="1800" dirty="0"/>
              <a:t>مقابل‌ دارای‌ اندکس‌های‌ ٧٥ </a:t>
            </a:r>
            <a:r>
              <a:rPr lang="en-US" sz="1800" dirty="0"/>
              <a:t>MCV&lt;  </a:t>
            </a:r>
            <a:r>
              <a:rPr lang="fa-IR" sz="1800" dirty="0"/>
              <a:t>و/یا ٢٦ </a:t>
            </a:r>
            <a:r>
              <a:rPr lang="en-US" sz="1800" dirty="0"/>
              <a:t>MCH&lt;  </a:t>
            </a:r>
            <a:r>
              <a:rPr lang="fa-IR" sz="1800" dirty="0"/>
              <a:t>و/یا ٢,٣ </a:t>
            </a:r>
            <a:r>
              <a:rPr lang="en-US" sz="1800" kern="0" dirty="0">
                <a:latin typeface="Times New Roman"/>
                <a:ea typeface="等线"/>
              </a:rPr>
              <a:t>›</a:t>
            </a:r>
            <a:r>
              <a:rPr lang="fa-IR" sz="1800" dirty="0" smtClean="0"/>
              <a:t>  </a:t>
            </a:r>
            <a:r>
              <a:rPr lang="fa-IR" sz="1800" dirty="0"/>
              <a:t>٢</a:t>
            </a:r>
            <a:r>
              <a:rPr lang="en-US" sz="1800" dirty="0" err="1"/>
              <a:t>HbA</a:t>
            </a:r>
            <a:r>
              <a:rPr lang="en-US" sz="1800" dirty="0"/>
              <a:t> </a:t>
            </a:r>
            <a:r>
              <a:rPr lang="fa-IR" sz="1800" dirty="0"/>
              <a:t>و یا ناقل‌ تالاسمی‌ بتا باشد به‌ عنوان زوج پرخطر طبقه‌ بندی‌ می‌شود</a:t>
            </a:r>
            <a:r>
              <a:rPr lang="fa-IR" sz="1800" dirty="0" smtClean="0"/>
              <a:t>.</a:t>
            </a:r>
          </a:p>
          <a:p>
            <a:pPr marL="0" algn="just" defTabSz="914400">
              <a:lnSpc>
                <a:spcPct val="100000"/>
              </a:lnSpc>
            </a:pPr>
            <a:endParaRPr lang="fa-IR" sz="1800" dirty="0" smtClean="0"/>
          </a:p>
          <a:p>
            <a:pPr marL="0" algn="just" defTabSz="914400">
              <a:lnSpc>
                <a:spcPct val="100000"/>
              </a:lnSpc>
            </a:pPr>
            <a:r>
              <a:rPr lang="fa-IR" sz="1800" dirty="0"/>
              <a:t>در صورتی‌که‌ یکی‌ از زوجین‌ دارای‌ اندکس‌های‌ مشابه‌ </a:t>
            </a:r>
            <a:r>
              <a:rPr lang="fa-IR" sz="1800" dirty="0" smtClean="0"/>
              <a:t>الگوی‌ </a:t>
            </a:r>
            <a:r>
              <a:rPr lang="en-US" sz="1800" dirty="0"/>
              <a:t>٧٥ MCV&lt; </a:t>
            </a:r>
            <a:r>
              <a:rPr lang="fa-IR" sz="1800" dirty="0"/>
              <a:t>و/یا٢٦ </a:t>
            </a:r>
            <a:r>
              <a:rPr lang="en-US" sz="1800" dirty="0"/>
              <a:t>MCH&lt;  </a:t>
            </a:r>
            <a:r>
              <a:rPr lang="fa-IR" sz="1800" dirty="0"/>
              <a:t>و/یا ٢,٣ </a:t>
            </a:r>
            <a:r>
              <a:rPr lang="en-US" sz="1800" kern="0" dirty="0">
                <a:solidFill>
                  <a:prstClr val="black"/>
                </a:solidFill>
                <a:latin typeface="Times New Roman"/>
                <a:ea typeface="等线"/>
              </a:rPr>
              <a:t>›</a:t>
            </a:r>
            <a:r>
              <a:rPr lang="fa-IR" sz="1800" dirty="0" smtClean="0"/>
              <a:t> ٢ </a:t>
            </a:r>
            <a:r>
              <a:rPr lang="en-US" sz="1800" dirty="0" err="1"/>
              <a:t>HbA</a:t>
            </a:r>
            <a:r>
              <a:rPr lang="en-US" sz="1800" dirty="0"/>
              <a:t> </a:t>
            </a:r>
            <a:r>
              <a:rPr lang="fa-IR" sz="1800" dirty="0" smtClean="0"/>
              <a:t>) </a:t>
            </a:r>
            <a:r>
              <a:rPr lang="ar-SA" sz="1800" dirty="0"/>
              <a:t>مقابل‌ در الکتروفورز انجام شده دارای‌ ٣</a:t>
            </a:r>
            <a:r>
              <a:rPr lang="en-US" sz="1800" dirty="0" err="1"/>
              <a:t>HbF</a:t>
            </a:r>
            <a:r>
              <a:rPr lang="en-US" sz="1800" dirty="0"/>
              <a:t>≥</a:t>
            </a:r>
            <a:r>
              <a:rPr lang="ar-SA" sz="1800" dirty="0"/>
              <a:t> باشد زوج بعنوان پر خطر طبقه‌بندی‌ می‌شود</a:t>
            </a:r>
            <a:endParaRPr lang="fa-IR" sz="1800" dirty="0" smtClean="0"/>
          </a:p>
          <a:p>
            <a:pPr marL="0" algn="just" defTabSz="914400">
              <a:lnSpc>
                <a:spcPct val="100000"/>
              </a:lnSpc>
            </a:pPr>
            <a:endParaRPr lang="fa-IR" sz="1800" dirty="0" smtClean="0"/>
          </a:p>
          <a:p>
            <a:pPr marL="0" algn="just" defTabSz="914400">
              <a:lnSpc>
                <a:spcPct val="100000"/>
              </a:lnSpc>
            </a:pPr>
            <a:endParaRPr lang="fa-IR" sz="1800" dirty="0"/>
          </a:p>
          <a:p>
            <a:pPr marL="0" indent="0" algn="just" defTabSz="914400">
              <a:lnSpc>
                <a:spcPct val="100000"/>
              </a:lnSpc>
              <a:buNone/>
            </a:pPr>
            <a:endParaRPr lang="en-US" sz="1800" dirty="0"/>
          </a:p>
        </p:txBody>
      </p:sp>
      <p:pic>
        <p:nvPicPr>
          <p:cNvPr id="307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07306" y="1857829"/>
            <a:ext cx="5514522" cy="43833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0" name="Content Placeholder 19"/>
          <p:cNvSpPr>
            <a:spLocks noGrp="1"/>
          </p:cNvSpPr>
          <p:nvPr>
            <p:ph sz="half" idx="1"/>
          </p:nvPr>
        </p:nvSpPr>
        <p:spPr>
          <a:xfrm>
            <a:off x="838200" y="1825625"/>
            <a:ext cx="4851400" cy="4351338"/>
          </a:xfrm>
        </p:spPr>
        <p:txBody>
          <a:bodyPr/>
          <a:lstStyle/>
          <a:p>
            <a:endParaRPr lang="en-US" dirty="0"/>
          </a:p>
        </p:txBody>
      </p:sp>
    </p:spTree>
    <p:extLst>
      <p:ext uri="{BB962C8B-B14F-4D97-AF65-F5344CB8AC3E}">
        <p14:creationId xmlns="" xmlns:p14="http://schemas.microsoft.com/office/powerpoint/2010/main" val="3768665056"/>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113167"/>
            <a:ext cx="10058400" cy="1449387"/>
          </a:xfrm>
        </p:spPr>
        <p:txBody>
          <a:bodyPr/>
          <a:lstStyle/>
          <a:p>
            <a:r>
              <a:rPr lang="ar-SA" sz="2400" dirty="0">
                <a:solidFill>
                  <a:srgbClr val="4472C4">
                    <a:lumMod val="75000"/>
                  </a:srgbClr>
                </a:solidFill>
                <a:latin typeface="Calibri"/>
                <a:cs typeface="B Titr" panose="00000700000000000000" pitchFamily="2" charset="-78"/>
              </a:rPr>
              <a:t>اقدامات پزشک‌ مرکز</a:t>
            </a:r>
            <a:r>
              <a:rPr lang="en-US" sz="2400" dirty="0">
                <a:solidFill>
                  <a:srgbClr val="4472C4">
                    <a:lumMod val="75000"/>
                  </a:srgbClr>
                </a:solidFill>
                <a:latin typeface="Calibri"/>
                <a:cs typeface="B Titr" panose="00000700000000000000" pitchFamily="2" charset="-78"/>
              </a:rPr>
              <a:t>/</a:t>
            </a:r>
            <a:r>
              <a:rPr lang="ar-SA" sz="2400" dirty="0">
                <a:solidFill>
                  <a:srgbClr val="4472C4">
                    <a:lumMod val="75000"/>
                  </a:srgbClr>
                </a:solidFill>
                <a:latin typeface="Calibri"/>
                <a:cs typeface="B Titr" panose="00000700000000000000" pitchFamily="2" charset="-78"/>
              </a:rPr>
              <a:t>مشاور ژنتیک‌ در خصوص زوجین‌ مشکوك پرخطر و کم‌ خطر در بروز تالاسمی‌</a:t>
            </a:r>
            <a:endParaRPr lang="en-US" dirty="0"/>
          </a:p>
        </p:txBody>
      </p:sp>
      <p:graphicFrame>
        <p:nvGraphicFramePr>
          <p:cNvPr id="4" name="Diagram 3"/>
          <p:cNvGraphicFramePr/>
          <p:nvPr>
            <p:extLst>
              <p:ext uri="{D42A27DB-BD31-4B8C-83A1-F6EECF244321}">
                <p14:modId xmlns="" xmlns:p14="http://schemas.microsoft.com/office/powerpoint/2010/main" val="2832639868"/>
              </p:ext>
            </p:extLst>
          </p:nvPr>
        </p:nvGraphicFramePr>
        <p:xfrm>
          <a:off x="2032000" y="1988457"/>
          <a:ext cx="8128000" cy="4149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367314" y="2152133"/>
            <a:ext cx="1814285" cy="923330"/>
          </a:xfrm>
          <a:prstGeom prst="rect">
            <a:avLst/>
          </a:prstGeom>
          <a:noFill/>
        </p:spPr>
        <p:txBody>
          <a:bodyPr wrap="square" rtlCol="0">
            <a:spAutoFit/>
          </a:bodyPr>
          <a:lstStyle/>
          <a:p>
            <a:pPr algn="ctr"/>
            <a:r>
              <a:rPr lang="ar-SA" b="1" dirty="0"/>
              <a:t>زوجین‌ مشکوك پرخطر در بروز تالاسمی‌</a:t>
            </a:r>
            <a:endParaRPr lang="en-US" dirty="0"/>
          </a:p>
        </p:txBody>
      </p:sp>
      <p:sp>
        <p:nvSpPr>
          <p:cNvPr id="6" name="TextBox 5"/>
          <p:cNvSpPr txBox="1"/>
          <p:nvPr/>
        </p:nvSpPr>
        <p:spPr>
          <a:xfrm>
            <a:off x="7206345" y="2152133"/>
            <a:ext cx="1415142" cy="923330"/>
          </a:xfrm>
          <a:prstGeom prst="rect">
            <a:avLst/>
          </a:prstGeom>
          <a:noFill/>
        </p:spPr>
        <p:txBody>
          <a:bodyPr wrap="square" rtlCol="0">
            <a:spAutoFit/>
          </a:bodyPr>
          <a:lstStyle/>
          <a:p>
            <a:pPr algn="ctr"/>
            <a:r>
              <a:rPr lang="ar-SA" b="1" dirty="0"/>
              <a:t>زوجین‌ مشکوك کم‌ خطر در بروز تالاسمی‌</a:t>
            </a:r>
            <a:endParaRPr lang="en-US" dirty="0"/>
          </a:p>
        </p:txBody>
      </p:sp>
      <p:sp>
        <p:nvSpPr>
          <p:cNvPr id="8" name="TextBox 7"/>
          <p:cNvSpPr txBox="1"/>
          <p:nvPr/>
        </p:nvSpPr>
        <p:spPr>
          <a:xfrm>
            <a:off x="3323771" y="3545505"/>
            <a:ext cx="3207657" cy="1200329"/>
          </a:xfrm>
          <a:prstGeom prst="rect">
            <a:avLst/>
          </a:prstGeom>
          <a:noFill/>
        </p:spPr>
        <p:txBody>
          <a:bodyPr wrap="square" rtlCol="0">
            <a:spAutoFit/>
          </a:bodyPr>
          <a:lstStyle/>
          <a:p>
            <a:pPr algn="r" rtl="1"/>
            <a:r>
              <a:rPr lang="fa-IR" kern="0" dirty="0">
                <a:latin typeface="Times New Roman"/>
                <a:ea typeface="等线"/>
                <a:cs typeface="B Nazanin"/>
              </a:rPr>
              <a:t>مشاوره ویژه تالاسمی‌</a:t>
            </a:r>
          </a:p>
          <a:p>
            <a:pPr algn="r" rtl="1"/>
            <a:r>
              <a:rPr lang="ar-SA" kern="0" dirty="0" smtClean="0">
                <a:latin typeface="Times New Roman"/>
                <a:ea typeface="等线"/>
                <a:cs typeface="B Nazanin"/>
              </a:rPr>
              <a:t>تشکیل‌ پرونده</a:t>
            </a:r>
            <a:endParaRPr lang="fa-IR" kern="0" dirty="0" smtClean="0">
              <a:latin typeface="Times New Roman"/>
              <a:ea typeface="等线"/>
              <a:cs typeface="B Nazanin"/>
            </a:endParaRPr>
          </a:p>
          <a:p>
            <a:pPr algn="r" rtl="1"/>
            <a:r>
              <a:rPr lang="fa-IR" kern="0" dirty="0">
                <a:latin typeface="Times New Roman"/>
                <a:ea typeface="等线"/>
                <a:cs typeface="B Nazanin"/>
              </a:rPr>
              <a:t>تکمیل‌ تعهد </a:t>
            </a:r>
            <a:r>
              <a:rPr lang="fa-IR" kern="0" dirty="0" smtClean="0">
                <a:latin typeface="Times New Roman"/>
                <a:ea typeface="等线"/>
                <a:cs typeface="B Nazanin"/>
              </a:rPr>
              <a:t>نامه‌</a:t>
            </a:r>
          </a:p>
          <a:p>
            <a:pPr algn="r" rtl="1"/>
            <a:r>
              <a:rPr lang="fa-IR" kern="0" dirty="0">
                <a:latin typeface="Times New Roman"/>
                <a:ea typeface="等线"/>
                <a:cs typeface="B Nazanin"/>
              </a:rPr>
              <a:t>معرفی‌ به‌ تیم‌ مراقبت‌ با فرم اعلام </a:t>
            </a:r>
            <a:r>
              <a:rPr lang="fa-IR" kern="0" dirty="0" smtClean="0">
                <a:latin typeface="Times New Roman"/>
                <a:ea typeface="等线"/>
                <a:cs typeface="B Nazanin"/>
              </a:rPr>
              <a:t>وضعیت‌</a:t>
            </a:r>
            <a:endParaRPr lang="fa-IR" kern="0" dirty="0">
              <a:latin typeface="Times New Roman"/>
              <a:ea typeface="等线"/>
              <a:cs typeface="B Nazanin"/>
            </a:endParaRPr>
          </a:p>
        </p:txBody>
      </p:sp>
      <p:sp>
        <p:nvSpPr>
          <p:cNvPr id="9" name="TextBox 8"/>
          <p:cNvSpPr txBox="1"/>
          <p:nvPr/>
        </p:nvSpPr>
        <p:spPr>
          <a:xfrm>
            <a:off x="3788229" y="5021943"/>
            <a:ext cx="2583542" cy="923330"/>
          </a:xfrm>
          <a:prstGeom prst="rect">
            <a:avLst/>
          </a:prstGeom>
          <a:noFill/>
        </p:spPr>
        <p:txBody>
          <a:bodyPr wrap="square" rtlCol="0">
            <a:spAutoFit/>
          </a:bodyPr>
          <a:lstStyle/>
          <a:p>
            <a:pPr algn="r" rtl="1"/>
            <a:r>
              <a:rPr lang="fa-IR" dirty="0" smtClean="0"/>
              <a:t>ارجاع </a:t>
            </a:r>
            <a:r>
              <a:rPr lang="fa-IR" dirty="0"/>
              <a:t>به‌</a:t>
            </a:r>
            <a:r>
              <a:rPr lang="en-US" dirty="0"/>
              <a:t>PND </a:t>
            </a:r>
            <a:r>
              <a:rPr lang="fa-IR" dirty="0"/>
              <a:t>مرحله‌ یک‌ در زمان مناسب</a:t>
            </a:r>
          </a:p>
          <a:p>
            <a:pPr algn="r" rtl="1"/>
            <a:r>
              <a:rPr lang="en-US" dirty="0"/>
              <a:t>PND </a:t>
            </a:r>
            <a:r>
              <a:rPr lang="fa-IR" dirty="0"/>
              <a:t>مرحله‌ دوم </a:t>
            </a:r>
            <a:endParaRPr lang="en-US" dirty="0"/>
          </a:p>
        </p:txBody>
      </p:sp>
      <p:sp>
        <p:nvSpPr>
          <p:cNvPr id="10" name="TextBox 9"/>
          <p:cNvSpPr txBox="1"/>
          <p:nvPr/>
        </p:nvSpPr>
        <p:spPr>
          <a:xfrm>
            <a:off x="7206345" y="3637838"/>
            <a:ext cx="1821541" cy="923330"/>
          </a:xfrm>
          <a:prstGeom prst="rect">
            <a:avLst/>
          </a:prstGeom>
          <a:noFill/>
        </p:spPr>
        <p:txBody>
          <a:bodyPr wrap="square" rtlCol="0">
            <a:spAutoFit/>
          </a:bodyPr>
          <a:lstStyle/>
          <a:p>
            <a:pPr algn="ctr"/>
            <a:r>
              <a:rPr lang="ar-SA" dirty="0"/>
              <a:t>مشاوره ویژه زوجین‌ کم‌ خطر در بروز تالاسمی‌ </a:t>
            </a:r>
            <a:endParaRPr lang="en-US" dirty="0"/>
          </a:p>
        </p:txBody>
      </p:sp>
      <p:sp>
        <p:nvSpPr>
          <p:cNvPr id="11" name="TextBox 10"/>
          <p:cNvSpPr txBox="1"/>
          <p:nvPr/>
        </p:nvSpPr>
        <p:spPr>
          <a:xfrm>
            <a:off x="7395030" y="5138948"/>
            <a:ext cx="1524000" cy="923330"/>
          </a:xfrm>
          <a:prstGeom prst="rect">
            <a:avLst/>
          </a:prstGeom>
          <a:noFill/>
        </p:spPr>
        <p:txBody>
          <a:bodyPr wrap="square" rtlCol="0">
            <a:spAutoFit/>
          </a:bodyPr>
          <a:lstStyle/>
          <a:p>
            <a:pPr algn="ctr"/>
            <a:r>
              <a:rPr lang="ar-SA" dirty="0"/>
              <a:t>تکمیل‌ فرم اظهارنامه‌ مشاوره ژنتیک‌</a:t>
            </a:r>
            <a:endParaRPr lang="en-US" dirty="0"/>
          </a:p>
        </p:txBody>
      </p:sp>
    </p:spTree>
    <p:extLst>
      <p:ext uri="{BB962C8B-B14F-4D97-AF65-F5344CB8AC3E}">
        <p14:creationId xmlns="" xmlns:p14="http://schemas.microsoft.com/office/powerpoint/2010/main" val="2477642311"/>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0E057173-09A4-5AA5-DD58-133F16E6F0A8}"/>
              </a:ext>
            </a:extLst>
          </p:cNvPr>
          <p:cNvSpPr>
            <a:spLocks noGrp="1"/>
          </p:cNvSpPr>
          <p:nvPr>
            <p:ph type="title"/>
          </p:nvPr>
        </p:nvSpPr>
        <p:spPr/>
        <p:txBody>
          <a:bodyPr>
            <a:normAutofit/>
          </a:bodyPr>
          <a:lstStyle/>
          <a:p>
            <a:r>
              <a:rPr lang="fa-IR" sz="3200" dirty="0">
                <a:cs typeface="B Titr" panose="00000700000000000000" pitchFamily="2" charset="-78"/>
              </a:rPr>
              <a:t>نحوه مدیریت زوج کم خطر </a:t>
            </a:r>
            <a:endParaRPr lang="en-US" sz="3200" dirty="0">
              <a:cs typeface="B Titr" panose="00000700000000000000" pitchFamily="2" charset="-78"/>
            </a:endParaRPr>
          </a:p>
        </p:txBody>
      </p:sp>
      <p:sp>
        <p:nvSpPr>
          <p:cNvPr id="6" name="Content Placeholder 5">
            <a:extLst>
              <a:ext uri="{FF2B5EF4-FFF2-40B4-BE49-F238E27FC236}">
                <a16:creationId xmlns="" xmlns:a16="http://schemas.microsoft.com/office/drawing/2014/main" id="{4E2F2D2C-80A9-820E-8142-491DDE89607C}"/>
              </a:ext>
            </a:extLst>
          </p:cNvPr>
          <p:cNvSpPr>
            <a:spLocks noGrp="1"/>
          </p:cNvSpPr>
          <p:nvPr>
            <p:ph idx="1"/>
          </p:nvPr>
        </p:nvSpPr>
        <p:spPr>
          <a:xfrm>
            <a:off x="5374204" y="1825625"/>
            <a:ext cx="5979595" cy="4351338"/>
          </a:xfrm>
        </p:spPr>
        <p:txBody>
          <a:bodyPr>
            <a:normAutofit lnSpcReduction="10000"/>
          </a:bodyPr>
          <a:lstStyle/>
          <a:p>
            <a:pPr marL="0" marR="0" algn="just" rtl="1">
              <a:lnSpc>
                <a:spcPct val="87000"/>
              </a:lnSpc>
              <a:spcBef>
                <a:spcPts val="0"/>
              </a:spcBef>
              <a:spcAft>
                <a:spcPts val="1000"/>
              </a:spcAft>
            </a:pPr>
            <a:r>
              <a:rPr lang="ar-SA" sz="2400" dirty="0">
                <a:effectLst/>
                <a:latin typeface="Times New Roman" panose="02020603050405020304" pitchFamily="18" charset="0"/>
                <a:ea typeface="Times New Roman" panose="02020603050405020304" pitchFamily="18" charset="0"/>
                <a:cs typeface="B Nazanin" panose="00000400000000000000" pitchFamily="2" charset="-78"/>
              </a:rPr>
              <a:t>در گروه کم خطر ميزان خطر بروز تالاسمي ماژور بسيار اندک مي­باشد که اين موضوع طي فرايند مشاوره به زوجين اعلام مي­شود و </a:t>
            </a:r>
            <a:r>
              <a:rPr lang="ar-SA" sz="2400" dirty="0">
                <a:solidFill>
                  <a:srgbClr val="FF0000"/>
                </a:solidFill>
                <a:effectLst/>
                <a:latin typeface="Times New Roman" panose="02020603050405020304" pitchFamily="18" charset="0"/>
                <a:ea typeface="Times New Roman" panose="02020603050405020304" pitchFamily="18" charset="0"/>
                <a:cs typeface="B Nazanin" panose="00000400000000000000" pitchFamily="2" charset="-78"/>
              </a:rPr>
              <a:t>اين زوجين نياز به مراقبت توسط تيم مراقبت ندارند </a:t>
            </a:r>
            <a:r>
              <a:rPr lang="ar-SA" sz="2400" dirty="0">
                <a:effectLst/>
                <a:latin typeface="Times New Roman" panose="02020603050405020304" pitchFamily="18" charset="0"/>
                <a:ea typeface="Times New Roman" panose="02020603050405020304" pitchFamily="18" charset="0"/>
                <a:cs typeface="B Nazanin" panose="00000400000000000000" pitchFamily="2" charset="-78"/>
              </a:rPr>
              <a:t>و در صورتي که زوجين به پيگيري تا انجام آزمايش ژنتيک اصرار داشته باشند شخصا مي­­­توانند نسبت به انجام اين آزمايشات اقدام نمايند.</a:t>
            </a: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gn="just" rtl="1">
              <a:lnSpc>
                <a:spcPct val="87000"/>
              </a:lnSpc>
              <a:spcBef>
                <a:spcPts val="0"/>
              </a:spcBef>
              <a:spcAft>
                <a:spcPts val="1000"/>
              </a:spcAft>
            </a:pPr>
            <a:r>
              <a:rPr lang="ar-SA" sz="2400" dirty="0">
                <a:effectLst/>
                <a:latin typeface="Times New Roman" panose="02020603050405020304" pitchFamily="18" charset="0"/>
                <a:ea typeface="Times New Roman" panose="02020603050405020304" pitchFamily="18" charset="0"/>
                <a:cs typeface="B Nazanin" panose="00000400000000000000" pitchFamily="2" charset="-78"/>
              </a:rPr>
              <a:t>در خصوص زوجین کم خطر مشاوره ژنتیک با هدف شرح وضعيت زوج صورت گرفته و به زوجين توضيح داده مي شود که </a:t>
            </a:r>
            <a:r>
              <a:rPr lang="ar-SA" sz="2400" dirty="0">
                <a:solidFill>
                  <a:srgbClr val="FF0000"/>
                </a:solidFill>
                <a:effectLst/>
                <a:latin typeface="Times New Roman" panose="02020603050405020304" pitchFamily="18" charset="0"/>
                <a:ea typeface="Times New Roman" panose="02020603050405020304" pitchFamily="18" charset="0"/>
                <a:cs typeface="B Nazanin" panose="00000400000000000000" pitchFamily="2" charset="-78"/>
              </a:rPr>
              <a:t>احتمال بروز تالاسمي در فرزندان آنها اندک است </a:t>
            </a:r>
            <a:r>
              <a:rPr lang="ar-SA" sz="2400" dirty="0">
                <a:effectLst/>
                <a:latin typeface="Times New Roman" panose="02020603050405020304" pitchFamily="18" charset="0"/>
                <a:ea typeface="Times New Roman" panose="02020603050405020304" pitchFamily="18" charset="0"/>
                <a:cs typeface="B Nazanin" panose="00000400000000000000" pitchFamily="2" charset="-78"/>
              </a:rPr>
              <a:t>و بر این اساس برای ایشان در برنامه کشوری پیشگیری از بروز بتا تالاسمی ماژور خدمت دیگری در نظر گرفته نشده است. اقدامات مشاور ژنتیک برای ایشان شامل : مشاوره ويژه زوجين كم خطر در بروز تالاسمي </a:t>
            </a:r>
            <a:r>
              <a:rPr lang="ar-SA" sz="2400" dirty="0">
                <a:effectLst/>
                <a:latin typeface="Times New Roman" panose="02020603050405020304" pitchFamily="18" charset="0"/>
                <a:ea typeface="Times New Roman" panose="02020603050405020304" pitchFamily="18" charset="0"/>
                <a:cs typeface="Arial" panose="020B0604020202020204" pitchFamily="34" charset="0"/>
              </a:rPr>
              <a:t>–</a:t>
            </a:r>
            <a:r>
              <a:rPr lang="ar-SA" sz="2400" dirty="0">
                <a:effectLst/>
                <a:latin typeface="Times New Roman" panose="02020603050405020304" pitchFamily="18" charset="0"/>
                <a:ea typeface="Times New Roman" panose="02020603050405020304" pitchFamily="18" charset="0"/>
                <a:cs typeface="B Nazanin" panose="00000400000000000000" pitchFamily="2" charset="-78"/>
              </a:rPr>
              <a:t> تكميل فرم اظهارنامه مشاوره ژنتیک است.  </a:t>
            </a: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p>
            <a:endParaRPr lang="en-US" sz="3600" dirty="0"/>
          </a:p>
        </p:txBody>
      </p:sp>
      <p:pic>
        <p:nvPicPr>
          <p:cNvPr id="8" name="Picture 7">
            <a:extLst>
              <a:ext uri="{FF2B5EF4-FFF2-40B4-BE49-F238E27FC236}">
                <a16:creationId xmlns="" xmlns:a16="http://schemas.microsoft.com/office/drawing/2014/main" id="{CDF41943-8717-A813-0C30-757FE31E147A}"/>
              </a:ext>
            </a:extLst>
          </p:cNvPr>
          <p:cNvPicPr>
            <a:picLocks noChangeAspect="1"/>
          </p:cNvPicPr>
          <p:nvPr/>
        </p:nvPicPr>
        <p:blipFill rotWithShape="1">
          <a:blip r:embed="rId2"/>
          <a:srcRect l="1732" r="6011"/>
          <a:stretch/>
        </p:blipFill>
        <p:spPr>
          <a:xfrm>
            <a:off x="270164" y="628629"/>
            <a:ext cx="4890654" cy="5600741"/>
          </a:xfrm>
          <a:prstGeom prst="rect">
            <a:avLst/>
          </a:prstGeom>
        </p:spPr>
      </p:pic>
    </p:spTree>
    <p:extLst>
      <p:ext uri="{BB962C8B-B14F-4D97-AF65-F5344CB8AC3E}">
        <p14:creationId xmlns="" xmlns:p14="http://schemas.microsoft.com/office/powerpoint/2010/main" val="1022483867"/>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55D9B79D-3869-C51D-DB8C-3F1A9E6CECB5}"/>
              </a:ext>
            </a:extLst>
          </p:cNvPr>
          <p:cNvSpPr>
            <a:spLocks noGrp="1"/>
          </p:cNvSpPr>
          <p:nvPr>
            <p:ph type="title"/>
          </p:nvPr>
        </p:nvSpPr>
        <p:spPr>
          <a:xfrm>
            <a:off x="261257" y="1378130"/>
            <a:ext cx="2375065" cy="2505102"/>
          </a:xfrm>
        </p:spPr>
        <p:txBody>
          <a:bodyPr>
            <a:normAutofit/>
          </a:bodyPr>
          <a:lstStyle/>
          <a:p>
            <a:pPr algn="ctr"/>
            <a:r>
              <a:rPr lang="ar-SA" sz="2400" b="1" dirty="0">
                <a:effectLst/>
                <a:latin typeface="Times New Roman" panose="02020603050405020304" pitchFamily="18" charset="0"/>
                <a:ea typeface="Times New Roman" panose="02020603050405020304" pitchFamily="18" charset="0"/>
                <a:cs typeface="B Titr" panose="00000700000000000000" pitchFamily="2" charset="-78"/>
              </a:rPr>
              <a:t>خلاصه اقدامات در شرايط مختلف براي زوجين در غربالگري تالاسمي</a:t>
            </a:r>
            <a:endParaRPr lang="en-US" sz="2400" dirty="0"/>
          </a:p>
        </p:txBody>
      </p:sp>
      <p:sp>
        <p:nvSpPr>
          <p:cNvPr id="2" name="Content Placeholder 1"/>
          <p:cNvSpPr>
            <a:spLocks noGrp="1"/>
          </p:cNvSpPr>
          <p:nvPr>
            <p:ph idx="1"/>
          </p:nvPr>
        </p:nvSpPr>
        <p:spPr/>
        <p:txBody>
          <a:bodyPr/>
          <a:lstStyle/>
          <a:p>
            <a:endParaRPr lang="en-US"/>
          </a:p>
        </p:txBody>
      </p:sp>
      <p:pic>
        <p:nvPicPr>
          <p:cNvPr id="5" name="Picture 4">
            <a:extLst>
              <a:ext uri="{FF2B5EF4-FFF2-40B4-BE49-F238E27FC236}">
                <a16:creationId xmlns="" xmlns:a16="http://schemas.microsoft.com/office/drawing/2014/main" id="{81EB3D77-E7ED-F64E-C8A7-DC0B68566523}"/>
              </a:ext>
            </a:extLst>
          </p:cNvPr>
          <p:cNvPicPr>
            <a:picLocks noChangeAspect="1"/>
          </p:cNvPicPr>
          <p:nvPr/>
        </p:nvPicPr>
        <p:blipFill>
          <a:blip r:embed="rId2"/>
          <a:stretch>
            <a:fillRect/>
          </a:stretch>
        </p:blipFill>
        <p:spPr>
          <a:xfrm>
            <a:off x="2877905" y="166689"/>
            <a:ext cx="8727983" cy="6096045"/>
          </a:xfrm>
          <a:prstGeom prst="rect">
            <a:avLst/>
          </a:prstGeom>
        </p:spPr>
      </p:pic>
    </p:spTree>
    <p:extLst>
      <p:ext uri="{BB962C8B-B14F-4D97-AF65-F5344CB8AC3E}">
        <p14:creationId xmlns="" xmlns:p14="http://schemas.microsoft.com/office/powerpoint/2010/main" val="2554746939"/>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871" y="203199"/>
            <a:ext cx="3200400" cy="1269273"/>
          </a:xfrm>
        </p:spPr>
        <p:txBody>
          <a:bodyPr/>
          <a:lstStyle/>
          <a:p>
            <a:pPr algn="ctr"/>
            <a:r>
              <a:rPr lang="ar-SA" b="1" dirty="0"/>
              <a:t>شرح </a:t>
            </a:r>
            <a:r>
              <a:rPr lang="ar-SA" b="1" dirty="0" smtClean="0"/>
              <a:t>وظایف‌ </a:t>
            </a:r>
            <a:r>
              <a:rPr lang="fa-IR" b="1" dirty="0" smtClean="0"/>
              <a:t>.....</a:t>
            </a:r>
            <a:endParaRPr lang="en-US" dirty="0"/>
          </a:p>
        </p:txBody>
      </p:sp>
      <p:sp>
        <p:nvSpPr>
          <p:cNvPr id="3" name="Content Placeholder 2"/>
          <p:cNvSpPr>
            <a:spLocks noGrp="1"/>
          </p:cNvSpPr>
          <p:nvPr>
            <p:ph idx="1"/>
          </p:nvPr>
        </p:nvSpPr>
        <p:spPr>
          <a:xfrm>
            <a:off x="4358244" y="391886"/>
            <a:ext cx="7493330" cy="5664530"/>
          </a:xfrm>
          <a:noFill/>
          <a:ln>
            <a:noFill/>
          </a:ln>
        </p:spPr>
        <p:txBody>
          <a:bodyPr vert="horz" wrap="square" lIns="0" tIns="45720" rIns="0" bIns="45720" numCol="1" anchor="t" anchorCtr="0" compatLnSpc="1">
            <a:prstTxWarp prst="textNoShape">
              <a:avLst/>
            </a:prstTxWarp>
          </a:bodyPr>
          <a:lstStyle/>
          <a:p>
            <a:r>
              <a:rPr lang="fa-IR" b="1" u="sng" dirty="0">
                <a:solidFill>
                  <a:srgbClr val="FF0000"/>
                </a:solidFill>
              </a:rPr>
              <a:t>مرکز بهداشت‌ شهرستان : </a:t>
            </a:r>
          </a:p>
          <a:p>
            <a:pPr marL="0" indent="0" algn="just">
              <a:lnSpc>
                <a:spcPct val="100000"/>
              </a:lnSpc>
              <a:buNone/>
            </a:pPr>
            <a:r>
              <a:rPr lang="ar-SA" dirty="0">
                <a:solidFill>
                  <a:schemeClr val="tx1"/>
                </a:solidFill>
                <a:cs typeface="B Nazanin" panose="00000400000000000000" pitchFamily="2" charset="-78"/>
              </a:rPr>
              <a:t>مطابق‌ شرح وظابف‌ مندرج در برنامه‌ ژنتیک‌ اجتماعی‌ و موارد اختصاصی‌ </a:t>
            </a:r>
            <a:r>
              <a:rPr lang="fa-IR" dirty="0" smtClean="0">
                <a:solidFill>
                  <a:schemeClr val="tx1"/>
                </a:solidFill>
                <a:cs typeface="B Nazanin" panose="00000400000000000000" pitchFamily="2" charset="-78"/>
              </a:rPr>
              <a:t>:</a:t>
            </a:r>
          </a:p>
          <a:p>
            <a:pPr marL="347663" indent="0" algn="just">
              <a:lnSpc>
                <a:spcPct val="100000"/>
              </a:lnSpc>
              <a:buFont typeface="Arial" pitchFamily="34" charset="0"/>
              <a:buChar char="•"/>
            </a:pPr>
            <a:r>
              <a:rPr lang="fa-IR" sz="2400" dirty="0">
                <a:solidFill>
                  <a:schemeClr val="tx1"/>
                </a:solidFill>
                <a:cs typeface="B Mitra" pitchFamily="2" charset="-78"/>
              </a:rPr>
              <a:t>تجهیز مراکز آزمایشگاهی‌ (سل‌کانتر، کیت‌ مناسب‌ و ...) و تکمیل‌ چک‌لیست‌های‌ آزمایشگاهی‌ و نظارت بر فعالیت‌های‌ </a:t>
            </a:r>
            <a:r>
              <a:rPr lang="fa-IR" sz="2400" dirty="0" smtClean="0">
                <a:solidFill>
                  <a:schemeClr val="tx1"/>
                </a:solidFill>
                <a:cs typeface="B Mitra" pitchFamily="2" charset="-78"/>
              </a:rPr>
              <a:t>آزمایشگاهها‌(‌ </a:t>
            </a:r>
            <a:r>
              <a:rPr lang="fa-IR" sz="2400" dirty="0">
                <a:solidFill>
                  <a:schemeClr val="tx1"/>
                </a:solidFill>
                <a:cs typeface="B Mitra" pitchFamily="2" charset="-78"/>
              </a:rPr>
              <a:t>آزمایش‌های‌ </a:t>
            </a:r>
            <a:r>
              <a:rPr lang="fa-IR" sz="2400" dirty="0" smtClean="0">
                <a:solidFill>
                  <a:schemeClr val="tx1"/>
                </a:solidFill>
                <a:cs typeface="B Mitra" pitchFamily="2" charset="-78"/>
              </a:rPr>
              <a:t>تالاسمی) مطابق دستورالعمل </a:t>
            </a:r>
          </a:p>
          <a:p>
            <a:pPr marL="347663" indent="0" algn="just">
              <a:lnSpc>
                <a:spcPct val="100000"/>
              </a:lnSpc>
              <a:buFont typeface="Arial" pitchFamily="34" charset="0"/>
              <a:buChar char="•"/>
            </a:pPr>
            <a:r>
              <a:rPr lang="ar-SA" sz="2400" dirty="0" smtClean="0">
                <a:cs typeface="B Mitra" pitchFamily="2" charset="-78"/>
              </a:rPr>
              <a:t>شرکت</a:t>
            </a:r>
            <a:r>
              <a:rPr lang="fa-IR" sz="2400" dirty="0" smtClean="0">
                <a:cs typeface="B Mitra" pitchFamily="2" charset="-78"/>
              </a:rPr>
              <a:t> پرسنل </a:t>
            </a:r>
            <a:r>
              <a:rPr lang="ar-SA" sz="2400" dirty="0" smtClean="0">
                <a:cs typeface="B Mitra" pitchFamily="2" charset="-78"/>
              </a:rPr>
              <a:t>آزمایش‌های‌ </a:t>
            </a:r>
            <a:r>
              <a:rPr lang="ar-SA" sz="2400" dirty="0">
                <a:cs typeface="B Mitra" pitchFamily="2" charset="-78"/>
              </a:rPr>
              <a:t>غربالگری‌ و آزمایشگاه منتخب‌ آزمایش‌ های‌ تکمیلی‌ برنامه‌ تالاسمی‌ (خصوصی‌ و دولتی‌) در برنامه‌های‌ آموزش و نظارت برنامه‌ </a:t>
            </a:r>
            <a:endParaRPr lang="fa-IR" sz="2400" dirty="0">
              <a:cs typeface="B Mitra" pitchFamily="2" charset="-78"/>
            </a:endParaRPr>
          </a:p>
          <a:p>
            <a:pPr marL="347663" indent="0" algn="just">
              <a:lnSpc>
                <a:spcPct val="100000"/>
              </a:lnSpc>
              <a:buFont typeface="Arial" pitchFamily="34" charset="0"/>
              <a:buChar char="•"/>
            </a:pPr>
            <a:r>
              <a:rPr lang="ar-SA" sz="2400" dirty="0" smtClean="0">
                <a:cs typeface="B Mitra" pitchFamily="2" charset="-78"/>
              </a:rPr>
              <a:t>توسعه‌ی‌ </a:t>
            </a:r>
            <a:r>
              <a:rPr lang="ar-SA" sz="2400" dirty="0">
                <a:cs typeface="B Mitra" pitchFamily="2" charset="-78"/>
              </a:rPr>
              <a:t>همکاری‌ و هماهنگی‌ با بخش‌ تزریق‌ </a:t>
            </a:r>
            <a:r>
              <a:rPr lang="ar-SA" sz="2400" dirty="0" smtClean="0">
                <a:cs typeface="B Mitra" pitchFamily="2" charset="-78"/>
              </a:rPr>
              <a:t>خون</a:t>
            </a:r>
            <a:r>
              <a:rPr lang="fa-IR" sz="2400" dirty="0" smtClean="0">
                <a:cs typeface="B Mitra" pitchFamily="2" charset="-78"/>
              </a:rPr>
              <a:t> </a:t>
            </a:r>
            <a:r>
              <a:rPr lang="fa-IR" sz="2400" dirty="0">
                <a:cs typeface="B Mitra" pitchFamily="2" charset="-78"/>
              </a:rPr>
              <a:t>(</a:t>
            </a:r>
            <a:r>
              <a:rPr lang="ar-SA" sz="2400" dirty="0">
                <a:cs typeface="B Mitra" pitchFamily="2" charset="-78"/>
              </a:rPr>
              <a:t>اعلام موارد جدید بیماری‌ در قالب‌ فرم گزارش مرکز منتخب‌ بالینی‌</a:t>
            </a:r>
            <a:r>
              <a:rPr lang="fa-IR" sz="2400" dirty="0">
                <a:cs typeface="B Mitra" pitchFamily="2" charset="-78"/>
              </a:rPr>
              <a:t>/ </a:t>
            </a:r>
            <a:r>
              <a:rPr lang="ar-SA" sz="2400" dirty="0">
                <a:cs typeface="B Mitra" pitchFamily="2" charset="-78"/>
              </a:rPr>
              <a:t>راهنمایی‌ و ارجاع والدین‌ بیمـاران به‌ مرکز خدمات جامع‌ سلامت‌ ارائه‌ دهنده خدمات مشاوره </a:t>
            </a:r>
            <a:r>
              <a:rPr lang="ar-SA" sz="2400" dirty="0" smtClean="0">
                <a:cs typeface="B Mitra" pitchFamily="2" charset="-78"/>
              </a:rPr>
              <a:t>ژنتیک‌</a:t>
            </a:r>
            <a:endParaRPr lang="fa-IR" sz="2400" dirty="0">
              <a:cs typeface="B Mitra" pitchFamily="2" charset="-78"/>
            </a:endParaRPr>
          </a:p>
          <a:p>
            <a:pPr marL="347663" indent="0" algn="just">
              <a:lnSpc>
                <a:spcPct val="100000"/>
              </a:lnSpc>
              <a:buNone/>
            </a:pPr>
            <a:endParaRPr lang="en-US" sz="1600" dirty="0"/>
          </a:p>
        </p:txBody>
      </p:sp>
      <p:sp>
        <p:nvSpPr>
          <p:cNvPr id="4" name="Text Placeholder 3"/>
          <p:cNvSpPr>
            <a:spLocks noGrp="1"/>
          </p:cNvSpPr>
          <p:nvPr>
            <p:ph type="body" sz="half" idx="2"/>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51971" y="1640115"/>
            <a:ext cx="3378200" cy="47566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774952622"/>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871" y="203199"/>
            <a:ext cx="3200400" cy="1269273"/>
          </a:xfrm>
        </p:spPr>
        <p:txBody>
          <a:bodyPr/>
          <a:lstStyle/>
          <a:p>
            <a:pPr algn="ctr"/>
            <a:r>
              <a:rPr lang="ar-SA" b="1" dirty="0"/>
              <a:t>شرح </a:t>
            </a:r>
            <a:r>
              <a:rPr lang="ar-SA" b="1" dirty="0" smtClean="0"/>
              <a:t>وظایف‌ </a:t>
            </a:r>
            <a:r>
              <a:rPr lang="fa-IR" b="1" dirty="0" smtClean="0"/>
              <a:t>.....</a:t>
            </a:r>
            <a:endParaRPr lang="en-US" dirty="0"/>
          </a:p>
        </p:txBody>
      </p:sp>
      <p:sp>
        <p:nvSpPr>
          <p:cNvPr id="3" name="Content Placeholder 2"/>
          <p:cNvSpPr>
            <a:spLocks noGrp="1"/>
          </p:cNvSpPr>
          <p:nvPr>
            <p:ph idx="1"/>
          </p:nvPr>
        </p:nvSpPr>
        <p:spPr>
          <a:xfrm>
            <a:off x="4322618" y="658948"/>
            <a:ext cx="7683335" cy="5737769"/>
          </a:xfrm>
          <a:noFill/>
          <a:ln>
            <a:noFill/>
          </a:ln>
        </p:spPr>
        <p:txBody>
          <a:bodyPr vert="horz" wrap="square" lIns="0" tIns="45720" rIns="0" bIns="45720" numCol="1" anchor="t" anchorCtr="0" compatLnSpc="1">
            <a:prstTxWarp prst="textNoShape">
              <a:avLst/>
            </a:prstTxWarp>
          </a:bodyPr>
          <a:lstStyle/>
          <a:p>
            <a:r>
              <a:rPr lang="fa-IR" b="1" u="sng" dirty="0">
                <a:solidFill>
                  <a:srgbClr val="FF0000"/>
                </a:solidFill>
              </a:rPr>
              <a:t>مرکز خدمات جامع‌ سلامت‌ ارائه‌ دهنده خدمات زمان ازدواج: </a:t>
            </a:r>
          </a:p>
          <a:p>
            <a:pPr marL="0" indent="0" algn="just">
              <a:lnSpc>
                <a:spcPct val="100000"/>
              </a:lnSpc>
              <a:buNone/>
            </a:pPr>
            <a:endParaRPr lang="fa-IR" dirty="0" smtClean="0">
              <a:solidFill>
                <a:schemeClr val="tx1"/>
              </a:solidFill>
              <a:cs typeface="B Nazanin" panose="00000400000000000000" pitchFamily="2" charset="-78"/>
            </a:endParaRPr>
          </a:p>
          <a:p>
            <a:pPr marL="0" lvl="0" indent="0" algn="just">
              <a:lnSpc>
                <a:spcPct val="100000"/>
              </a:lnSpc>
              <a:buClr>
                <a:srgbClr val="3494BA"/>
              </a:buClr>
              <a:buNone/>
            </a:pPr>
            <a:r>
              <a:rPr lang="ar-SA" dirty="0">
                <a:solidFill>
                  <a:prstClr val="black"/>
                </a:solidFill>
                <a:cs typeface="B Nazanin" panose="00000400000000000000" pitchFamily="2" charset="-78"/>
              </a:rPr>
              <a:t>مراقب‌ سلامت‌</a:t>
            </a:r>
            <a:r>
              <a:rPr lang="fa-IR" dirty="0" smtClean="0">
                <a:solidFill>
                  <a:prstClr val="black"/>
                </a:solidFill>
                <a:cs typeface="B Nazanin" panose="00000400000000000000" pitchFamily="2" charset="-78"/>
              </a:rPr>
              <a:t>:</a:t>
            </a:r>
            <a:endParaRPr lang="fa-IR" sz="1600" dirty="0" smtClean="0">
              <a:solidFill>
                <a:schemeClr val="tx1"/>
              </a:solidFill>
              <a:cs typeface="B Nazanin" panose="00000400000000000000" pitchFamily="2" charset="-78"/>
            </a:endParaRPr>
          </a:p>
          <a:p>
            <a:pPr marL="347663" indent="0" algn="just">
              <a:lnSpc>
                <a:spcPct val="100000"/>
              </a:lnSpc>
              <a:buFont typeface="Arial" pitchFamily="34" charset="0"/>
              <a:buChar char="•"/>
            </a:pPr>
            <a:r>
              <a:rPr lang="fa-IR" sz="1800" dirty="0" smtClean="0">
                <a:solidFill>
                  <a:schemeClr val="tx1"/>
                </a:solidFill>
                <a:cs typeface="B Nazanin" panose="00000400000000000000" pitchFamily="2" charset="-78"/>
              </a:rPr>
              <a:t>انجام </a:t>
            </a:r>
            <a:r>
              <a:rPr lang="fa-IR" sz="1800" dirty="0">
                <a:solidFill>
                  <a:schemeClr val="tx1"/>
                </a:solidFill>
                <a:cs typeface="B Nazanin" panose="00000400000000000000" pitchFamily="2" charset="-78"/>
              </a:rPr>
              <a:t>غربالگری‌ ژنتیکی‌ بر اساس پرسشنامه‌ غربالگری‌ ژنتیکی‌ زمان ازدواج</a:t>
            </a:r>
          </a:p>
          <a:p>
            <a:pPr marL="347663" indent="0" algn="just">
              <a:lnSpc>
                <a:spcPct val="100000"/>
              </a:lnSpc>
              <a:buFont typeface="Arial" pitchFamily="34" charset="0"/>
              <a:buChar char="•"/>
            </a:pPr>
            <a:r>
              <a:rPr lang="fa-IR" sz="1800" dirty="0" smtClean="0">
                <a:solidFill>
                  <a:schemeClr val="tx1"/>
                </a:solidFill>
                <a:cs typeface="B Nazanin" panose="00000400000000000000" pitchFamily="2" charset="-78"/>
              </a:rPr>
              <a:t>تکمیل‌ </a:t>
            </a:r>
            <a:r>
              <a:rPr lang="fa-IR" sz="1800" dirty="0">
                <a:solidFill>
                  <a:schemeClr val="tx1"/>
                </a:solidFill>
                <a:cs typeface="B Nazanin" panose="00000400000000000000" pitchFamily="2" charset="-78"/>
              </a:rPr>
              <a:t>و ارسال فرم گزارش عملکرد مرکز مشاوره ژنتیک‌ به‌ مـرکـز بهداشت‌ شهرستـان در پایان هر </a:t>
            </a:r>
            <a:r>
              <a:rPr lang="fa-IR" sz="1800" dirty="0" smtClean="0">
                <a:solidFill>
                  <a:schemeClr val="tx1"/>
                </a:solidFill>
                <a:cs typeface="B Nazanin" panose="00000400000000000000" pitchFamily="2" charset="-78"/>
              </a:rPr>
              <a:t>فصل‌</a:t>
            </a:r>
            <a:endParaRPr lang="fa-IR" sz="1800" dirty="0">
              <a:solidFill>
                <a:schemeClr val="tx1"/>
              </a:solidFill>
              <a:cs typeface="B Nazanin" panose="00000400000000000000" pitchFamily="2" charset="-78"/>
            </a:endParaRPr>
          </a:p>
          <a:p>
            <a:pPr marL="347663" indent="0" algn="just">
              <a:lnSpc>
                <a:spcPct val="100000"/>
              </a:lnSpc>
              <a:buFont typeface="Arial" pitchFamily="34" charset="0"/>
              <a:buChar char="•"/>
            </a:pPr>
            <a:r>
              <a:rPr lang="fa-IR" sz="1800" dirty="0" smtClean="0">
                <a:solidFill>
                  <a:schemeClr val="tx1"/>
                </a:solidFill>
                <a:cs typeface="B Nazanin" panose="00000400000000000000" pitchFamily="2" charset="-78"/>
              </a:rPr>
              <a:t>ثبت‌ </a:t>
            </a:r>
            <a:r>
              <a:rPr lang="fa-IR" sz="1800" dirty="0">
                <a:solidFill>
                  <a:schemeClr val="tx1"/>
                </a:solidFill>
                <a:cs typeface="B Nazanin" panose="00000400000000000000" pitchFamily="2" charset="-78"/>
              </a:rPr>
              <a:t>اطلاعات زوجین‌ متقاضی‌ ثبت‌ ازدواج در دفتر نتایج‌ غربالگری‌ ناقلی‌ تالاسمی‌ یا سامانه‌ الکترونیک‌ سلامت‌</a:t>
            </a:r>
          </a:p>
          <a:p>
            <a:pPr marL="347663" indent="0" algn="just">
              <a:lnSpc>
                <a:spcPct val="100000"/>
              </a:lnSpc>
              <a:buFont typeface="Arial" pitchFamily="34" charset="0"/>
              <a:buChar char="•"/>
            </a:pPr>
            <a:r>
              <a:rPr lang="fa-IR" sz="1800" dirty="0" smtClean="0">
                <a:solidFill>
                  <a:schemeClr val="tx1"/>
                </a:solidFill>
                <a:cs typeface="B Nazanin" panose="00000400000000000000" pitchFamily="2" charset="-78"/>
              </a:rPr>
              <a:t>تکمیل‌ </a:t>
            </a:r>
            <a:r>
              <a:rPr lang="fa-IR" sz="1800" dirty="0">
                <a:solidFill>
                  <a:schemeClr val="tx1"/>
                </a:solidFill>
                <a:cs typeface="B Nazanin" panose="00000400000000000000" pitchFamily="2" charset="-78"/>
              </a:rPr>
              <a:t>فرم های‌ آماری‌ برنامه‌ در قالب‌ فرم گزارش سه‌ ماهانه‌ نتایج‌ غربالگری‌ </a:t>
            </a:r>
            <a:r>
              <a:rPr lang="fa-IR" sz="1800" dirty="0" smtClean="0">
                <a:solidFill>
                  <a:schemeClr val="tx1"/>
                </a:solidFill>
                <a:cs typeface="B Nazanin" panose="00000400000000000000" pitchFamily="2" charset="-78"/>
              </a:rPr>
              <a:t>ناقلین‌ </a:t>
            </a:r>
            <a:r>
              <a:rPr lang="fa-IR" sz="1800" dirty="0">
                <a:solidFill>
                  <a:schemeClr val="tx1"/>
                </a:solidFill>
                <a:cs typeface="B Nazanin" panose="00000400000000000000" pitchFamily="2" charset="-78"/>
              </a:rPr>
              <a:t>تالاسمی‌</a:t>
            </a:r>
          </a:p>
          <a:p>
            <a:pPr marL="347663" indent="0" algn="just">
              <a:lnSpc>
                <a:spcPct val="100000"/>
              </a:lnSpc>
              <a:buFont typeface="Arial" pitchFamily="34" charset="0"/>
              <a:buChar char="•"/>
            </a:pPr>
            <a:r>
              <a:rPr lang="fa-IR" sz="1800" dirty="0" smtClean="0">
                <a:solidFill>
                  <a:schemeClr val="tx1"/>
                </a:solidFill>
                <a:cs typeface="B Nazanin" panose="00000400000000000000" pitchFamily="2" charset="-78"/>
              </a:rPr>
              <a:t>اعلام </a:t>
            </a:r>
            <a:r>
              <a:rPr lang="fa-IR" sz="1800" dirty="0">
                <a:solidFill>
                  <a:schemeClr val="tx1"/>
                </a:solidFill>
                <a:cs typeface="B Nazanin" panose="00000400000000000000" pitchFamily="2" charset="-78"/>
              </a:rPr>
              <a:t>مـوارد عـدم مـراجعه‌ی‌ بیش‌ از سـه‌ مـاه در زوجهـای‌ ناقـل‌/ مشکوك پرخطر </a:t>
            </a:r>
            <a:r>
              <a:rPr lang="fa-IR" sz="1800" dirty="0" smtClean="0">
                <a:solidFill>
                  <a:schemeClr val="tx1"/>
                </a:solidFill>
                <a:cs typeface="B Nazanin" panose="00000400000000000000" pitchFamily="2" charset="-78"/>
              </a:rPr>
              <a:t>ارجاع شـده </a:t>
            </a:r>
            <a:r>
              <a:rPr lang="fa-IR" sz="1800" dirty="0">
                <a:solidFill>
                  <a:schemeClr val="tx1"/>
                </a:solidFill>
                <a:cs typeface="B Nazanin" panose="00000400000000000000" pitchFamily="2" charset="-78"/>
              </a:rPr>
              <a:t>از استراتژی‌ سوم به‌ مـرکـز بهداشت‌ </a:t>
            </a:r>
            <a:r>
              <a:rPr lang="fa-IR" sz="1800" dirty="0" smtClean="0">
                <a:solidFill>
                  <a:schemeClr val="tx1"/>
                </a:solidFill>
                <a:cs typeface="B Nazanin" panose="00000400000000000000" pitchFamily="2" charset="-78"/>
              </a:rPr>
              <a:t>شهرستان</a:t>
            </a:r>
            <a:endParaRPr lang="fa-IR" sz="1800" dirty="0">
              <a:solidFill>
                <a:schemeClr val="tx1"/>
              </a:solidFill>
              <a:cs typeface="B Nazanin" panose="00000400000000000000" pitchFamily="2" charset="-78"/>
            </a:endParaRPr>
          </a:p>
          <a:p>
            <a:pPr marL="347663" indent="0" algn="just">
              <a:lnSpc>
                <a:spcPct val="100000"/>
              </a:lnSpc>
              <a:buFont typeface="Arial" pitchFamily="34" charset="0"/>
              <a:buChar char="•"/>
            </a:pPr>
            <a:r>
              <a:rPr lang="fa-IR" sz="1800" dirty="0" smtClean="0">
                <a:solidFill>
                  <a:schemeClr val="tx1"/>
                </a:solidFill>
                <a:cs typeface="B Nazanin" panose="00000400000000000000" pitchFamily="2" charset="-78"/>
              </a:rPr>
              <a:t>ارائـه‌ی‌ </a:t>
            </a:r>
            <a:r>
              <a:rPr lang="fa-IR" sz="1800" dirty="0">
                <a:solidFill>
                  <a:schemeClr val="tx1"/>
                </a:solidFill>
                <a:cs typeface="B Nazanin" panose="00000400000000000000" pitchFamily="2" charset="-78"/>
              </a:rPr>
              <a:t>پس‌خـورانـد مناسب‌ درخصوص وضعیت‌ نهایی‌ زوجهـای‌ </a:t>
            </a:r>
            <a:r>
              <a:rPr lang="fa-IR" sz="1800" dirty="0" smtClean="0">
                <a:solidFill>
                  <a:schemeClr val="tx1"/>
                </a:solidFill>
                <a:cs typeface="B Nazanin" panose="00000400000000000000" pitchFamily="2" charset="-78"/>
              </a:rPr>
              <a:t>ارجاع شـده </a:t>
            </a:r>
            <a:r>
              <a:rPr lang="fa-IR" sz="1800" dirty="0">
                <a:solidFill>
                  <a:schemeClr val="tx1"/>
                </a:solidFill>
                <a:cs typeface="B Nazanin" panose="00000400000000000000" pitchFamily="2" charset="-78"/>
              </a:rPr>
              <a:t>در قالب‌ استراتژی‌ سوم به‌ مرکز ارجاع </a:t>
            </a:r>
            <a:r>
              <a:rPr lang="fa-IR" sz="1800" dirty="0" smtClean="0">
                <a:solidFill>
                  <a:schemeClr val="tx1"/>
                </a:solidFill>
                <a:cs typeface="B Nazanin" panose="00000400000000000000" pitchFamily="2" charset="-78"/>
              </a:rPr>
              <a:t>دهنده</a:t>
            </a:r>
          </a:p>
          <a:p>
            <a:pPr marL="347663" indent="0" algn="just">
              <a:lnSpc>
                <a:spcPct val="100000"/>
              </a:lnSpc>
              <a:buFont typeface="Arial" pitchFamily="34" charset="0"/>
              <a:buChar char="•"/>
            </a:pPr>
            <a:r>
              <a:rPr lang="fa-IR" sz="1800" dirty="0" smtClean="0">
                <a:solidFill>
                  <a:schemeClr val="tx1"/>
                </a:solidFill>
                <a:cs typeface="B Nazanin" panose="00000400000000000000" pitchFamily="2" charset="-78"/>
              </a:rPr>
              <a:t>ثبت‌ </a:t>
            </a:r>
            <a:r>
              <a:rPr lang="fa-IR" sz="1800" dirty="0">
                <a:solidFill>
                  <a:schemeClr val="tx1"/>
                </a:solidFill>
                <a:cs typeface="B Nazanin" panose="00000400000000000000" pitchFamily="2" charset="-78"/>
              </a:rPr>
              <a:t>مشخصات زوجینی‌ که‌ هر دو دارای‌ اندکس‌ های‌ پایین‌ تر از حد طبیعی‌ هستند در دفتر ثبت‌ مشخصات زوجین‌ </a:t>
            </a:r>
            <a:r>
              <a:rPr lang="fa-IR" sz="1800" dirty="0" smtClean="0">
                <a:solidFill>
                  <a:schemeClr val="tx1"/>
                </a:solidFill>
                <a:cs typeface="B Nazanin" panose="00000400000000000000" pitchFamily="2" charset="-78"/>
              </a:rPr>
              <a:t>درمرحله‌ </a:t>
            </a:r>
            <a:r>
              <a:rPr lang="fa-IR" sz="1800" dirty="0">
                <a:solidFill>
                  <a:schemeClr val="tx1"/>
                </a:solidFill>
                <a:cs typeface="B Nazanin" panose="00000400000000000000" pitchFamily="2" charset="-78"/>
              </a:rPr>
              <a:t>تایید غربالگری‌ و مشاوره ژنتیک‌ تالاسمی‌</a:t>
            </a:r>
          </a:p>
          <a:p>
            <a:pPr marL="347663" indent="0" algn="just">
              <a:lnSpc>
                <a:spcPct val="100000"/>
              </a:lnSpc>
              <a:buNone/>
            </a:pPr>
            <a:endParaRPr lang="en-US" sz="1600" dirty="0"/>
          </a:p>
        </p:txBody>
      </p:sp>
      <p:sp>
        <p:nvSpPr>
          <p:cNvPr id="4" name="Text Placeholder 3"/>
          <p:cNvSpPr>
            <a:spLocks noGrp="1"/>
          </p:cNvSpPr>
          <p:nvPr>
            <p:ph type="body" sz="half" idx="2"/>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51971" y="1640115"/>
            <a:ext cx="3378200" cy="47566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6098743" y="1086117"/>
            <a:ext cx="5083443" cy="369332"/>
          </a:xfrm>
          <a:prstGeom prst="rect">
            <a:avLst/>
          </a:prstGeom>
        </p:spPr>
        <p:txBody>
          <a:bodyPr wrap="none">
            <a:spAutoFit/>
          </a:bodyPr>
          <a:lstStyle/>
          <a:p>
            <a:pPr rtl="1"/>
            <a:r>
              <a:rPr lang="ar-SA" b="1" u="sng" dirty="0">
                <a:solidFill>
                  <a:srgbClr val="002060"/>
                </a:solidFill>
              </a:rPr>
              <a:t>پایگاه سلامت‌</a:t>
            </a:r>
            <a:r>
              <a:rPr lang="fa-IR" b="1" u="sng" dirty="0">
                <a:solidFill>
                  <a:srgbClr val="002060"/>
                </a:solidFill>
              </a:rPr>
              <a:t> : </a:t>
            </a:r>
            <a:r>
              <a:rPr lang="ar-SA" dirty="0">
                <a:cs typeface="B Nazanin" panose="00000400000000000000" pitchFamily="2" charset="-78"/>
              </a:rPr>
              <a:t>مطابق‌ شرح وظابف‌ مندرج در برنامه‌ ژنتیک‌ اجتماعی‌ </a:t>
            </a:r>
            <a:endParaRPr lang="en-US" dirty="0"/>
          </a:p>
        </p:txBody>
      </p:sp>
    </p:spTree>
    <p:extLst>
      <p:ext uri="{BB962C8B-B14F-4D97-AF65-F5344CB8AC3E}">
        <p14:creationId xmlns="" xmlns:p14="http://schemas.microsoft.com/office/powerpoint/2010/main" val="2702467314"/>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871" y="203199"/>
            <a:ext cx="3200400" cy="1269273"/>
          </a:xfrm>
        </p:spPr>
        <p:txBody>
          <a:bodyPr/>
          <a:lstStyle/>
          <a:p>
            <a:pPr algn="ctr"/>
            <a:r>
              <a:rPr lang="ar-SA" b="1" dirty="0"/>
              <a:t>شرح </a:t>
            </a:r>
            <a:r>
              <a:rPr lang="ar-SA" b="1" dirty="0" smtClean="0"/>
              <a:t>وظایف‌ </a:t>
            </a:r>
            <a:r>
              <a:rPr lang="fa-IR" b="1" dirty="0" smtClean="0"/>
              <a:t>.....</a:t>
            </a:r>
            <a:endParaRPr lang="en-US" dirty="0"/>
          </a:p>
        </p:txBody>
      </p:sp>
      <p:sp>
        <p:nvSpPr>
          <p:cNvPr id="3" name="Content Placeholder 2"/>
          <p:cNvSpPr>
            <a:spLocks noGrp="1"/>
          </p:cNvSpPr>
          <p:nvPr>
            <p:ph idx="1"/>
          </p:nvPr>
        </p:nvSpPr>
        <p:spPr>
          <a:xfrm>
            <a:off x="4132613" y="306524"/>
            <a:ext cx="7885216" cy="6224905"/>
          </a:xfrm>
          <a:noFill/>
          <a:ln>
            <a:noFill/>
          </a:ln>
        </p:spPr>
        <p:txBody>
          <a:bodyPr vert="horz" wrap="square" lIns="0" tIns="45720" rIns="0" bIns="45720" numCol="1" anchor="t" anchorCtr="0" compatLnSpc="1">
            <a:prstTxWarp prst="textNoShape">
              <a:avLst/>
            </a:prstTxWarp>
          </a:bodyPr>
          <a:lstStyle/>
          <a:p>
            <a:r>
              <a:rPr lang="fa-IR" sz="1800" b="1" u="sng" dirty="0">
                <a:solidFill>
                  <a:srgbClr val="FF0000"/>
                </a:solidFill>
              </a:rPr>
              <a:t>پزشک‌ مرکز خدمات جامع‌ سلامت‌ تاییدگر غربالگری‌: </a:t>
            </a:r>
          </a:p>
          <a:p>
            <a:pPr algn="just">
              <a:lnSpc>
                <a:spcPct val="100000"/>
              </a:lnSpc>
              <a:buFont typeface="Arial" pitchFamily="34" charset="0"/>
              <a:buChar char="•"/>
            </a:pPr>
            <a:r>
              <a:rPr lang="ar-SA" sz="1600" dirty="0" smtClean="0">
                <a:solidFill>
                  <a:schemeClr val="tx1"/>
                </a:solidFill>
                <a:cs typeface="B Mitra" pitchFamily="2" charset="-78"/>
              </a:rPr>
              <a:t>بررسی‌ </a:t>
            </a:r>
            <a:r>
              <a:rPr lang="ar-SA" sz="1600" dirty="0">
                <a:solidFill>
                  <a:schemeClr val="tx1"/>
                </a:solidFill>
                <a:cs typeface="B Mitra" pitchFamily="2" charset="-78"/>
              </a:rPr>
              <a:t>نتایج‌ غربالگری‌ ژنتیکی‌ بر اساس پرسشنامه‌ غربالگری‌ ژنتیکی‌ زمان ازدواج</a:t>
            </a:r>
          </a:p>
          <a:p>
            <a:pPr algn="just">
              <a:lnSpc>
                <a:spcPct val="100000"/>
              </a:lnSpc>
              <a:buFont typeface="Arial" pitchFamily="34" charset="0"/>
              <a:buChar char="•"/>
            </a:pPr>
            <a:r>
              <a:rPr lang="ar-SA" sz="1600" dirty="0" smtClean="0">
                <a:solidFill>
                  <a:schemeClr val="tx1"/>
                </a:solidFill>
                <a:cs typeface="B Mitra" pitchFamily="2" charset="-78"/>
              </a:rPr>
              <a:t>تفسیـر </a:t>
            </a:r>
            <a:r>
              <a:rPr lang="ar-SA" sz="1600" dirty="0">
                <a:solidFill>
                  <a:schemeClr val="tx1"/>
                </a:solidFill>
                <a:cs typeface="B Mitra" pitchFamily="2" charset="-78"/>
              </a:rPr>
              <a:t>آزمـایـش‌هـای‌ تـالاسمی‌ در زوجهـای‌ متقـاضی‌ ازدواج و زوجهای‌ </a:t>
            </a:r>
            <a:r>
              <a:rPr lang="ar-SA" sz="1600" dirty="0" smtClean="0">
                <a:solidFill>
                  <a:schemeClr val="tx1"/>
                </a:solidFill>
                <a:cs typeface="B Mitra" pitchFamily="2" charset="-78"/>
              </a:rPr>
              <a:t>ارجاع</a:t>
            </a:r>
            <a:r>
              <a:rPr lang="fa-IR" sz="1600" dirty="0" smtClean="0">
                <a:solidFill>
                  <a:schemeClr val="tx1"/>
                </a:solidFill>
                <a:cs typeface="B Mitra" pitchFamily="2" charset="-78"/>
              </a:rPr>
              <a:t> </a:t>
            </a:r>
            <a:r>
              <a:rPr lang="ar-SA" sz="1600" dirty="0" smtClean="0">
                <a:solidFill>
                  <a:schemeClr val="tx1"/>
                </a:solidFill>
                <a:cs typeface="B Mitra" pitchFamily="2" charset="-78"/>
              </a:rPr>
              <a:t>شـده </a:t>
            </a:r>
            <a:r>
              <a:rPr lang="ar-SA" sz="1600" dirty="0">
                <a:solidFill>
                  <a:schemeClr val="tx1"/>
                </a:solidFill>
                <a:cs typeface="B Mitra" pitchFamily="2" charset="-78"/>
              </a:rPr>
              <a:t>در قالب‌ استراتژی‌ سوم و انجام </a:t>
            </a:r>
            <a:r>
              <a:rPr lang="ar-SA" sz="1600" dirty="0" smtClean="0">
                <a:solidFill>
                  <a:schemeClr val="tx1"/>
                </a:solidFill>
                <a:cs typeface="B Mitra" pitchFamily="2" charset="-78"/>
              </a:rPr>
              <a:t>اقدام</a:t>
            </a:r>
            <a:r>
              <a:rPr lang="fa-IR" sz="1600" dirty="0" smtClean="0">
                <a:solidFill>
                  <a:schemeClr val="tx1"/>
                </a:solidFill>
                <a:cs typeface="B Mitra" pitchFamily="2" charset="-78"/>
              </a:rPr>
              <a:t> </a:t>
            </a:r>
            <a:r>
              <a:rPr lang="ar-SA" sz="1600" dirty="0" smtClean="0">
                <a:solidFill>
                  <a:schemeClr val="tx1"/>
                </a:solidFill>
                <a:cs typeface="B Mitra" pitchFamily="2" charset="-78"/>
              </a:rPr>
              <a:t>هـای‌ </a:t>
            </a:r>
            <a:r>
              <a:rPr lang="ar-SA" sz="1600" dirty="0">
                <a:solidFill>
                  <a:schemeClr val="tx1"/>
                </a:solidFill>
                <a:cs typeface="B Mitra" pitchFamily="2" charset="-78"/>
              </a:rPr>
              <a:t>بعدی‌ براساس الگوریتم‌ </a:t>
            </a:r>
            <a:r>
              <a:rPr lang="ar-SA" sz="1600" dirty="0" smtClean="0">
                <a:solidFill>
                  <a:schemeClr val="tx1"/>
                </a:solidFill>
                <a:cs typeface="B Mitra" pitchFamily="2" charset="-78"/>
              </a:rPr>
              <a:t>کشـوری</a:t>
            </a:r>
            <a:endParaRPr lang="ar-SA" sz="1600" dirty="0">
              <a:solidFill>
                <a:schemeClr val="tx1"/>
              </a:solidFill>
              <a:cs typeface="B Mitra" pitchFamily="2" charset="-78"/>
            </a:endParaRPr>
          </a:p>
          <a:p>
            <a:pPr algn="just">
              <a:lnSpc>
                <a:spcPct val="100000"/>
              </a:lnSpc>
              <a:buFont typeface="Arial" pitchFamily="34" charset="0"/>
              <a:buChar char="•"/>
            </a:pPr>
            <a:r>
              <a:rPr lang="ar-SA" sz="1600" dirty="0" smtClean="0">
                <a:solidFill>
                  <a:schemeClr val="tx1"/>
                </a:solidFill>
                <a:cs typeface="B Mitra" pitchFamily="2" charset="-78"/>
              </a:rPr>
              <a:t>درخواست‌ </a:t>
            </a:r>
            <a:r>
              <a:rPr lang="ar-SA" sz="1600" dirty="0">
                <a:solidFill>
                  <a:schemeClr val="tx1"/>
                </a:solidFill>
                <a:cs typeface="B Mitra" pitchFamily="2" charset="-78"/>
              </a:rPr>
              <a:t>آزمایش‌های‌ </a:t>
            </a:r>
            <a:r>
              <a:rPr lang="ar-SA" sz="1600" dirty="0" smtClean="0">
                <a:solidFill>
                  <a:schemeClr val="tx1"/>
                </a:solidFill>
                <a:cs typeface="B Mitra" pitchFamily="2" charset="-78"/>
              </a:rPr>
              <a:t>تکمیلی</a:t>
            </a:r>
            <a:endParaRPr lang="ar-SA" sz="1600" dirty="0">
              <a:solidFill>
                <a:schemeClr val="tx1"/>
              </a:solidFill>
              <a:cs typeface="B Mitra" pitchFamily="2" charset="-78"/>
            </a:endParaRPr>
          </a:p>
          <a:p>
            <a:pPr algn="just">
              <a:lnSpc>
                <a:spcPct val="100000"/>
              </a:lnSpc>
              <a:buFont typeface="Arial" pitchFamily="34" charset="0"/>
              <a:buChar char="•"/>
            </a:pPr>
            <a:r>
              <a:rPr lang="ar-SA" sz="1400" dirty="0" smtClean="0">
                <a:solidFill>
                  <a:schemeClr val="tx1"/>
                </a:solidFill>
                <a:cs typeface="B Mitra" pitchFamily="2" charset="-78"/>
              </a:rPr>
              <a:t>درمان </a:t>
            </a:r>
            <a:r>
              <a:rPr lang="ar-SA" sz="1400" dirty="0">
                <a:solidFill>
                  <a:schemeClr val="tx1"/>
                </a:solidFill>
                <a:cs typeface="B Mitra" pitchFamily="2" charset="-78"/>
              </a:rPr>
              <a:t>کم‌خونی‌ فقر آهن‌ براساس الگوریتم‌ </a:t>
            </a:r>
            <a:r>
              <a:rPr lang="ar-SA" sz="1400" dirty="0" smtClean="0">
                <a:solidFill>
                  <a:schemeClr val="tx1"/>
                </a:solidFill>
                <a:cs typeface="B Mitra" pitchFamily="2" charset="-78"/>
              </a:rPr>
              <a:t>کشوری</a:t>
            </a:r>
            <a:r>
              <a:rPr lang="fa-IR" sz="1400" dirty="0" smtClean="0">
                <a:solidFill>
                  <a:schemeClr val="tx1"/>
                </a:solidFill>
                <a:cs typeface="B Mitra" pitchFamily="2" charset="-78"/>
              </a:rPr>
              <a:t> و </a:t>
            </a:r>
            <a:r>
              <a:rPr lang="ar-SA" sz="1400" dirty="0" smtClean="0">
                <a:solidFill>
                  <a:schemeClr val="tx1"/>
                </a:solidFill>
                <a:cs typeface="B Mitra" pitchFamily="2" charset="-78"/>
              </a:rPr>
              <a:t>آموزش </a:t>
            </a:r>
            <a:r>
              <a:rPr lang="ar-SA" sz="1400" dirty="0">
                <a:solidFill>
                  <a:schemeClr val="tx1"/>
                </a:solidFill>
                <a:cs typeface="B Mitra" pitchFamily="2" charset="-78"/>
              </a:rPr>
              <a:t>صحیح‌ به‌ موارد نیازمند آهن‌ درمانی‌ و اطمینان از مصرف صحیح‌ دارو توسط‌ </a:t>
            </a:r>
            <a:r>
              <a:rPr lang="ar-SA" sz="1400" dirty="0" smtClean="0">
                <a:solidFill>
                  <a:schemeClr val="tx1"/>
                </a:solidFill>
                <a:cs typeface="B Mitra" pitchFamily="2" charset="-78"/>
              </a:rPr>
              <a:t>افراد</a:t>
            </a:r>
            <a:endParaRPr lang="fa-IR" sz="1400" dirty="0" smtClean="0">
              <a:solidFill>
                <a:schemeClr val="tx1"/>
              </a:solidFill>
              <a:cs typeface="B Mitra" pitchFamily="2" charset="-78"/>
            </a:endParaRPr>
          </a:p>
          <a:p>
            <a:pPr algn="just">
              <a:lnSpc>
                <a:spcPct val="100000"/>
              </a:lnSpc>
              <a:buFont typeface="Arial" pitchFamily="34" charset="0"/>
              <a:buChar char="•"/>
            </a:pPr>
            <a:r>
              <a:rPr lang="ar-SA" sz="1600" dirty="0" smtClean="0">
                <a:solidFill>
                  <a:schemeClr val="tx1"/>
                </a:solidFill>
                <a:cs typeface="B Mitra" pitchFamily="2" charset="-78"/>
              </a:rPr>
              <a:t>مشورت </a:t>
            </a:r>
            <a:r>
              <a:rPr lang="ar-SA" sz="1600" dirty="0">
                <a:solidFill>
                  <a:schemeClr val="tx1"/>
                </a:solidFill>
                <a:cs typeface="B Mitra" pitchFamily="2" charset="-78"/>
              </a:rPr>
              <a:t>با هماتولوژیست‌ منتخب‌ برنامه‌ در خصوص موارد مشکوك به‌ تالاسمی‌ مینور و سایر </a:t>
            </a:r>
            <a:r>
              <a:rPr lang="ar-SA" sz="1600" dirty="0" smtClean="0">
                <a:solidFill>
                  <a:schemeClr val="tx1"/>
                </a:solidFill>
                <a:cs typeface="B Mitra" pitchFamily="2" charset="-78"/>
              </a:rPr>
              <a:t>هموگلوبینوپاتی‌ها</a:t>
            </a:r>
            <a:endParaRPr lang="ar-SA" sz="1600" dirty="0">
              <a:solidFill>
                <a:schemeClr val="tx1"/>
              </a:solidFill>
              <a:cs typeface="B Mitra" pitchFamily="2" charset="-78"/>
            </a:endParaRPr>
          </a:p>
          <a:p>
            <a:pPr algn="just">
              <a:lnSpc>
                <a:spcPct val="100000"/>
              </a:lnSpc>
              <a:buFont typeface="Arial" pitchFamily="34" charset="0"/>
              <a:buChar char="•"/>
            </a:pPr>
            <a:r>
              <a:rPr lang="ar-SA" sz="1600" dirty="0" smtClean="0">
                <a:solidFill>
                  <a:schemeClr val="tx1"/>
                </a:solidFill>
                <a:cs typeface="B Mitra" pitchFamily="2" charset="-78"/>
              </a:rPr>
              <a:t>صدور </a:t>
            </a:r>
            <a:r>
              <a:rPr lang="ar-SA" sz="1600" dirty="0">
                <a:solidFill>
                  <a:schemeClr val="tx1"/>
                </a:solidFill>
                <a:cs typeface="B Mitra" pitchFamily="2" charset="-78"/>
              </a:rPr>
              <a:t>گواهی‌ انجام خدمات سلامت‌ زمان ازدواج پس‌ از پایان تمامی‌ مراحل‌ الگوریتم‌ </a:t>
            </a:r>
            <a:r>
              <a:rPr lang="fa-IR" sz="1600" dirty="0" smtClean="0">
                <a:solidFill>
                  <a:schemeClr val="tx1"/>
                </a:solidFill>
                <a:cs typeface="B Mitra" pitchFamily="2" charset="-78"/>
              </a:rPr>
              <a:t>و </a:t>
            </a:r>
            <a:r>
              <a:rPr lang="ar-SA" sz="1600" dirty="0" smtClean="0">
                <a:solidFill>
                  <a:schemeClr val="tx1"/>
                </a:solidFill>
                <a:cs typeface="B Mitra" pitchFamily="2" charset="-78"/>
              </a:rPr>
              <a:t>سایر </a:t>
            </a:r>
            <a:r>
              <a:rPr lang="ar-SA" sz="1600" dirty="0">
                <a:solidFill>
                  <a:schemeClr val="tx1"/>
                </a:solidFill>
                <a:cs typeface="B Mitra" pitchFamily="2" charset="-78"/>
              </a:rPr>
              <a:t>بررسی‌ های‌ زمان ازدواج</a:t>
            </a:r>
          </a:p>
          <a:p>
            <a:pPr algn="just">
              <a:lnSpc>
                <a:spcPct val="100000"/>
              </a:lnSpc>
              <a:buFont typeface="Arial" pitchFamily="34" charset="0"/>
              <a:buChar char="•"/>
            </a:pPr>
            <a:r>
              <a:rPr lang="ar-SA" sz="1600" dirty="0" smtClean="0">
                <a:solidFill>
                  <a:schemeClr val="tx1"/>
                </a:solidFill>
                <a:cs typeface="B Mitra" pitchFamily="2" charset="-78"/>
              </a:rPr>
              <a:t>تکمیل‌ </a:t>
            </a:r>
            <a:r>
              <a:rPr lang="ar-SA" sz="1600" dirty="0">
                <a:solidFill>
                  <a:schemeClr val="tx1"/>
                </a:solidFill>
                <a:cs typeface="B Mitra" pitchFamily="2" charset="-78"/>
              </a:rPr>
              <a:t>و ارسال فرم اعلام وضعیت‌ مراقبت‌ ژنتیک‌ برای‌ زوجین‌ ناقـل‌/ مشکوك پرخطر تالاسمی‌ به‌ مرکز بهداشت‌ </a:t>
            </a:r>
            <a:r>
              <a:rPr lang="ar-SA" sz="1600" dirty="0" smtClean="0">
                <a:solidFill>
                  <a:schemeClr val="tx1"/>
                </a:solidFill>
                <a:cs typeface="B Mitra" pitchFamily="2" charset="-78"/>
              </a:rPr>
              <a:t>شهرستان (</a:t>
            </a:r>
            <a:r>
              <a:rPr lang="fa-IR" sz="1600" dirty="0" smtClean="0">
                <a:solidFill>
                  <a:schemeClr val="tx1"/>
                </a:solidFill>
                <a:cs typeface="B Mitra" pitchFamily="2" charset="-78"/>
              </a:rPr>
              <a:t>تکمیل فرم  در دو نسخه و ارسال به شهرستان </a:t>
            </a:r>
            <a:r>
              <a:rPr lang="ar-SA" sz="1600" dirty="0" smtClean="0">
                <a:solidFill>
                  <a:schemeClr val="tx1"/>
                </a:solidFill>
                <a:cs typeface="B Mitra" pitchFamily="2" charset="-78"/>
              </a:rPr>
              <a:t>در </a:t>
            </a:r>
            <a:r>
              <a:rPr lang="ar-SA" sz="1600" dirty="0">
                <a:solidFill>
                  <a:schemeClr val="tx1"/>
                </a:solidFill>
                <a:cs typeface="B Mitra" pitchFamily="2" charset="-78"/>
              </a:rPr>
              <a:t>صورت انجام مشاوره ژنتیک‌ اختصاصی‌ بتا تالاسمی‌ ماژور)</a:t>
            </a:r>
          </a:p>
          <a:p>
            <a:pPr algn="just">
              <a:lnSpc>
                <a:spcPct val="100000"/>
              </a:lnSpc>
              <a:buFont typeface="Arial" pitchFamily="34" charset="0"/>
              <a:buChar char="•"/>
            </a:pPr>
            <a:r>
              <a:rPr lang="ar-SA" sz="1600" dirty="0" smtClean="0">
                <a:solidFill>
                  <a:schemeClr val="tx1"/>
                </a:solidFill>
                <a:cs typeface="B Mitra" pitchFamily="2" charset="-78"/>
              </a:rPr>
              <a:t>درخواست‌ </a:t>
            </a:r>
            <a:r>
              <a:rPr lang="ar-SA" sz="1600" dirty="0">
                <a:solidFill>
                  <a:schemeClr val="tx1"/>
                </a:solidFill>
                <a:cs typeface="B Mitra" pitchFamily="2" charset="-78"/>
              </a:rPr>
              <a:t>انجام آزمایش‌ برای‌ داوطلبان ازدواجی‌ که‌ قبل‌ از مراجعه‌ به‌ دفـاتـر رسمی‌ ثبت‌ ازدواج تمایل‌ به‌ انجام آزمایش‌های‌ تالاسمی‌ دارند.</a:t>
            </a:r>
          </a:p>
          <a:p>
            <a:pPr algn="just">
              <a:lnSpc>
                <a:spcPct val="100000"/>
              </a:lnSpc>
              <a:buFont typeface="Arial" pitchFamily="34" charset="0"/>
              <a:buChar char="•"/>
            </a:pPr>
            <a:r>
              <a:rPr lang="ar-SA" sz="1600" dirty="0" smtClean="0">
                <a:solidFill>
                  <a:schemeClr val="tx1"/>
                </a:solidFill>
                <a:cs typeface="B Mitra" pitchFamily="2" charset="-78"/>
              </a:rPr>
              <a:t>نظارت </a:t>
            </a:r>
            <a:r>
              <a:rPr lang="ar-SA" sz="1600" dirty="0">
                <a:solidFill>
                  <a:schemeClr val="tx1"/>
                </a:solidFill>
                <a:cs typeface="B Mitra" pitchFamily="2" charset="-78"/>
              </a:rPr>
              <a:t>بـر فعالیت‌ مراقب‌ سلامت‌</a:t>
            </a:r>
          </a:p>
          <a:p>
            <a:pPr algn="just">
              <a:lnSpc>
                <a:spcPct val="100000"/>
              </a:lnSpc>
              <a:buFont typeface="Arial" pitchFamily="34" charset="0"/>
              <a:buChar char="•"/>
            </a:pPr>
            <a:r>
              <a:rPr lang="ar-SA" sz="1600" dirty="0" smtClean="0">
                <a:solidFill>
                  <a:srgbClr val="FF0000"/>
                </a:solidFill>
                <a:cs typeface="B Mitra" pitchFamily="2" charset="-78"/>
              </a:rPr>
              <a:t>صدور </a:t>
            </a:r>
            <a:r>
              <a:rPr lang="ar-SA" sz="1600" dirty="0">
                <a:solidFill>
                  <a:srgbClr val="FF0000"/>
                </a:solidFill>
                <a:cs typeface="B Mitra" pitchFamily="2" charset="-78"/>
              </a:rPr>
              <a:t>گواهی‌ برخورداری‌ از تسهیلات </a:t>
            </a:r>
            <a:r>
              <a:rPr lang="ar-SA" sz="1600" dirty="0" smtClean="0">
                <a:solidFill>
                  <a:srgbClr val="FF0000"/>
                </a:solidFill>
                <a:cs typeface="B Mitra" pitchFamily="2" charset="-78"/>
              </a:rPr>
              <a:t>ویـژه</a:t>
            </a:r>
            <a:r>
              <a:rPr lang="fa-IR" sz="1600" dirty="0" smtClean="0">
                <a:solidFill>
                  <a:srgbClr val="FF0000"/>
                </a:solidFill>
                <a:cs typeface="B Mitra" pitchFamily="2" charset="-78"/>
              </a:rPr>
              <a:t> </a:t>
            </a:r>
            <a:r>
              <a:rPr lang="ar-SA" sz="1600" dirty="0" smtClean="0">
                <a:solidFill>
                  <a:srgbClr val="FF0000"/>
                </a:solidFill>
                <a:cs typeface="B Mitra" pitchFamily="2" charset="-78"/>
              </a:rPr>
              <a:t>ی‌ زوج</a:t>
            </a:r>
            <a:r>
              <a:rPr lang="fa-IR" sz="1600" dirty="0" smtClean="0">
                <a:solidFill>
                  <a:srgbClr val="FF0000"/>
                </a:solidFill>
                <a:cs typeface="B Mitra" pitchFamily="2" charset="-78"/>
              </a:rPr>
              <a:t> </a:t>
            </a:r>
            <a:r>
              <a:rPr lang="ar-SA" sz="1600" dirty="0" smtClean="0">
                <a:solidFill>
                  <a:srgbClr val="FF0000"/>
                </a:solidFill>
                <a:cs typeface="B Mitra" pitchFamily="2" charset="-78"/>
              </a:rPr>
              <a:t>هـای‌ </a:t>
            </a:r>
            <a:r>
              <a:rPr lang="ar-SA" sz="1600" dirty="0">
                <a:solidFill>
                  <a:srgbClr val="FF0000"/>
                </a:solidFill>
                <a:cs typeface="B Mitra" pitchFamily="2" charset="-78"/>
              </a:rPr>
              <a:t>ناقل‌ / </a:t>
            </a:r>
            <a:r>
              <a:rPr lang="ar-SA" sz="1600" dirty="0">
                <a:solidFill>
                  <a:schemeClr val="tx1"/>
                </a:solidFill>
                <a:cs typeface="B Mitra" pitchFamily="2" charset="-78"/>
              </a:rPr>
              <a:t>مشکوك پرخطر، با </a:t>
            </a:r>
            <a:r>
              <a:rPr lang="fa-IR" sz="1600" dirty="0" smtClean="0">
                <a:solidFill>
                  <a:schemeClr val="tx1"/>
                </a:solidFill>
                <a:cs typeface="B Mitra" pitchFamily="2" charset="-78"/>
              </a:rPr>
              <a:t>مهمور نمودن </a:t>
            </a:r>
            <a:r>
              <a:rPr lang="ar-SA" sz="1600" dirty="0" smtClean="0">
                <a:solidFill>
                  <a:schemeClr val="tx1"/>
                </a:solidFill>
                <a:cs typeface="B Mitra" pitchFamily="2" charset="-78"/>
              </a:rPr>
              <a:t>فرم </a:t>
            </a:r>
            <a:r>
              <a:rPr lang="ar-SA" sz="1600" dirty="0">
                <a:solidFill>
                  <a:schemeClr val="tx1"/>
                </a:solidFill>
                <a:cs typeface="B Mitra" pitchFamily="2" charset="-78"/>
              </a:rPr>
              <a:t>ارجاع </a:t>
            </a:r>
            <a:r>
              <a:rPr lang="en-US" sz="1600" dirty="0">
                <a:solidFill>
                  <a:schemeClr val="tx1"/>
                </a:solidFill>
                <a:cs typeface="B Mitra" pitchFamily="2" charset="-78"/>
              </a:rPr>
              <a:t>PND </a:t>
            </a:r>
            <a:r>
              <a:rPr lang="ar-SA" sz="1600" dirty="0">
                <a:solidFill>
                  <a:schemeClr val="tx1"/>
                </a:solidFill>
                <a:cs typeface="B Mitra" pitchFamily="2" charset="-78"/>
              </a:rPr>
              <a:t>و تعیین‌ میزان برخورداری‌ از تسهیلات </a:t>
            </a:r>
            <a:r>
              <a:rPr lang="ar-SA" sz="1600" dirty="0" smtClean="0">
                <a:solidFill>
                  <a:schemeClr val="tx1"/>
                </a:solidFill>
                <a:cs typeface="B Mitra" pitchFamily="2" charset="-78"/>
              </a:rPr>
              <a:t>(د</a:t>
            </a:r>
            <a:r>
              <a:rPr lang="fa-IR" sz="1600" dirty="0" smtClean="0">
                <a:solidFill>
                  <a:schemeClr val="tx1"/>
                </a:solidFill>
                <a:cs typeface="B Mitra" pitchFamily="2" charset="-78"/>
              </a:rPr>
              <a:t>ر</a:t>
            </a:r>
            <a:r>
              <a:rPr lang="ar-SA" sz="1600" dirty="0" smtClean="0">
                <a:solidFill>
                  <a:schemeClr val="tx1"/>
                </a:solidFill>
                <a:cs typeface="B Mitra" pitchFamily="2" charset="-78"/>
              </a:rPr>
              <a:t> </a:t>
            </a:r>
            <a:r>
              <a:rPr lang="ar-SA" sz="1600" dirty="0">
                <a:solidFill>
                  <a:schemeClr val="tx1"/>
                </a:solidFill>
                <a:cs typeface="B Mitra" pitchFamily="2" charset="-78"/>
              </a:rPr>
              <a:t>صورت انجام مشاوره ژنتیک‌ اختصاصی‌ بتا تالاسمی‌ ماژور)</a:t>
            </a:r>
          </a:p>
          <a:p>
            <a:pPr algn="just">
              <a:lnSpc>
                <a:spcPct val="100000"/>
              </a:lnSpc>
              <a:buFont typeface="Arial" pitchFamily="34" charset="0"/>
              <a:buChar char="•"/>
            </a:pPr>
            <a:r>
              <a:rPr lang="ar-SA" sz="1600" dirty="0" smtClean="0">
                <a:solidFill>
                  <a:schemeClr val="tx1"/>
                </a:solidFill>
                <a:cs typeface="B Mitra" pitchFamily="2" charset="-78"/>
              </a:rPr>
              <a:t>ارجاع </a:t>
            </a:r>
            <a:r>
              <a:rPr lang="ar-SA" sz="1600" dirty="0">
                <a:solidFill>
                  <a:schemeClr val="tx1"/>
                </a:solidFill>
                <a:cs typeface="B Mitra" pitchFamily="2" charset="-78"/>
              </a:rPr>
              <a:t>جهت‌ ارسال فرم اعلام وضعیت‌ مراقبت‌ ژنتیک‌ برای‌ زوجین‌ ناقـل‌/ مشکوك پرخطر به‌ پزشک‌ مشاور ژنتیک‌ </a:t>
            </a:r>
            <a:r>
              <a:rPr lang="ar-SA" sz="1600" dirty="0" smtClean="0">
                <a:solidFill>
                  <a:schemeClr val="tx1"/>
                </a:solidFill>
                <a:cs typeface="B Mitra" pitchFamily="2" charset="-78"/>
              </a:rPr>
              <a:t>مربوطه‌</a:t>
            </a:r>
            <a:endParaRPr lang="fa-IR" sz="1600" dirty="0" smtClean="0">
              <a:solidFill>
                <a:schemeClr val="tx1"/>
              </a:solidFill>
              <a:cs typeface="B Mitra" pitchFamily="2" charset="-78"/>
            </a:endParaRPr>
          </a:p>
          <a:p>
            <a:pPr algn="just">
              <a:lnSpc>
                <a:spcPct val="100000"/>
              </a:lnSpc>
              <a:buFont typeface="Arial" pitchFamily="34" charset="0"/>
              <a:buChar char="•"/>
            </a:pPr>
            <a:r>
              <a:rPr lang="ar-SA" sz="1600" dirty="0" smtClean="0">
                <a:solidFill>
                  <a:schemeClr val="tx1"/>
                </a:solidFill>
                <a:cs typeface="B Mitra" pitchFamily="2" charset="-78"/>
              </a:rPr>
              <a:t>مطالعه‌</a:t>
            </a:r>
            <a:r>
              <a:rPr lang="fa-IR" sz="1600" dirty="0" smtClean="0">
                <a:solidFill>
                  <a:schemeClr val="tx1"/>
                </a:solidFill>
                <a:cs typeface="B Mitra" pitchFamily="2" charset="-78"/>
              </a:rPr>
              <a:t> </a:t>
            </a:r>
            <a:r>
              <a:rPr lang="ar-SA" sz="1600" dirty="0" smtClean="0">
                <a:solidFill>
                  <a:schemeClr val="tx1"/>
                </a:solidFill>
                <a:cs typeface="B Mitra" pitchFamily="2" charset="-78"/>
              </a:rPr>
              <a:t>و </a:t>
            </a:r>
            <a:r>
              <a:rPr lang="ar-SA" sz="1600" dirty="0">
                <a:solidFill>
                  <a:schemeClr val="tx1"/>
                </a:solidFill>
                <a:cs typeface="B Mitra" pitchFamily="2" charset="-78"/>
              </a:rPr>
              <a:t>بایگانی‌ تمام کتابها، </a:t>
            </a:r>
            <a:r>
              <a:rPr lang="ar-SA" sz="1600" dirty="0" smtClean="0">
                <a:solidFill>
                  <a:schemeClr val="tx1"/>
                </a:solidFill>
                <a:cs typeface="B Mitra" pitchFamily="2" charset="-78"/>
              </a:rPr>
              <a:t>جزوه</a:t>
            </a:r>
            <a:r>
              <a:rPr lang="fa-IR" sz="1600" dirty="0" smtClean="0">
                <a:solidFill>
                  <a:schemeClr val="tx1"/>
                </a:solidFill>
                <a:cs typeface="B Mitra" pitchFamily="2" charset="-78"/>
              </a:rPr>
              <a:t> </a:t>
            </a:r>
            <a:r>
              <a:rPr lang="ar-SA" sz="1600" dirty="0" smtClean="0">
                <a:solidFill>
                  <a:schemeClr val="tx1"/>
                </a:solidFill>
                <a:cs typeface="B Mitra" pitchFamily="2" charset="-78"/>
              </a:rPr>
              <a:t>ها</a:t>
            </a:r>
            <a:r>
              <a:rPr lang="ar-SA" sz="1600" dirty="0">
                <a:solidFill>
                  <a:schemeClr val="tx1"/>
                </a:solidFill>
                <a:cs typeface="B Mitra" pitchFamily="2" charset="-78"/>
              </a:rPr>
              <a:t>، دستورالعمل‌ها و نامه‌های‌ مدیریتی‌ </a:t>
            </a:r>
            <a:r>
              <a:rPr lang="ar-SA" sz="1600" dirty="0" smtClean="0">
                <a:solidFill>
                  <a:schemeClr val="tx1"/>
                </a:solidFill>
                <a:cs typeface="B Mitra" pitchFamily="2" charset="-78"/>
              </a:rPr>
              <a:t>دریافتی‌</a:t>
            </a:r>
            <a:r>
              <a:rPr lang="fa-IR" sz="1600" dirty="0" smtClean="0">
                <a:solidFill>
                  <a:schemeClr val="tx1"/>
                </a:solidFill>
                <a:cs typeface="B Mitra" pitchFamily="2" charset="-78"/>
              </a:rPr>
              <a:t> </a:t>
            </a:r>
          </a:p>
          <a:p>
            <a:pPr lvl="0" algn="just">
              <a:lnSpc>
                <a:spcPct val="100000"/>
              </a:lnSpc>
              <a:buFont typeface="Arial" pitchFamily="34" charset="0"/>
              <a:buChar char="•"/>
            </a:pPr>
            <a:r>
              <a:rPr lang="ar-SA" sz="1600" dirty="0">
                <a:solidFill>
                  <a:schemeClr val="tx1"/>
                </a:solidFill>
                <a:cs typeface="B Mitra" pitchFamily="2" charset="-78"/>
              </a:rPr>
              <a:t>بایگانی‌ و نگهداری‌ دفتر ثبت‌ مشخصات مراجعه‌ کنندگان به‌ مرکز مشاوره به‌ مدت ٣٠ </a:t>
            </a:r>
            <a:r>
              <a:rPr lang="ar-SA" sz="1600" dirty="0" smtClean="0">
                <a:solidFill>
                  <a:schemeClr val="tx1"/>
                </a:solidFill>
                <a:cs typeface="B Mitra" pitchFamily="2" charset="-78"/>
              </a:rPr>
              <a:t>سال</a:t>
            </a:r>
            <a:endParaRPr lang="fa-IR" sz="1600" dirty="0" smtClean="0">
              <a:solidFill>
                <a:schemeClr val="tx1"/>
              </a:solidFill>
              <a:cs typeface="B Mitra" pitchFamily="2" charset="-78"/>
            </a:endParaRPr>
          </a:p>
        </p:txBody>
      </p:sp>
      <p:sp>
        <p:nvSpPr>
          <p:cNvPr id="4" name="Text Placeholder 3"/>
          <p:cNvSpPr>
            <a:spLocks noGrp="1"/>
          </p:cNvSpPr>
          <p:nvPr>
            <p:ph type="body" sz="half" idx="2"/>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51971" y="1640115"/>
            <a:ext cx="3378200" cy="47566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95647314"/>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871" y="203199"/>
            <a:ext cx="3200400" cy="1269273"/>
          </a:xfrm>
        </p:spPr>
        <p:txBody>
          <a:bodyPr/>
          <a:lstStyle/>
          <a:p>
            <a:pPr algn="ctr"/>
            <a:r>
              <a:rPr lang="ar-SA" b="1" dirty="0"/>
              <a:t>شرح </a:t>
            </a:r>
            <a:r>
              <a:rPr lang="ar-SA" b="1" dirty="0" smtClean="0"/>
              <a:t>وظایف‌ </a:t>
            </a:r>
            <a:r>
              <a:rPr lang="fa-IR" b="1" dirty="0" smtClean="0"/>
              <a:t>.....</a:t>
            </a:r>
            <a:endParaRPr lang="en-US" dirty="0"/>
          </a:p>
        </p:txBody>
      </p:sp>
      <p:sp>
        <p:nvSpPr>
          <p:cNvPr id="3" name="Content Placeholder 2"/>
          <p:cNvSpPr>
            <a:spLocks noGrp="1"/>
          </p:cNvSpPr>
          <p:nvPr>
            <p:ph idx="1"/>
          </p:nvPr>
        </p:nvSpPr>
        <p:spPr>
          <a:xfrm>
            <a:off x="4144488" y="901609"/>
            <a:ext cx="7699169" cy="5617944"/>
          </a:xfrm>
          <a:noFill/>
          <a:ln>
            <a:noFill/>
          </a:ln>
        </p:spPr>
        <p:txBody>
          <a:bodyPr vert="horz" wrap="square" lIns="0" tIns="45720" rIns="0" bIns="45720" numCol="1" anchor="t" anchorCtr="0" compatLnSpc="1">
            <a:prstTxWarp prst="textNoShape">
              <a:avLst/>
            </a:prstTxWarp>
          </a:bodyPr>
          <a:lstStyle/>
          <a:p>
            <a:r>
              <a:rPr lang="fa-IR" sz="1800" b="1" u="sng" dirty="0">
                <a:solidFill>
                  <a:srgbClr val="002060"/>
                </a:solidFill>
              </a:rPr>
              <a:t>پزشک‌ مشاور ژنتیک‌: </a:t>
            </a:r>
          </a:p>
          <a:p>
            <a:pPr marL="0" indent="0" algn="just">
              <a:lnSpc>
                <a:spcPct val="100000"/>
              </a:lnSpc>
              <a:buNone/>
            </a:pPr>
            <a:r>
              <a:rPr lang="ar-SA" sz="1600" b="1" dirty="0">
                <a:solidFill>
                  <a:srgbClr val="C00000"/>
                </a:solidFill>
                <a:cs typeface="B Nazanin" panose="00000400000000000000" pitchFamily="2" charset="-78"/>
              </a:rPr>
              <a:t>صرفاً در خصوص مشاوره ژنتیک‌ زوجین‌ ناقل‌ و مشکوك پرخطر تالاسمی‌، انجام این‌ مشاوره توسط‌ پزشک‌ مشاور ژنتیک‌ تالاسمی‌ فاقد مدرك دوره کامل‌ مشاوره ژنتیک‌ وزارت بهداشت‌، درمان و آموزش پزشکی‌ مجاز است‌. پزشک‌ مشاور ژنتیک‌ ممکن‌ است‌ در همان مرکز خدمات جامع‌ سلامت‌ ارائه‌ دهنده خدمات زمان ازدواج یا مرکز دیگری‌ که‌ مستقلا برای‌ ارائه‌ خدمات مشاوره ژنتیک‌ در نظر گرفته‌ شده مستقر باشد</a:t>
            </a:r>
            <a:r>
              <a:rPr lang="ar-SA" sz="1600" b="1" dirty="0" smtClean="0">
                <a:solidFill>
                  <a:srgbClr val="C00000"/>
                </a:solidFill>
                <a:cs typeface="B Nazanin" panose="00000400000000000000" pitchFamily="2" charset="-78"/>
              </a:rPr>
              <a:t>.</a:t>
            </a:r>
            <a:endParaRPr lang="fa-IR" sz="1600" b="1" dirty="0" smtClean="0">
              <a:solidFill>
                <a:srgbClr val="C00000"/>
              </a:solidFill>
              <a:cs typeface="B Nazanin" panose="00000400000000000000" pitchFamily="2" charset="-78"/>
            </a:endParaRPr>
          </a:p>
          <a:p>
            <a:pPr marL="0" indent="0" algn="just">
              <a:lnSpc>
                <a:spcPct val="100000"/>
              </a:lnSpc>
              <a:buNone/>
            </a:pPr>
            <a:endParaRPr lang="fa-IR" sz="1400" b="1" dirty="0" smtClean="0">
              <a:solidFill>
                <a:srgbClr val="C00000"/>
              </a:solidFill>
              <a:cs typeface="B Nazanin" panose="00000400000000000000" pitchFamily="2" charset="-78"/>
            </a:endParaRPr>
          </a:p>
          <a:p>
            <a:pPr marL="347663" indent="0" algn="just">
              <a:lnSpc>
                <a:spcPct val="100000"/>
              </a:lnSpc>
              <a:buFont typeface="Arial" pitchFamily="34" charset="0"/>
              <a:buChar char="•"/>
            </a:pPr>
            <a:r>
              <a:rPr lang="ar-SA" sz="1800" dirty="0">
                <a:solidFill>
                  <a:schemeClr val="tx1"/>
                </a:solidFill>
                <a:cs typeface="B Nazanin" panose="00000400000000000000" pitchFamily="2" charset="-78"/>
              </a:rPr>
              <a:t>انجام مشاوره ژنتیک‌ با زوج</a:t>
            </a:r>
            <a:r>
              <a:rPr lang="fa-IR" sz="1800" dirty="0">
                <a:solidFill>
                  <a:schemeClr val="tx1"/>
                </a:solidFill>
                <a:cs typeface="B Nazanin" panose="00000400000000000000" pitchFamily="2" charset="-78"/>
              </a:rPr>
              <a:t> </a:t>
            </a:r>
            <a:r>
              <a:rPr lang="ar-SA" sz="1800" dirty="0">
                <a:solidFill>
                  <a:schemeClr val="tx1"/>
                </a:solidFill>
                <a:cs typeface="B Nazanin" panose="00000400000000000000" pitchFamily="2" charset="-78"/>
              </a:rPr>
              <a:t>هـای‌ ناقل‌/مشکوك پرخطر تالاسمی‌ (والدین‌ بیماران تالاسمی‌ اینترمدیا نیز ناقل‌ تالاسمی‌ محسوب می‌ گردند)</a:t>
            </a:r>
          </a:p>
          <a:p>
            <a:pPr marL="347663" indent="0" algn="just">
              <a:lnSpc>
                <a:spcPct val="100000"/>
              </a:lnSpc>
              <a:buFont typeface="Arial" pitchFamily="34" charset="0"/>
              <a:buChar char="•"/>
            </a:pPr>
            <a:r>
              <a:rPr lang="ar-SA" sz="1800" dirty="0">
                <a:solidFill>
                  <a:schemeClr val="tx1"/>
                </a:solidFill>
                <a:cs typeface="B Nazanin" panose="00000400000000000000" pitchFamily="2" charset="-78"/>
              </a:rPr>
              <a:t>. تشکیل‌ پـرونـده مشاوره ژنتیک‌ بـرای‌ زوج</a:t>
            </a:r>
            <a:r>
              <a:rPr lang="fa-IR" sz="1800" dirty="0">
                <a:solidFill>
                  <a:schemeClr val="tx1"/>
                </a:solidFill>
                <a:cs typeface="B Nazanin" panose="00000400000000000000" pitchFamily="2" charset="-78"/>
              </a:rPr>
              <a:t> </a:t>
            </a:r>
            <a:r>
              <a:rPr lang="ar-SA" sz="1800" dirty="0">
                <a:solidFill>
                  <a:schemeClr val="tx1"/>
                </a:solidFill>
                <a:cs typeface="B Nazanin" panose="00000400000000000000" pitchFamily="2" charset="-78"/>
              </a:rPr>
              <a:t>هـای‌ ناقل‌ / مشکوك پرخطر تالاسمی‌ که‌ این‌ پرونده شامل‌: نتایج‌ آزمایش‌ ها، فرم درخواست‌ نظریه‌ مشورتی‌، فرم ارجاع </a:t>
            </a:r>
            <a:r>
              <a:rPr lang="en-US" sz="1800" dirty="0">
                <a:solidFill>
                  <a:schemeClr val="tx1"/>
                </a:solidFill>
                <a:cs typeface="B Nazanin" panose="00000400000000000000" pitchFamily="2" charset="-78"/>
              </a:rPr>
              <a:t>PND ، </a:t>
            </a:r>
            <a:r>
              <a:rPr lang="ar-SA" sz="1800" dirty="0">
                <a:solidFill>
                  <a:schemeClr val="tx1"/>
                </a:solidFill>
                <a:cs typeface="B Nazanin" panose="00000400000000000000" pitchFamily="2" charset="-78"/>
              </a:rPr>
              <a:t>فرم اعلام وضعیت‌ مراقبت‌ ژنتیک‌ اظهارنامه‌ است</a:t>
            </a:r>
            <a:endParaRPr lang="fa-IR" sz="1800" dirty="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800" dirty="0">
                <a:solidFill>
                  <a:schemeClr val="tx1"/>
                </a:solidFill>
                <a:cs typeface="B Nazanin" panose="00000400000000000000" pitchFamily="2" charset="-78"/>
              </a:rPr>
              <a:t>ارجاع جهت‌ انجام آزمایش‌ های‌ تشخیص‌ ژنتیک‌ پیش‌ از تولد مرحله‌ اول و دوم بر اساس موازین‌ مذکور در بخش‌ شیوه اجرای‌ برنامه‌ ژنتیک‌ اجتماعی‌ در همین‌ دستورالعمل</a:t>
            </a:r>
            <a:endParaRPr lang="fa-IR" sz="1800" dirty="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800" dirty="0">
                <a:solidFill>
                  <a:schemeClr val="tx1"/>
                </a:solidFill>
                <a:cs typeface="B Nazanin" panose="00000400000000000000" pitchFamily="2" charset="-78"/>
              </a:rPr>
              <a:t>مطالعه‌ و بایگانی‌ تمام کتابها، جزوه ها، دستورالعمل‌ها و نامه‌های‌ مدیریتی‌ دریافتی‌ </a:t>
            </a:r>
          </a:p>
          <a:p>
            <a:pPr marL="347663" indent="0" algn="just">
              <a:lnSpc>
                <a:spcPct val="100000"/>
              </a:lnSpc>
              <a:buFont typeface="Arial" pitchFamily="34" charset="0"/>
              <a:buChar char="•"/>
            </a:pPr>
            <a:r>
              <a:rPr lang="ar-SA" sz="1800" dirty="0">
                <a:solidFill>
                  <a:schemeClr val="tx1"/>
                </a:solidFill>
                <a:cs typeface="B Nazanin" panose="00000400000000000000" pitchFamily="2" charset="-78"/>
              </a:rPr>
              <a:t>بایگانی‌ و نگهداری‌ دفتر ثبت‌ مشخصات مراجعه‌ کنندگان به‌ مرکز مشاوره به‌ مدت ٣٠ سال</a:t>
            </a:r>
          </a:p>
          <a:p>
            <a:pPr algn="just">
              <a:lnSpc>
                <a:spcPct val="100000"/>
              </a:lnSpc>
              <a:buFont typeface="Arial" pitchFamily="34" charset="0"/>
              <a:buChar char="•"/>
            </a:pPr>
            <a:endParaRPr lang="ar-SA" sz="1400" dirty="0">
              <a:solidFill>
                <a:schemeClr val="tx1"/>
              </a:solidFill>
              <a:cs typeface="B Nazanin" panose="00000400000000000000" pitchFamily="2" charset="-78"/>
            </a:endParaRPr>
          </a:p>
        </p:txBody>
      </p:sp>
      <p:sp>
        <p:nvSpPr>
          <p:cNvPr id="4" name="Text Placeholder 3"/>
          <p:cNvSpPr>
            <a:spLocks noGrp="1"/>
          </p:cNvSpPr>
          <p:nvPr>
            <p:ph type="body" sz="half" idx="2"/>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51971" y="1640115"/>
            <a:ext cx="3378200" cy="47566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783433870"/>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871" y="203199"/>
            <a:ext cx="3200400" cy="1269273"/>
          </a:xfrm>
        </p:spPr>
        <p:txBody>
          <a:bodyPr/>
          <a:lstStyle/>
          <a:p>
            <a:pPr algn="ctr"/>
            <a:r>
              <a:rPr lang="ar-SA" b="1" dirty="0"/>
              <a:t>شرح </a:t>
            </a:r>
            <a:r>
              <a:rPr lang="ar-SA" b="1" dirty="0" smtClean="0"/>
              <a:t>وظایف‌ </a:t>
            </a:r>
            <a:r>
              <a:rPr lang="fa-IR" b="1" dirty="0" smtClean="0"/>
              <a:t>.....</a:t>
            </a:r>
            <a:endParaRPr lang="en-US" dirty="0"/>
          </a:p>
        </p:txBody>
      </p:sp>
      <p:sp>
        <p:nvSpPr>
          <p:cNvPr id="3" name="Content Placeholder 2"/>
          <p:cNvSpPr>
            <a:spLocks noGrp="1"/>
          </p:cNvSpPr>
          <p:nvPr>
            <p:ph idx="1"/>
          </p:nvPr>
        </p:nvSpPr>
        <p:spPr>
          <a:xfrm>
            <a:off x="4513943" y="332508"/>
            <a:ext cx="7344229" cy="5894121"/>
          </a:xfrm>
          <a:noFill/>
          <a:ln>
            <a:noFill/>
          </a:ln>
        </p:spPr>
        <p:txBody>
          <a:bodyPr vert="horz" wrap="square" lIns="0" tIns="45720" rIns="0" bIns="45720" numCol="1" anchor="t" anchorCtr="0" compatLnSpc="1">
            <a:prstTxWarp prst="textNoShape">
              <a:avLst/>
            </a:prstTxWarp>
          </a:bodyPr>
          <a:lstStyle/>
          <a:p>
            <a:r>
              <a:rPr lang="fa-IR" sz="1800" b="1" u="sng" dirty="0">
                <a:solidFill>
                  <a:srgbClr val="FF0000"/>
                </a:solidFill>
              </a:rPr>
              <a:t>مرکز خدمات جامع‌ سلامت‌ شهري / روستایی‌</a:t>
            </a:r>
            <a:r>
              <a:rPr lang="fa-IR" sz="1800" b="1" u="sng" dirty="0">
                <a:solidFill>
                  <a:srgbClr val="002060"/>
                </a:solidFill>
              </a:rPr>
              <a:t>: </a:t>
            </a:r>
          </a:p>
          <a:p>
            <a:pPr marL="0" indent="0" algn="just">
              <a:lnSpc>
                <a:spcPct val="100000"/>
              </a:lnSpc>
              <a:buNone/>
            </a:pPr>
            <a:r>
              <a:rPr lang="ar-SA" dirty="0">
                <a:solidFill>
                  <a:schemeClr val="tx1"/>
                </a:solidFill>
                <a:cs typeface="B Nazanin" panose="00000400000000000000" pitchFamily="2" charset="-78"/>
              </a:rPr>
              <a:t>مطابق‌ شرح وظابف‌ مندرج در برنامه‌ ژنتیک‌ اجتماعی‌ و موارد اختصاصی‌ </a:t>
            </a:r>
            <a:r>
              <a:rPr lang="ar-SA" dirty="0" smtClean="0">
                <a:solidFill>
                  <a:schemeClr val="tx1"/>
                </a:solidFill>
                <a:cs typeface="B Nazanin" panose="00000400000000000000" pitchFamily="2" charset="-78"/>
              </a:rPr>
              <a:t>:</a:t>
            </a:r>
            <a:endParaRPr lang="fa-IR" sz="1400" b="1" dirty="0" smtClean="0">
              <a:solidFill>
                <a:srgbClr val="C00000"/>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آموزش و ارتقای‌ سطح‌ آگاهی‌ عموم مـردم با تـأکید بر آمـوزش گروههای‌ </a:t>
            </a:r>
            <a:r>
              <a:rPr lang="ar-SA" sz="1600" dirty="0" smtClean="0">
                <a:solidFill>
                  <a:schemeClr val="tx1"/>
                </a:solidFill>
                <a:cs typeface="B Nazanin" panose="00000400000000000000" pitchFamily="2" charset="-78"/>
              </a:rPr>
              <a:t>هدف</a:t>
            </a:r>
            <a:r>
              <a:rPr lang="fa-IR" sz="1600" dirty="0" smtClean="0">
                <a:solidFill>
                  <a:schemeClr val="tx1"/>
                </a:solidFill>
                <a:cs typeface="B Nazanin" panose="00000400000000000000" pitchFamily="2" charset="-78"/>
              </a:rPr>
              <a:t> </a:t>
            </a:r>
            <a:r>
              <a:rPr lang="fa-IR" sz="1200" dirty="0" smtClean="0">
                <a:solidFill>
                  <a:schemeClr val="tx1"/>
                </a:solidFill>
                <a:cs typeface="B Nazanin" panose="00000400000000000000" pitchFamily="2" charset="-78"/>
              </a:rPr>
              <a:t>(</a:t>
            </a:r>
            <a:r>
              <a:rPr lang="ar-SA" sz="1200" dirty="0"/>
              <a:t>دانش‌آموزان </a:t>
            </a:r>
            <a:r>
              <a:rPr lang="ar-SA" sz="1200" dirty="0" smtClean="0"/>
              <a:t>دبیرستان</a:t>
            </a:r>
            <a:r>
              <a:rPr lang="fa-IR" sz="1200" dirty="0"/>
              <a:t>/ </a:t>
            </a:r>
            <a:r>
              <a:rPr lang="fa-IR" sz="1200" dirty="0" smtClean="0"/>
              <a:t>سردفترداران </a:t>
            </a:r>
            <a:r>
              <a:rPr lang="fa-IR" sz="1200" dirty="0"/>
              <a:t>ازدواج به‌عنوان عوامل‌ مؤثر در موفقیت‌ </a:t>
            </a:r>
            <a:r>
              <a:rPr lang="fa-IR" sz="1200" dirty="0" smtClean="0"/>
              <a:t>برنامه‌ /</a:t>
            </a:r>
            <a:r>
              <a:rPr lang="ar-SA" sz="1200" dirty="0"/>
              <a:t>زوجهای‌ نـاقـل‌ شناسایی‌شـده از هر سه‌ استـراتژی‌ بـه‌عنوان زوجهای‌ درمعرض </a:t>
            </a:r>
            <a:r>
              <a:rPr lang="ar-SA" sz="1200" dirty="0" smtClean="0"/>
              <a:t>خطر</a:t>
            </a:r>
            <a:r>
              <a:rPr lang="fa-IR" sz="1200" dirty="0" smtClean="0"/>
              <a:t>) </a:t>
            </a:r>
            <a:endParaRPr lang="fa-IR" sz="1200" dirty="0" smtClean="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اطلاع ر سانی‌ در </a:t>
            </a:r>
            <a:r>
              <a:rPr lang="ar-SA" sz="1600" dirty="0" smtClean="0">
                <a:solidFill>
                  <a:schemeClr val="tx1"/>
                </a:solidFill>
                <a:cs typeface="B Nazanin" panose="00000400000000000000" pitchFamily="2" charset="-78"/>
              </a:rPr>
              <a:t>خصوص </a:t>
            </a:r>
            <a:r>
              <a:rPr lang="ar-SA" sz="1600" dirty="0">
                <a:solidFill>
                  <a:schemeClr val="tx1"/>
                </a:solidFill>
                <a:cs typeface="B Nazanin" panose="00000400000000000000" pitchFamily="2" charset="-78"/>
              </a:rPr>
              <a:t>اهمیت‌ غربالگری‌ تالا سمی‌ </a:t>
            </a:r>
            <a:r>
              <a:rPr lang="fa-IR" sz="1600" dirty="0" smtClean="0">
                <a:solidFill>
                  <a:schemeClr val="tx1"/>
                </a:solidFill>
                <a:cs typeface="B Nazanin" panose="00000400000000000000" pitchFamily="2" charset="-78"/>
              </a:rPr>
              <a:t>و </a:t>
            </a:r>
            <a:r>
              <a:rPr lang="ar-SA" sz="1600" dirty="0" smtClean="0">
                <a:solidFill>
                  <a:schemeClr val="tx1"/>
                </a:solidFill>
                <a:cs typeface="B Nazanin" panose="00000400000000000000" pitchFamily="2" charset="-78"/>
              </a:rPr>
              <a:t>انجام غربالگری‌ </a:t>
            </a:r>
            <a:r>
              <a:rPr lang="fa-IR" sz="1600" dirty="0" smtClean="0">
                <a:solidFill>
                  <a:schemeClr val="tx1"/>
                </a:solidFill>
                <a:cs typeface="B Nazanin" panose="00000400000000000000" pitchFamily="2" charset="-78"/>
              </a:rPr>
              <a:t>در </a:t>
            </a:r>
            <a:r>
              <a:rPr lang="ar-SA" sz="1600" u="sng" dirty="0" smtClean="0">
                <a:solidFill>
                  <a:srgbClr val="C00000"/>
                </a:solidFill>
                <a:cs typeface="B Nazanin" panose="00000400000000000000" pitchFamily="2" charset="-78"/>
              </a:rPr>
              <a:t>متقا </a:t>
            </a:r>
            <a:r>
              <a:rPr lang="ar-SA" sz="1600" u="sng" dirty="0">
                <a:solidFill>
                  <a:srgbClr val="C00000"/>
                </a:solidFill>
                <a:cs typeface="B Nazanin" panose="00000400000000000000" pitchFamily="2" charset="-78"/>
              </a:rPr>
              <a:t>ضیان ازدواج قبل‌ از هر اقدام دیگر</a:t>
            </a:r>
            <a:r>
              <a:rPr lang="ar-SA" sz="1600" dirty="0">
                <a:solidFill>
                  <a:schemeClr val="tx1"/>
                </a:solidFill>
                <a:cs typeface="B Nazanin" panose="00000400000000000000" pitchFamily="2" charset="-78"/>
              </a:rPr>
              <a:t> و معرفی‌ نقش‌ مرکز مرکز جامع‌ خدمات سلامت‌ ارائه‌ دهنده خدمات زمان </a:t>
            </a:r>
            <a:r>
              <a:rPr lang="ar-SA" sz="1600" dirty="0" smtClean="0">
                <a:solidFill>
                  <a:schemeClr val="tx1"/>
                </a:solidFill>
                <a:cs typeface="B Nazanin" panose="00000400000000000000" pitchFamily="2" charset="-78"/>
              </a:rPr>
              <a:t>ازدواج</a:t>
            </a:r>
            <a:endParaRPr lang="fa-IR" sz="1600" dirty="0" smtClean="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آموزش عوامل‌ مؤثر بر موفقیت‌ برنامه‌ (سردفترداران، عاقدان محلی‌ و آموزش طلاب در شهرستانهای‌ دارای‌ </a:t>
            </a:r>
            <a:r>
              <a:rPr lang="ar-SA" sz="1600" dirty="0" smtClean="0">
                <a:solidFill>
                  <a:schemeClr val="tx1"/>
                </a:solidFill>
                <a:cs typeface="B Nazanin" panose="00000400000000000000" pitchFamily="2" charset="-78"/>
              </a:rPr>
              <a:t>حوزه</a:t>
            </a:r>
            <a:r>
              <a:rPr lang="fa-IR" sz="1600" dirty="0" smtClean="0">
                <a:solidFill>
                  <a:schemeClr val="tx1"/>
                </a:solidFill>
                <a:cs typeface="B Nazanin" panose="00000400000000000000" pitchFamily="2" charset="-78"/>
              </a:rPr>
              <a:t> </a:t>
            </a:r>
            <a:r>
              <a:rPr lang="ar-SA" sz="1600" dirty="0" smtClean="0">
                <a:solidFill>
                  <a:schemeClr val="tx1"/>
                </a:solidFill>
                <a:cs typeface="B Nazanin" panose="00000400000000000000" pitchFamily="2" charset="-78"/>
              </a:rPr>
              <a:t>ی‌ </a:t>
            </a:r>
            <a:r>
              <a:rPr lang="ar-SA" sz="1600" dirty="0">
                <a:solidFill>
                  <a:schemeClr val="tx1"/>
                </a:solidFill>
                <a:cs typeface="B Nazanin" panose="00000400000000000000" pitchFamily="2" charset="-78"/>
              </a:rPr>
              <a:t>علمیه‌</a:t>
            </a:r>
            <a:r>
              <a:rPr lang="ar-SA" sz="1600" dirty="0" smtClean="0">
                <a:solidFill>
                  <a:schemeClr val="tx1"/>
                </a:solidFill>
                <a:cs typeface="B Nazanin" panose="00000400000000000000" pitchFamily="2" charset="-78"/>
              </a:rPr>
              <a:t>)</a:t>
            </a:r>
            <a:endParaRPr lang="fa-IR" sz="1600" dirty="0" smtClean="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شــناســایی‌ بیماران مبتلا به‌ تالاســمی‌ ماژور در اولین‌ بازدید خانوار و </a:t>
            </a:r>
            <a:r>
              <a:rPr lang="fa-IR" sz="1600" dirty="0" smtClean="0">
                <a:solidFill>
                  <a:schemeClr val="tx1"/>
                </a:solidFill>
                <a:cs typeface="B Nazanin" panose="00000400000000000000" pitchFamily="2" charset="-78"/>
              </a:rPr>
              <a:t>ثبت </a:t>
            </a:r>
            <a:r>
              <a:rPr lang="ar-SA" sz="1600" dirty="0" smtClean="0">
                <a:solidFill>
                  <a:schemeClr val="tx1"/>
                </a:solidFill>
                <a:cs typeface="B Nazanin" panose="00000400000000000000" pitchFamily="2" charset="-78"/>
              </a:rPr>
              <a:t>در </a:t>
            </a:r>
            <a:r>
              <a:rPr lang="ar-SA" sz="1600" dirty="0">
                <a:solidFill>
                  <a:schemeClr val="tx1"/>
                </a:solidFill>
                <a:cs typeface="B Nazanin" panose="00000400000000000000" pitchFamily="2" charset="-78"/>
              </a:rPr>
              <a:t>پرونده الکترونیک‌ </a:t>
            </a:r>
            <a:r>
              <a:rPr lang="ar-SA" sz="1600" dirty="0" smtClean="0">
                <a:solidFill>
                  <a:schemeClr val="tx1"/>
                </a:solidFill>
                <a:cs typeface="B Nazanin" panose="00000400000000000000" pitchFamily="2" charset="-78"/>
              </a:rPr>
              <a:t>سلامت‌ خانوار</a:t>
            </a:r>
            <a:endParaRPr lang="fa-IR" sz="1600" dirty="0" smtClean="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شناسایی‌  و ارجاع زوجین‌ فاقد سابقه‌ غربالگری‌ و مراقبت  </a:t>
            </a:r>
            <a:r>
              <a:rPr lang="ar-SA" sz="1600" dirty="0" smtClean="0">
                <a:solidFill>
                  <a:schemeClr val="tx1"/>
                </a:solidFill>
                <a:cs typeface="B Nazanin" panose="00000400000000000000" pitchFamily="2" charset="-78"/>
              </a:rPr>
              <a:t>تالاسمی</a:t>
            </a:r>
            <a:r>
              <a:rPr lang="fa-IR" sz="1600" dirty="0" smtClean="0">
                <a:solidFill>
                  <a:schemeClr val="tx1"/>
                </a:solidFill>
                <a:cs typeface="B Nazanin" panose="00000400000000000000" pitchFamily="2" charset="-78"/>
              </a:rPr>
              <a:t> </a:t>
            </a:r>
            <a:r>
              <a:rPr lang="ar-SA" sz="1600" dirty="0" smtClean="0">
                <a:solidFill>
                  <a:schemeClr val="tx1"/>
                </a:solidFill>
                <a:cs typeface="B Nazanin" panose="00000400000000000000" pitchFamily="2" charset="-78"/>
              </a:rPr>
              <a:t>به‌ </a:t>
            </a:r>
            <a:r>
              <a:rPr lang="ar-SA" sz="1600" dirty="0">
                <a:solidFill>
                  <a:schemeClr val="tx1"/>
                </a:solidFill>
                <a:cs typeface="B Nazanin" panose="00000400000000000000" pitchFamily="2" charset="-78"/>
              </a:rPr>
              <a:t>مرکز خدمات جامع‌ سلامت‌ ارائه‌ دهنده خدمت‌ </a:t>
            </a:r>
            <a:r>
              <a:rPr lang="ar-SA" sz="1600" dirty="0" smtClean="0">
                <a:solidFill>
                  <a:schemeClr val="tx1"/>
                </a:solidFill>
                <a:cs typeface="B Nazanin" panose="00000400000000000000" pitchFamily="2" charset="-78"/>
              </a:rPr>
              <a:t>مشاوره</a:t>
            </a:r>
            <a:r>
              <a:rPr lang="fa-IR" sz="1600" dirty="0" smtClean="0">
                <a:solidFill>
                  <a:schemeClr val="tx1"/>
                </a:solidFill>
                <a:cs typeface="B Nazanin" panose="00000400000000000000" pitchFamily="2" charset="-78"/>
              </a:rPr>
              <a:t> </a:t>
            </a:r>
            <a:r>
              <a:rPr lang="ar-SA" sz="1600" dirty="0" smtClean="0">
                <a:solidFill>
                  <a:schemeClr val="tx1"/>
                </a:solidFill>
                <a:cs typeface="B Nazanin" panose="00000400000000000000" pitchFamily="2" charset="-78"/>
              </a:rPr>
              <a:t>ی‌ ژنتیک‌</a:t>
            </a:r>
            <a:r>
              <a:rPr lang="fa-IR" sz="1600" dirty="0" smtClean="0">
                <a:solidFill>
                  <a:schemeClr val="tx1"/>
                </a:solidFill>
                <a:cs typeface="B Nazanin" panose="00000400000000000000" pitchFamily="2" charset="-78"/>
              </a:rPr>
              <a:t>: </a:t>
            </a:r>
          </a:p>
          <a:p>
            <a:pPr marL="855663" indent="-173038" algn="just">
              <a:lnSpc>
                <a:spcPct val="100000"/>
              </a:lnSpc>
              <a:buFont typeface="Wingdings" pitchFamily="2" charset="2"/>
              <a:buChar char="ü"/>
            </a:pPr>
            <a:r>
              <a:rPr lang="ar-SA" sz="1200" dirty="0">
                <a:solidFill>
                  <a:schemeClr val="tx1"/>
                </a:solidFill>
              </a:rPr>
              <a:t>درخواست‌ آزمایش‌ </a:t>
            </a:r>
            <a:r>
              <a:rPr lang="en-US" sz="1200" dirty="0">
                <a:solidFill>
                  <a:schemeClr val="tx1"/>
                </a:solidFill>
              </a:rPr>
              <a:t>MCV) CBC</a:t>
            </a:r>
            <a:r>
              <a:rPr lang="ar-SA" sz="1200" dirty="0">
                <a:solidFill>
                  <a:schemeClr val="tx1"/>
                </a:solidFill>
              </a:rPr>
              <a:t> و </a:t>
            </a:r>
            <a:r>
              <a:rPr lang="en-US" sz="1200" dirty="0">
                <a:solidFill>
                  <a:schemeClr val="tx1"/>
                </a:solidFill>
              </a:rPr>
              <a:t>(MCH</a:t>
            </a:r>
            <a:r>
              <a:rPr lang="ar-SA" sz="1200" dirty="0">
                <a:solidFill>
                  <a:schemeClr val="tx1"/>
                </a:solidFill>
              </a:rPr>
              <a:t> برای‌ تمام زوجهای‌ واجد شرایط‌ باردار </a:t>
            </a:r>
            <a:endParaRPr lang="fa-IR" sz="1200" dirty="0" smtClean="0">
              <a:solidFill>
                <a:schemeClr val="tx1"/>
              </a:solidFill>
            </a:endParaRPr>
          </a:p>
          <a:p>
            <a:pPr marL="855663" indent="-173038" algn="just">
              <a:lnSpc>
                <a:spcPct val="100000"/>
              </a:lnSpc>
              <a:buFont typeface="Wingdings" pitchFamily="2" charset="2"/>
              <a:buChar char="ü"/>
            </a:pPr>
            <a:r>
              <a:rPr lang="ar-SA" sz="1200" dirty="0">
                <a:solidFill>
                  <a:schemeClr val="tx1"/>
                </a:solidFill>
              </a:rPr>
              <a:t>زوجینی‌ که‌ به‌ هر دلیل‌ در زمان ازدواج آزمایش‌ های‌ تالاسمی‌ را انجام نداده </a:t>
            </a:r>
            <a:r>
              <a:rPr lang="ar-SA" sz="1200" dirty="0" smtClean="0">
                <a:solidFill>
                  <a:schemeClr val="tx1"/>
                </a:solidFill>
              </a:rPr>
              <a:t>اند</a:t>
            </a:r>
            <a:r>
              <a:rPr lang="fa-IR" sz="1200" dirty="0" smtClean="0">
                <a:solidFill>
                  <a:schemeClr val="tx1"/>
                </a:solidFill>
              </a:rPr>
              <a:t> </a:t>
            </a:r>
            <a:r>
              <a:rPr lang="ar-SA" sz="1200" dirty="0" smtClean="0">
                <a:solidFill>
                  <a:schemeClr val="tx1"/>
                </a:solidFill>
              </a:rPr>
              <a:t>در </a:t>
            </a:r>
            <a:r>
              <a:rPr lang="ar-SA" sz="1200" dirty="0">
                <a:solidFill>
                  <a:schemeClr val="tx1"/>
                </a:solidFill>
              </a:rPr>
              <a:t>قالب‌ مراقبت‌ های‌ پیش‌ از بارداری‌ در </a:t>
            </a:r>
            <a:r>
              <a:rPr lang="ar-SA" sz="1200" dirty="0" smtClean="0">
                <a:solidFill>
                  <a:schemeClr val="tx1"/>
                </a:solidFill>
              </a:rPr>
              <a:t>شــهرســتان</a:t>
            </a:r>
            <a:endParaRPr lang="fa-IR" sz="1200" dirty="0" smtClean="0">
              <a:solidFill>
                <a:schemeClr val="tx1"/>
              </a:solidFill>
            </a:endParaRPr>
          </a:p>
          <a:p>
            <a:pPr marL="855663" indent="-173038" algn="just">
              <a:lnSpc>
                <a:spcPct val="100000"/>
              </a:lnSpc>
              <a:buFont typeface="Wingdings" pitchFamily="2" charset="2"/>
              <a:buChar char="ü"/>
            </a:pPr>
            <a:r>
              <a:rPr lang="ar-SA" sz="1200" dirty="0">
                <a:solidFill>
                  <a:schemeClr val="tx1"/>
                </a:solidFill>
              </a:rPr>
              <a:t>زن و مرد هر دو </a:t>
            </a:r>
            <a:r>
              <a:rPr lang="ar-SA" sz="1200" dirty="0" smtClean="0">
                <a:solidFill>
                  <a:schemeClr val="tx1"/>
                </a:solidFill>
              </a:rPr>
              <a:t>مشکوك </a:t>
            </a:r>
            <a:r>
              <a:rPr lang="ar-SA" sz="1200" dirty="0">
                <a:solidFill>
                  <a:schemeClr val="tx1"/>
                </a:solidFill>
              </a:rPr>
              <a:t>به‌ تالا سمی‌ مینور ( سالم‌ ناقل‌) </a:t>
            </a:r>
            <a:r>
              <a:rPr lang="ar-SA" sz="1200" dirty="0" smtClean="0">
                <a:solidFill>
                  <a:schemeClr val="tx1"/>
                </a:solidFill>
              </a:rPr>
              <a:t>هستن</a:t>
            </a:r>
            <a:r>
              <a:rPr lang="fa-IR" sz="1200" dirty="0" smtClean="0">
                <a:solidFill>
                  <a:schemeClr val="tx1"/>
                </a:solidFill>
              </a:rPr>
              <a:t>د </a:t>
            </a: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انجام مراقبت‌ ژنتیک‌ زوجین‌ تحت‌ مراقبت‌ تالاسمی‌ در </a:t>
            </a:r>
            <a:r>
              <a:rPr lang="ar-SA" sz="1600" dirty="0" smtClean="0">
                <a:solidFill>
                  <a:schemeClr val="tx1"/>
                </a:solidFill>
                <a:cs typeface="B Nazanin" panose="00000400000000000000" pitchFamily="2" charset="-78"/>
              </a:rPr>
              <a:t>مرکز</a:t>
            </a:r>
            <a:r>
              <a:rPr lang="fa-IR" sz="1600" dirty="0" smtClean="0">
                <a:solidFill>
                  <a:schemeClr val="tx1"/>
                </a:solidFill>
                <a:cs typeface="B Nazanin" panose="00000400000000000000" pitchFamily="2" charset="-78"/>
              </a:rPr>
              <a:t> ( مطابق بسته ابلاغی 1401 ) </a:t>
            </a:r>
            <a:endParaRPr lang="fa-IR" sz="1600" dirty="0">
              <a:solidFill>
                <a:schemeClr val="tx1"/>
              </a:solidFill>
              <a:cs typeface="B Nazanin" panose="00000400000000000000" pitchFamily="2" charset="-78"/>
            </a:endParaRPr>
          </a:p>
        </p:txBody>
      </p:sp>
      <p:sp>
        <p:nvSpPr>
          <p:cNvPr id="4" name="Text Placeholder 3"/>
          <p:cNvSpPr>
            <a:spLocks noGrp="1"/>
          </p:cNvSpPr>
          <p:nvPr>
            <p:ph type="body" sz="half" idx="2"/>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51971" y="1640115"/>
            <a:ext cx="3378200" cy="47566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987408159"/>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97280" y="758952"/>
            <a:ext cx="10058400" cy="2126752"/>
          </a:xfrm>
        </p:spPr>
        <p:txBody>
          <a:bodyPr>
            <a:normAutofit/>
          </a:bodyPr>
          <a:lstStyle/>
          <a:p>
            <a:pPr algn="ctr"/>
            <a:r>
              <a:rPr lang="fa-IR" sz="6000" b="1" dirty="0" smtClean="0">
                <a:solidFill>
                  <a:srgbClr val="00B050"/>
                </a:solidFill>
                <a:cs typeface="B Titr" pitchFamily="2" charset="-78"/>
              </a:rPr>
              <a:t>گزارش اجرای برنامه استانی </a:t>
            </a:r>
            <a:br>
              <a:rPr lang="fa-IR" sz="6000" b="1" dirty="0" smtClean="0">
                <a:solidFill>
                  <a:srgbClr val="00B050"/>
                </a:solidFill>
                <a:cs typeface="B Titr" pitchFamily="2" charset="-78"/>
              </a:rPr>
            </a:br>
            <a:r>
              <a:rPr lang="fa-IR" sz="6000" dirty="0" smtClean="0">
                <a:solidFill>
                  <a:srgbClr val="00B050"/>
                </a:solidFill>
                <a:cs typeface="B Titr" pitchFamily="2" charset="-78"/>
              </a:rPr>
              <a:t>برنامه «ژنتیک اجتماعی»</a:t>
            </a:r>
            <a:endParaRPr lang="en-US" sz="6000" dirty="0">
              <a:solidFill>
                <a:srgbClr val="00B050"/>
              </a:solidFill>
              <a:cs typeface="B Titr" pitchFamily="2" charset="-78"/>
            </a:endParaRPr>
          </a:p>
        </p:txBody>
      </p:sp>
      <p:sp>
        <p:nvSpPr>
          <p:cNvPr id="4" name="Text Placeholder 3"/>
          <p:cNvSpPr>
            <a:spLocks noGrp="1"/>
          </p:cNvSpPr>
          <p:nvPr>
            <p:ph type="body" idx="1"/>
          </p:nvPr>
        </p:nvSpPr>
        <p:spPr>
          <a:xfrm>
            <a:off x="1097280" y="3835730"/>
            <a:ext cx="10058400" cy="1760398"/>
          </a:xfrm>
        </p:spPr>
        <p:txBody>
          <a:bodyPr>
            <a:normAutofit/>
          </a:bodyPr>
          <a:lstStyle/>
          <a:p>
            <a:pPr algn="ctr"/>
            <a:r>
              <a:rPr lang="fa-IR" dirty="0" smtClean="0">
                <a:solidFill>
                  <a:srgbClr val="00B0F0"/>
                </a:solidFill>
                <a:cs typeface="B Titr" pitchFamily="2" charset="-78"/>
              </a:rPr>
              <a:t>مینا مهاجر ممتاز</a:t>
            </a:r>
          </a:p>
          <a:p>
            <a:pPr algn="ctr"/>
            <a:r>
              <a:rPr lang="fa-IR" dirty="0" smtClean="0">
                <a:cs typeface="B Titr" pitchFamily="2" charset="-78"/>
              </a:rPr>
              <a:t>کارشناس ژنتیک معاونت بهداشتی</a:t>
            </a:r>
          </a:p>
          <a:p>
            <a:pPr algn="ctr"/>
            <a:r>
              <a:rPr lang="fa-IR" smtClean="0">
                <a:cs typeface="B Titr" pitchFamily="2" charset="-78"/>
              </a:rPr>
              <a:t>1403/12/07</a:t>
            </a:r>
            <a:endParaRPr lang="en-US" dirty="0">
              <a:cs typeface="B Titr" pitchFamily="2" charset="-78"/>
            </a:endParaRPr>
          </a:p>
        </p:txBody>
      </p:sp>
      <p:sp>
        <p:nvSpPr>
          <p:cNvPr id="2" name="Slide Number Placeholder 1"/>
          <p:cNvSpPr>
            <a:spLocks noGrp="1"/>
          </p:cNvSpPr>
          <p:nvPr>
            <p:ph type="sldNum" sz="quarter" idx="12"/>
          </p:nvPr>
        </p:nvSpPr>
        <p:spPr/>
        <p:txBody>
          <a:bodyPr/>
          <a:lstStyle/>
          <a:p>
            <a:fld id="{6D22F896-40B5-4ADD-8801-0D06FADFA095}" type="slidenum">
              <a:rPr lang="en-US" smtClean="0"/>
              <a:pPr/>
              <a:t>2</a:t>
            </a:fld>
            <a:endParaRPr lang="en-US" dirty="0"/>
          </a:p>
        </p:txBody>
      </p:sp>
    </p:spTree>
    <p:extLst>
      <p:ext uri="{BB962C8B-B14F-4D97-AF65-F5344CB8AC3E}">
        <p14:creationId xmlns="" xmlns:p14="http://schemas.microsoft.com/office/powerpoint/2010/main" val="296259943"/>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871" y="203199"/>
            <a:ext cx="3200400" cy="1269273"/>
          </a:xfrm>
        </p:spPr>
        <p:txBody>
          <a:bodyPr/>
          <a:lstStyle/>
          <a:p>
            <a:pPr algn="ctr"/>
            <a:r>
              <a:rPr lang="ar-SA" b="1" dirty="0"/>
              <a:t>شرح </a:t>
            </a:r>
            <a:r>
              <a:rPr lang="ar-SA" b="1" dirty="0" smtClean="0"/>
              <a:t>وظایف‌ </a:t>
            </a:r>
            <a:r>
              <a:rPr lang="fa-IR" b="1" dirty="0" smtClean="0"/>
              <a:t>.....</a:t>
            </a:r>
            <a:endParaRPr lang="en-US" dirty="0"/>
          </a:p>
        </p:txBody>
      </p:sp>
      <p:sp>
        <p:nvSpPr>
          <p:cNvPr id="3" name="Content Placeholder 2"/>
          <p:cNvSpPr>
            <a:spLocks noGrp="1"/>
          </p:cNvSpPr>
          <p:nvPr>
            <p:ph idx="1"/>
          </p:nvPr>
        </p:nvSpPr>
        <p:spPr>
          <a:xfrm>
            <a:off x="4325257" y="161379"/>
            <a:ext cx="7649029" cy="6486163"/>
          </a:xfrm>
          <a:noFill/>
          <a:ln>
            <a:noFill/>
          </a:ln>
        </p:spPr>
        <p:txBody>
          <a:bodyPr vert="horz" wrap="square" lIns="0" tIns="45720" rIns="0" bIns="45720" numCol="1" anchor="t" anchorCtr="0" compatLnSpc="1">
            <a:prstTxWarp prst="textNoShape">
              <a:avLst/>
            </a:prstTxWarp>
          </a:bodyPr>
          <a:lstStyle/>
          <a:p>
            <a:r>
              <a:rPr lang="fa-IR" sz="1800" b="1" u="sng" dirty="0">
                <a:solidFill>
                  <a:srgbClr val="FF0000"/>
                </a:solidFill>
              </a:rPr>
              <a:t>آزمایشگاه غربالگري تالاسمی‌: </a:t>
            </a: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ثبت‌ مشخصات و نتایج‌ آزمایش‌های‌ تـالاسمی‌ متقاضیان ازدواج در دفتر ثبت‌</a:t>
            </a:r>
            <a:r>
              <a:rPr lang="en-US" sz="1600" dirty="0">
                <a:solidFill>
                  <a:schemeClr val="tx1"/>
                </a:solidFill>
                <a:cs typeface="B Nazanin" panose="00000400000000000000" pitchFamily="2" charset="-78"/>
              </a:rPr>
              <a:t>CBC</a:t>
            </a:r>
            <a:endParaRPr lang="fa-IR" sz="1600" dirty="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رؤیت‌ دقیق‌ معرفی‌نـامه‌ی‌ عکس‌دار و ممهور به‌ مهر دفاتـر ثبت‌ ازدواج قبل‌ از انجام نمونه‌ گیری‌</a:t>
            </a:r>
            <a:endParaRPr lang="fa-IR" sz="1600" dirty="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انجام آزمایش‌ برای‌ متقاضیان ازدواج بر اساس الگوریتم‌ کشوری‌ آزمایش‌های‌ تالاسمی‌</a:t>
            </a:r>
            <a:r>
              <a:rPr lang="fa-IR" sz="1600" dirty="0">
                <a:solidFill>
                  <a:schemeClr val="tx1"/>
                </a:solidFill>
                <a:cs typeface="B Nazanin" panose="00000400000000000000" pitchFamily="2" charset="-78"/>
              </a:rPr>
              <a:t>( عدم نیاز به دستور پزشک در صورت وجود </a:t>
            </a:r>
            <a:r>
              <a:rPr lang="ar-SA" sz="1600" dirty="0">
                <a:solidFill>
                  <a:schemeClr val="tx1"/>
                </a:solidFill>
                <a:cs typeface="B Nazanin" panose="00000400000000000000" pitchFamily="2" charset="-78"/>
              </a:rPr>
              <a:t>معرفی‌</a:t>
            </a:r>
            <a:r>
              <a:rPr lang="fa-IR" sz="1600" dirty="0">
                <a:solidFill>
                  <a:schemeClr val="tx1"/>
                </a:solidFill>
                <a:cs typeface="B Nazanin" panose="00000400000000000000" pitchFamily="2" charset="-78"/>
              </a:rPr>
              <a:t> </a:t>
            </a:r>
            <a:r>
              <a:rPr lang="ar-SA" sz="1600" dirty="0">
                <a:solidFill>
                  <a:schemeClr val="tx1"/>
                </a:solidFill>
                <a:cs typeface="B Nazanin" panose="00000400000000000000" pitchFamily="2" charset="-78"/>
              </a:rPr>
              <a:t>نامه‌ از دفاتر رسمی‌ ازدواج </a:t>
            </a:r>
            <a:r>
              <a:rPr lang="fa-IR" sz="1600" dirty="0">
                <a:solidFill>
                  <a:schemeClr val="tx1"/>
                </a:solidFill>
                <a:cs typeface="B Nazanin" panose="00000400000000000000" pitchFamily="2" charset="-78"/>
              </a:rPr>
              <a:t>)</a:t>
            </a: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تحویل‌ نتایج‌ آزمایش‌ های‌ زوجین‌ به‌ مراقب‌ سلامت‌ غربالگر/پزشک‌ تاییدگر غربالگری‌ مرکز</a:t>
            </a:r>
            <a:endParaRPr lang="fa-IR" sz="1600" dirty="0">
              <a:solidFill>
                <a:schemeClr val="tx1"/>
              </a:solidFill>
              <a:cs typeface="B Nazanin" panose="00000400000000000000" pitchFamily="2" charset="-78"/>
            </a:endParaRPr>
          </a:p>
          <a:p>
            <a:pPr marL="347663" indent="0">
              <a:lnSpc>
                <a:spcPct val="100000"/>
              </a:lnSpc>
              <a:buNone/>
            </a:pPr>
            <a:r>
              <a:rPr lang="ar-SA" sz="1600" b="1" dirty="0">
                <a:solidFill>
                  <a:srgbClr val="C00000"/>
                </a:solidFill>
              </a:rPr>
              <a:t>خودداری‌ از تحویل‌ نتایج‌ آزمایش‌ ها به‌ زوجین‌ و خودداری‌ از هرگونه‌ اظهارنظر و یـا تفسیر آزمایش‌ برای‌ متقاضیان ازدواج، پس‌ از انجام آزمایش‌های‌ تالاسمی‌</a:t>
            </a:r>
            <a:endParaRPr lang="fa-IR" sz="1600" b="1" dirty="0" smtClean="0">
              <a:solidFill>
                <a:srgbClr val="C00000"/>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انجام آزمایش‌های‌ زوجین‌ مشکوك به‌ تالاسمی‌ ارجاعی‌ در قالب‌ استراتژی‌ سوم براساس درخواست‌ پزشک‌ مشاوره ژنتیک‌</a:t>
            </a:r>
            <a:endParaRPr lang="fa-IR" sz="1600" dirty="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انجام اقدامات لازم در راستای‌ کنتـرل کیفی‌ آزمـایش‌هـای‌ تالاسمی‌ </a:t>
            </a:r>
            <a:endParaRPr lang="fa-IR" sz="1600" dirty="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اعلام آمار فصلی‌ متقاضیان ازدواج به‌ پزشک‌ </a:t>
            </a:r>
            <a:r>
              <a:rPr lang="ar-SA" sz="1600" dirty="0" smtClean="0">
                <a:solidFill>
                  <a:schemeClr val="tx1"/>
                </a:solidFill>
                <a:cs typeface="B Nazanin" panose="00000400000000000000" pitchFamily="2" charset="-78"/>
              </a:rPr>
              <a:t>مشاوره</a:t>
            </a:r>
            <a:r>
              <a:rPr lang="en-US" sz="1600" dirty="0" smtClean="0">
                <a:solidFill>
                  <a:schemeClr val="tx1"/>
                </a:solidFill>
                <a:cs typeface="B Nazanin" panose="00000400000000000000" pitchFamily="2" charset="-78"/>
              </a:rPr>
              <a:t> </a:t>
            </a:r>
            <a:r>
              <a:rPr lang="ar-SA" sz="1600" dirty="0" smtClean="0">
                <a:solidFill>
                  <a:schemeClr val="tx1"/>
                </a:solidFill>
                <a:cs typeface="B Nazanin" panose="00000400000000000000" pitchFamily="2" charset="-78"/>
              </a:rPr>
              <a:t>ی‌ </a:t>
            </a:r>
            <a:r>
              <a:rPr lang="ar-SA" sz="1600" dirty="0">
                <a:solidFill>
                  <a:schemeClr val="tx1"/>
                </a:solidFill>
                <a:cs typeface="B Nazanin" panose="00000400000000000000" pitchFamily="2" charset="-78"/>
              </a:rPr>
              <a:t>ویژه</a:t>
            </a:r>
            <a:r>
              <a:rPr lang="fa-IR" sz="1600" dirty="0">
                <a:solidFill>
                  <a:schemeClr val="tx1"/>
                </a:solidFill>
                <a:cs typeface="B Nazanin" panose="00000400000000000000" pitchFamily="2" charset="-78"/>
              </a:rPr>
              <a:t> </a:t>
            </a:r>
            <a:r>
              <a:rPr lang="ar-SA" sz="1600" dirty="0">
                <a:solidFill>
                  <a:schemeClr val="tx1"/>
                </a:solidFill>
                <a:cs typeface="B Nazanin" panose="00000400000000000000" pitchFamily="2" charset="-78"/>
              </a:rPr>
              <a:t>ی‌ تالاسمی‌</a:t>
            </a:r>
            <a:endParaRPr lang="fa-IR" sz="1600" dirty="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ایجاد تعامل‌ مطلوب با تیم‌ غربالگری‌ و پزشک‌ مشاور ژنتیک‌</a:t>
            </a:r>
            <a:endParaRPr lang="fa-IR" sz="1600" dirty="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مطالعه‌ و بایگانی‌ تمام کتابها، جزوه ها، دستورالعمل‌ها و نامه‌های‌ مدیریتی‌ دریافتی‌ </a:t>
            </a: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بایگانی‌ و نگهداری‌ دفتر ثبت‌ مشخصات مراجعه‌ کنندگان به‌ مرکز مشاوره به‌ مدت ٣٠ </a:t>
            </a:r>
            <a:r>
              <a:rPr lang="ar-SA" sz="1600" dirty="0" smtClean="0">
                <a:solidFill>
                  <a:schemeClr val="tx1"/>
                </a:solidFill>
                <a:cs typeface="B Nazanin" panose="00000400000000000000" pitchFamily="2" charset="-78"/>
              </a:rPr>
              <a:t>سال</a:t>
            </a:r>
            <a:endParaRPr lang="fa-IR" sz="1600" dirty="0" smtClean="0">
              <a:solidFill>
                <a:schemeClr val="tx1"/>
              </a:solidFill>
              <a:cs typeface="B Nazanin" panose="00000400000000000000" pitchFamily="2" charset="-78"/>
            </a:endParaRPr>
          </a:p>
          <a:p>
            <a:pPr marL="347663" indent="0" algn="just">
              <a:lnSpc>
                <a:spcPct val="100000"/>
              </a:lnSpc>
              <a:buFont typeface="Arial" pitchFamily="34" charset="0"/>
              <a:buChar char="•"/>
            </a:pPr>
            <a:r>
              <a:rPr lang="ar-SA" sz="1600" dirty="0">
                <a:solidFill>
                  <a:schemeClr val="tx1"/>
                </a:solidFill>
                <a:cs typeface="B Nazanin" panose="00000400000000000000" pitchFamily="2" charset="-78"/>
              </a:rPr>
              <a:t>تهیه‌ و ارسال نمونه‌ های‌ لازم </a:t>
            </a:r>
            <a:r>
              <a:rPr lang="fa-IR" sz="1600" dirty="0" smtClean="0">
                <a:solidFill>
                  <a:schemeClr val="tx1"/>
                </a:solidFill>
                <a:cs typeface="B Nazanin" panose="00000400000000000000" pitchFamily="2" charset="-78"/>
              </a:rPr>
              <a:t>جهت </a:t>
            </a:r>
            <a:r>
              <a:rPr lang="ar-SA" sz="1600" dirty="0" smtClean="0">
                <a:solidFill>
                  <a:schemeClr val="tx1"/>
                </a:solidFill>
                <a:cs typeface="B Nazanin" panose="00000400000000000000" pitchFamily="2" charset="-78"/>
              </a:rPr>
              <a:t>آزمایش‌ </a:t>
            </a:r>
            <a:r>
              <a:rPr lang="ar-SA" sz="1600" dirty="0">
                <a:solidFill>
                  <a:schemeClr val="tx1"/>
                </a:solidFill>
                <a:cs typeface="B Nazanin" panose="00000400000000000000" pitchFamily="2" charset="-78"/>
              </a:rPr>
              <a:t>های‌ تکمیلی‌ به‌ آزمایشگاه </a:t>
            </a:r>
            <a:r>
              <a:rPr lang="fa-IR" sz="1600" dirty="0" smtClean="0">
                <a:solidFill>
                  <a:schemeClr val="tx1"/>
                </a:solidFill>
                <a:cs typeface="B Nazanin" panose="00000400000000000000" pitchFamily="2" charset="-78"/>
              </a:rPr>
              <a:t>منتخب </a:t>
            </a:r>
            <a:r>
              <a:rPr lang="ar-SA" sz="1600" dirty="0" smtClean="0">
                <a:solidFill>
                  <a:schemeClr val="tx1"/>
                </a:solidFill>
                <a:cs typeface="B Nazanin" panose="00000400000000000000" pitchFamily="2" charset="-78"/>
              </a:rPr>
              <a:t>مرکز </a:t>
            </a:r>
            <a:r>
              <a:rPr lang="ar-SA" sz="1600" dirty="0">
                <a:solidFill>
                  <a:schemeClr val="tx1"/>
                </a:solidFill>
                <a:cs typeface="B Nazanin" panose="00000400000000000000" pitchFamily="2" charset="-78"/>
              </a:rPr>
              <a:t>بهداشت‌ شهرستان/استان ، با درخواست‌ پزشک‌ تیم‌ مشاوره </a:t>
            </a:r>
            <a:r>
              <a:rPr lang="ar-SA" sz="1600" dirty="0" smtClean="0">
                <a:solidFill>
                  <a:schemeClr val="tx1"/>
                </a:solidFill>
                <a:cs typeface="B Nazanin" panose="00000400000000000000" pitchFamily="2" charset="-78"/>
              </a:rPr>
              <a:t>ژنتیک‌</a:t>
            </a:r>
            <a:endParaRPr lang="ar-SA" sz="1600" dirty="0">
              <a:solidFill>
                <a:schemeClr val="tx1"/>
              </a:solidFill>
              <a:cs typeface="B Nazanin" panose="00000400000000000000" pitchFamily="2" charset="-78"/>
            </a:endParaRPr>
          </a:p>
        </p:txBody>
      </p:sp>
      <p:sp>
        <p:nvSpPr>
          <p:cNvPr id="4" name="Text Placeholder 3"/>
          <p:cNvSpPr>
            <a:spLocks noGrp="1"/>
          </p:cNvSpPr>
          <p:nvPr>
            <p:ph type="body" sz="half" idx="2"/>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51971" y="1640115"/>
            <a:ext cx="3378200" cy="47566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65575694"/>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35314" y="524042"/>
            <a:ext cx="10348686" cy="764312"/>
          </a:xfrm>
          <a:prstGeom prst="rect">
            <a:avLst/>
          </a:prstGeom>
        </p:spPr>
        <p:txBody>
          <a:bodyPr wrap="square">
            <a:spAutoFit/>
          </a:bodyPr>
          <a:lstStyle/>
          <a:p>
            <a:pPr marL="347663" lvl="0" algn="just" defTabSz="914400" rtl="1" fontAlgn="base">
              <a:spcBef>
                <a:spcPts val="1200"/>
              </a:spcBef>
              <a:spcAft>
                <a:spcPts val="200"/>
              </a:spcAft>
              <a:buClr>
                <a:schemeClr val="accent1"/>
              </a:buClr>
              <a:buSzPct val="100000"/>
              <a:buFont typeface="Arial" pitchFamily="34" charset="0"/>
              <a:buChar char="•"/>
            </a:pPr>
            <a:r>
              <a:rPr lang="ar-SA" sz="1600" dirty="0" smtClean="0">
                <a:cs typeface="B Nazanin" panose="00000400000000000000" pitchFamily="2" charset="-78"/>
              </a:rPr>
              <a:t>دریافت‌ </a:t>
            </a:r>
            <a:r>
              <a:rPr lang="ar-SA" sz="1600" dirty="0">
                <a:cs typeface="B Nazanin" panose="00000400000000000000" pitchFamily="2" charset="-78"/>
              </a:rPr>
              <a:t>نتیجه‌ آزمایش‌ های‌ تکمیلی‌ از آزمایشگاه منتخب‌ و تحویل‌ آن به‌ مراقب‌ سلامت‌ غربالگر</a:t>
            </a:r>
            <a:r>
              <a:rPr lang="en-US" sz="1600" dirty="0">
                <a:cs typeface="B Nazanin" panose="00000400000000000000" pitchFamily="2" charset="-78"/>
              </a:rPr>
              <a:t>/</a:t>
            </a:r>
            <a:r>
              <a:rPr lang="ar-SA" sz="1600" dirty="0">
                <a:cs typeface="B Nazanin" panose="00000400000000000000" pitchFamily="2" charset="-78"/>
              </a:rPr>
              <a:t>پزشک‌ تایید غربالگری‌ مرکز</a:t>
            </a:r>
            <a:endParaRPr lang="fa-IR" sz="1600" dirty="0">
              <a:cs typeface="B Nazanin" panose="00000400000000000000" pitchFamily="2" charset="-78"/>
            </a:endParaRPr>
          </a:p>
          <a:p>
            <a:pPr marL="347663" algn="just" defTabSz="914400" rtl="1" fontAlgn="base">
              <a:spcBef>
                <a:spcPts val="1200"/>
              </a:spcBef>
              <a:spcAft>
                <a:spcPts val="200"/>
              </a:spcAft>
              <a:buClr>
                <a:schemeClr val="accent1"/>
              </a:buClr>
              <a:buSzPct val="100000"/>
              <a:buFont typeface="Arial" pitchFamily="34" charset="0"/>
              <a:buChar char="•"/>
            </a:pPr>
            <a:r>
              <a:rPr lang="ar-SA" sz="1600" dirty="0">
                <a:cs typeface="B Nazanin" panose="00000400000000000000" pitchFamily="2" charset="-78"/>
              </a:rPr>
              <a:t>تهیه‌ نمونه‌های‌ لازم جهت‌ انجام آزمایش‌های‌ مرحله‌ی‌ اول</a:t>
            </a:r>
            <a:r>
              <a:rPr lang="en-US" sz="1600" dirty="0">
                <a:cs typeface="B Nazanin" panose="00000400000000000000" pitchFamily="2" charset="-78"/>
              </a:rPr>
              <a:t>PND </a:t>
            </a:r>
            <a:r>
              <a:rPr lang="ar-SA" sz="1600" dirty="0">
                <a:cs typeface="B Nazanin" panose="00000400000000000000" pitchFamily="2" charset="-78"/>
              </a:rPr>
              <a:t>و ارسال به‌ آزمایشگاه ژنتیک‌ </a:t>
            </a:r>
            <a:r>
              <a:rPr lang="fa-IR" sz="1600" dirty="0">
                <a:cs typeface="B Nazanin" panose="00000400000000000000" pitchFamily="2" charset="-78"/>
              </a:rPr>
              <a:t>(ا </a:t>
            </a:r>
            <a:r>
              <a:rPr lang="ar-SA" sz="1600" dirty="0">
                <a:cs typeface="B Nazanin" panose="00000400000000000000" pitchFamily="2" charset="-78"/>
              </a:rPr>
              <a:t>جتناب از ارجاع افراد به‌ آزمایشگاههای‌ ژنتیک</a:t>
            </a:r>
            <a:r>
              <a:rPr lang="fa-IR" sz="1600" dirty="0">
                <a:cs typeface="B Nazanin" panose="00000400000000000000" pitchFamily="2" charset="-78"/>
              </a:rPr>
              <a:t>)</a:t>
            </a:r>
            <a:endParaRPr lang="ar-SA" sz="1600" dirty="0">
              <a:cs typeface="B Nazanin" panose="00000400000000000000" pitchFamily="2" charset="-78"/>
            </a:endParaRPr>
          </a:p>
        </p:txBody>
      </p:sp>
      <p:sp>
        <p:nvSpPr>
          <p:cNvPr id="4" name="Rectangle 3"/>
          <p:cNvSpPr/>
          <p:nvPr/>
        </p:nvSpPr>
        <p:spPr>
          <a:xfrm>
            <a:off x="8158888" y="1910398"/>
            <a:ext cx="3334566" cy="366575"/>
          </a:xfrm>
          <a:prstGeom prst="rect">
            <a:avLst/>
          </a:prstGeom>
        </p:spPr>
        <p:txBody>
          <a:bodyPr wrap="none">
            <a:spAutoFit/>
          </a:bodyPr>
          <a:lstStyle/>
          <a:p>
            <a:pPr algn="r" rtl="1">
              <a:lnSpc>
                <a:spcPct val="99000"/>
              </a:lnSpc>
            </a:pPr>
            <a:r>
              <a:rPr lang="ar-SA" b="1" kern="0" dirty="0">
                <a:solidFill>
                  <a:srgbClr val="0070C0"/>
                </a:solidFill>
                <a:latin typeface="Times New Roman"/>
                <a:ea typeface="等线"/>
                <a:cs typeface="B Titr"/>
              </a:rPr>
              <a:t>آزمایشگاه منتخب‌ آزمایش‌ هاي تکمیلی‌</a:t>
            </a:r>
            <a:endParaRPr lang="en-US" sz="2400" kern="100" dirty="0">
              <a:ea typeface="等线"/>
              <a:cs typeface="Arial"/>
            </a:endParaRPr>
          </a:p>
        </p:txBody>
      </p:sp>
      <p:sp>
        <p:nvSpPr>
          <p:cNvPr id="5" name="Rectangle 4"/>
          <p:cNvSpPr/>
          <p:nvPr/>
        </p:nvSpPr>
        <p:spPr>
          <a:xfrm>
            <a:off x="1289910" y="2276973"/>
            <a:ext cx="10203543" cy="764312"/>
          </a:xfrm>
          <a:prstGeom prst="rect">
            <a:avLst/>
          </a:prstGeom>
        </p:spPr>
        <p:txBody>
          <a:bodyPr wrap="square">
            <a:spAutoFit/>
          </a:bodyPr>
          <a:lstStyle/>
          <a:p>
            <a:pPr marL="174625" indent="-112713" algn="just" defTabSz="914400" rtl="1" fontAlgn="base">
              <a:spcBef>
                <a:spcPts val="1200"/>
              </a:spcBef>
              <a:spcAft>
                <a:spcPts val="200"/>
              </a:spcAft>
              <a:buClr>
                <a:schemeClr val="accent1"/>
              </a:buClr>
              <a:buSzPct val="100000"/>
              <a:buFont typeface="Arial" pitchFamily="34" charset="0"/>
              <a:buChar char="•"/>
            </a:pPr>
            <a:r>
              <a:rPr lang="ar-SA" sz="1600" dirty="0">
                <a:cs typeface="B Nazanin" panose="00000400000000000000" pitchFamily="2" charset="-78"/>
              </a:rPr>
              <a:t>انجام آزمایش‌ های‌ تکمیلی‌ (الکتروفورز با سیستم‌ بسته‌ و سنجش‌ سطح‌ فریتین‌) برای‌ زوجین‌ ارجاع شده از آزمایشگاه غربالگری‌ یا نمونه‌ </a:t>
            </a:r>
            <a:r>
              <a:rPr lang="fa-IR" sz="1600" dirty="0" smtClean="0">
                <a:cs typeface="B Nazanin" panose="00000400000000000000" pitchFamily="2" charset="-78"/>
              </a:rPr>
              <a:t>های </a:t>
            </a:r>
            <a:r>
              <a:rPr lang="ar-SA" sz="1600" dirty="0" smtClean="0">
                <a:cs typeface="B Nazanin" panose="00000400000000000000" pitchFamily="2" charset="-78"/>
              </a:rPr>
              <a:t>ارسالی</a:t>
            </a:r>
            <a:endParaRPr lang="fa-IR" sz="1600" dirty="0" smtClean="0">
              <a:cs typeface="B Nazanin" panose="00000400000000000000" pitchFamily="2" charset="-78"/>
            </a:endParaRPr>
          </a:p>
          <a:p>
            <a:pPr marL="174625" lvl="0" indent="-112713" algn="just" defTabSz="914400" rtl="1" fontAlgn="base">
              <a:spcBef>
                <a:spcPts val="1200"/>
              </a:spcBef>
              <a:spcAft>
                <a:spcPts val="200"/>
              </a:spcAft>
              <a:buClr>
                <a:schemeClr val="accent1"/>
              </a:buClr>
              <a:buSzPct val="100000"/>
              <a:buFont typeface="Arial" pitchFamily="34" charset="0"/>
              <a:buChar char="•"/>
            </a:pPr>
            <a:r>
              <a:rPr lang="fa-IR" sz="1600" dirty="0" smtClean="0"/>
              <a:t>ا</a:t>
            </a:r>
            <a:r>
              <a:rPr lang="ar-SA" sz="1600" dirty="0" smtClean="0"/>
              <a:t>رسال </a:t>
            </a:r>
            <a:r>
              <a:rPr lang="fa-IR" sz="1600" dirty="0" smtClean="0"/>
              <a:t>نتایج </a:t>
            </a:r>
            <a:r>
              <a:rPr lang="ar-SA" sz="1600" dirty="0" smtClean="0"/>
              <a:t>آزمایش‌ </a:t>
            </a:r>
            <a:r>
              <a:rPr lang="ar-SA" sz="1600" dirty="0"/>
              <a:t>های‌ تکمیلی‌ حداکثر تا یک‌ ساعت‌ کاری‌ بعد از پذیرش زوج یا نمونه‌ ایشان به‌ آزمایشگاه غربالگری‌ </a:t>
            </a:r>
            <a:r>
              <a:rPr lang="ar-SA" sz="1600" dirty="0" smtClean="0"/>
              <a:t>تالاسمی‌</a:t>
            </a:r>
            <a:endParaRPr lang="en-US" sz="1600" dirty="0"/>
          </a:p>
        </p:txBody>
      </p:sp>
      <p:sp>
        <p:nvSpPr>
          <p:cNvPr id="7" name="Rectangle 6"/>
          <p:cNvSpPr/>
          <p:nvPr/>
        </p:nvSpPr>
        <p:spPr>
          <a:xfrm>
            <a:off x="9244120" y="3061784"/>
            <a:ext cx="2249334" cy="367216"/>
          </a:xfrm>
          <a:prstGeom prst="rect">
            <a:avLst/>
          </a:prstGeom>
        </p:spPr>
        <p:txBody>
          <a:bodyPr wrap="none">
            <a:spAutoFit/>
          </a:bodyPr>
          <a:lstStyle/>
          <a:p>
            <a:pPr lvl="0" algn="r" rtl="1">
              <a:lnSpc>
                <a:spcPct val="99000"/>
              </a:lnSpc>
            </a:pPr>
            <a:r>
              <a:rPr lang="ar-SA" b="1" kern="0" dirty="0">
                <a:solidFill>
                  <a:srgbClr val="0070C0"/>
                </a:solidFill>
                <a:latin typeface="Times New Roman"/>
                <a:ea typeface="等线"/>
                <a:cs typeface="B Titr"/>
              </a:rPr>
              <a:t>آزمایشگاه تشخیص‌ ژنتیک‌</a:t>
            </a:r>
            <a:endParaRPr lang="en-US" sz="2400" kern="100" dirty="0">
              <a:solidFill>
                <a:prstClr val="black"/>
              </a:solidFill>
              <a:ea typeface="等线"/>
              <a:cs typeface="Arial"/>
            </a:endParaRPr>
          </a:p>
        </p:txBody>
      </p:sp>
      <p:sp>
        <p:nvSpPr>
          <p:cNvPr id="8" name="Rectangle 7"/>
          <p:cNvSpPr/>
          <p:nvPr/>
        </p:nvSpPr>
        <p:spPr>
          <a:xfrm>
            <a:off x="7208307" y="3429000"/>
            <a:ext cx="4294765" cy="369332"/>
          </a:xfrm>
          <a:prstGeom prst="rect">
            <a:avLst/>
          </a:prstGeom>
        </p:spPr>
        <p:txBody>
          <a:bodyPr wrap="none">
            <a:spAutoFit/>
          </a:bodyPr>
          <a:lstStyle/>
          <a:p>
            <a:r>
              <a:rPr lang="fa-IR" dirty="0"/>
              <a:t>مطابق‌ شرح وظابف‌ مندرج در برنامه‌ ژنتیک‌ اجتماعی‌ </a:t>
            </a:r>
            <a:endParaRPr lang="en-US" dirty="0"/>
          </a:p>
        </p:txBody>
      </p:sp>
      <p:sp>
        <p:nvSpPr>
          <p:cNvPr id="9" name="Rectangle 8"/>
          <p:cNvSpPr/>
          <p:nvPr/>
        </p:nvSpPr>
        <p:spPr>
          <a:xfrm>
            <a:off x="8279915" y="3798332"/>
            <a:ext cx="3344184" cy="388696"/>
          </a:xfrm>
          <a:prstGeom prst="rect">
            <a:avLst/>
          </a:prstGeom>
        </p:spPr>
        <p:txBody>
          <a:bodyPr wrap="none">
            <a:spAutoFit/>
          </a:bodyPr>
          <a:lstStyle/>
          <a:p>
            <a:pPr algn="r" rtl="1">
              <a:lnSpc>
                <a:spcPct val="107000"/>
              </a:lnSpc>
            </a:pPr>
            <a:r>
              <a:rPr lang="ar-SA" b="1" kern="0" dirty="0">
                <a:solidFill>
                  <a:srgbClr val="0070C0"/>
                </a:solidFill>
                <a:latin typeface="Times New Roman"/>
                <a:ea typeface="等线"/>
                <a:cs typeface="B Titr"/>
              </a:rPr>
              <a:t>فوق تخصص‌ خون شنا سی‌ منتخب‌ برنامه‌</a:t>
            </a:r>
            <a:endParaRPr lang="en-US" sz="2400" kern="100" dirty="0">
              <a:ea typeface="等线"/>
              <a:cs typeface="Arial"/>
            </a:endParaRPr>
          </a:p>
        </p:txBody>
      </p:sp>
      <p:sp>
        <p:nvSpPr>
          <p:cNvPr id="10" name="Rectangle 9"/>
          <p:cNvSpPr/>
          <p:nvPr/>
        </p:nvSpPr>
        <p:spPr>
          <a:xfrm>
            <a:off x="5874607" y="4187027"/>
            <a:ext cx="5618846" cy="2041585"/>
          </a:xfrm>
          <a:prstGeom prst="rect">
            <a:avLst/>
          </a:prstGeom>
        </p:spPr>
        <p:txBody>
          <a:bodyPr wrap="none">
            <a:spAutoFit/>
          </a:bodyPr>
          <a:lstStyle/>
          <a:p>
            <a:pPr marL="174625" indent="-112713" algn="just" defTabSz="914400" rtl="1" fontAlgn="base">
              <a:spcBef>
                <a:spcPts val="1200"/>
              </a:spcBef>
              <a:spcAft>
                <a:spcPts val="200"/>
              </a:spcAft>
              <a:buClr>
                <a:schemeClr val="accent1"/>
              </a:buClr>
              <a:buSzPct val="100000"/>
              <a:buFont typeface="Arial" pitchFamily="34" charset="0"/>
              <a:buChar char="•"/>
            </a:pPr>
            <a:r>
              <a:rPr lang="fa-IR" sz="1600" dirty="0">
                <a:cs typeface="B Nazanin" panose="00000400000000000000" pitchFamily="2" charset="-78"/>
              </a:rPr>
              <a:t>پذیـرش مـوارد ارجـاع شده از پزشک‌ مشاوره </a:t>
            </a:r>
            <a:r>
              <a:rPr lang="fa-IR" sz="1600" dirty="0" smtClean="0">
                <a:cs typeface="B Nazanin" panose="00000400000000000000" pitchFamily="2" charset="-78"/>
              </a:rPr>
              <a:t>ژنتیک</a:t>
            </a:r>
          </a:p>
          <a:p>
            <a:pPr marL="174625" indent="-112713" algn="just" defTabSz="914400" rtl="1" fontAlgn="base">
              <a:spcBef>
                <a:spcPts val="1200"/>
              </a:spcBef>
              <a:spcAft>
                <a:spcPts val="200"/>
              </a:spcAft>
              <a:buClr>
                <a:schemeClr val="accent1"/>
              </a:buClr>
              <a:buSzPct val="100000"/>
              <a:buFont typeface="Arial" pitchFamily="34" charset="0"/>
              <a:buChar char="•"/>
            </a:pPr>
            <a:r>
              <a:rPr lang="fa-IR" sz="1600" dirty="0" smtClean="0">
                <a:cs typeface="B Nazanin" panose="00000400000000000000" pitchFamily="2" charset="-78"/>
              </a:rPr>
              <a:t>اعلام </a:t>
            </a:r>
            <a:r>
              <a:rPr lang="fa-IR" sz="1600" dirty="0">
                <a:cs typeface="B Nazanin" panose="00000400000000000000" pitchFamily="2" charset="-78"/>
              </a:rPr>
              <a:t>نظر مشورتی‌ نهایی‌ </a:t>
            </a:r>
            <a:r>
              <a:rPr lang="fa-IR" sz="1600" dirty="0" smtClean="0">
                <a:cs typeface="B Nazanin" panose="00000400000000000000" pitchFamily="2" charset="-78"/>
              </a:rPr>
              <a:t>( مطابق فرم </a:t>
            </a:r>
            <a:r>
              <a:rPr lang="fa-IR" sz="1600" dirty="0">
                <a:cs typeface="B Nazanin" panose="00000400000000000000" pitchFamily="2" charset="-78"/>
              </a:rPr>
              <a:t>درخواست‌ نظریه‌ مشورتی‌ به‌ مشاوره </a:t>
            </a:r>
            <a:r>
              <a:rPr lang="fa-IR" sz="1600" dirty="0" smtClean="0">
                <a:cs typeface="B Nazanin" panose="00000400000000000000" pitchFamily="2" charset="-78"/>
              </a:rPr>
              <a:t>ژنتیک)</a:t>
            </a:r>
          </a:p>
          <a:p>
            <a:pPr marL="174625" indent="-112713" algn="just" defTabSz="914400" rtl="1" fontAlgn="base">
              <a:spcBef>
                <a:spcPts val="1200"/>
              </a:spcBef>
              <a:spcAft>
                <a:spcPts val="200"/>
              </a:spcAft>
              <a:buClr>
                <a:schemeClr val="accent1"/>
              </a:buClr>
              <a:buSzPct val="100000"/>
              <a:buFont typeface="Arial" pitchFamily="34" charset="0"/>
              <a:buChar char="•"/>
            </a:pPr>
            <a:r>
              <a:rPr lang="fa-IR" sz="1600" dirty="0" smtClean="0">
                <a:cs typeface="B Nazanin" panose="00000400000000000000" pitchFamily="2" charset="-78"/>
              </a:rPr>
              <a:t>ارائه‌ </a:t>
            </a:r>
            <a:r>
              <a:rPr lang="fa-IR" sz="1600" dirty="0">
                <a:cs typeface="B Nazanin" panose="00000400000000000000" pitchFamily="2" charset="-78"/>
              </a:rPr>
              <a:t>مشاوره غیرحضوری‌ به‌ پزشک‌ مشاور ژنتیک‌ در مواقع‌ </a:t>
            </a:r>
            <a:r>
              <a:rPr lang="fa-IR" sz="1600" dirty="0" smtClean="0">
                <a:cs typeface="B Nazanin" panose="00000400000000000000" pitchFamily="2" charset="-78"/>
              </a:rPr>
              <a:t>لزوم</a:t>
            </a:r>
          </a:p>
          <a:p>
            <a:pPr marL="174625" indent="-112713" algn="just" defTabSz="914400" rtl="1" fontAlgn="base">
              <a:spcBef>
                <a:spcPts val="1200"/>
              </a:spcBef>
              <a:spcAft>
                <a:spcPts val="200"/>
              </a:spcAft>
              <a:buClr>
                <a:schemeClr val="accent1"/>
              </a:buClr>
              <a:buSzPct val="100000"/>
              <a:buFont typeface="Arial" pitchFamily="34" charset="0"/>
              <a:buChar char="•"/>
            </a:pPr>
            <a:r>
              <a:rPr lang="fa-IR" sz="1600" dirty="0" smtClean="0">
                <a:cs typeface="B Nazanin" panose="00000400000000000000" pitchFamily="2" charset="-78"/>
              </a:rPr>
              <a:t>شـرکت‌ مستمـر در جلسه‌هـای‌ شـورای‌ دانشـگاهی‌ پیشگیـری‌ از بیماری‌هـای‌ ژنتیک‌</a:t>
            </a:r>
          </a:p>
          <a:p>
            <a:pPr marL="174625" indent="-112713" algn="just" defTabSz="914400" rtl="1" fontAlgn="base">
              <a:spcBef>
                <a:spcPts val="1200"/>
              </a:spcBef>
              <a:spcAft>
                <a:spcPts val="200"/>
              </a:spcAft>
              <a:buClr>
                <a:schemeClr val="accent1"/>
              </a:buClr>
              <a:buSzPct val="100000"/>
              <a:buFont typeface="Arial" pitchFamily="34" charset="0"/>
              <a:buChar char="•"/>
            </a:pPr>
            <a:r>
              <a:rPr lang="fa-IR" sz="1600" dirty="0" smtClean="0">
                <a:cs typeface="B Nazanin" panose="00000400000000000000" pitchFamily="2" charset="-78"/>
              </a:rPr>
              <a:t>مشارکت‌ </a:t>
            </a:r>
            <a:r>
              <a:rPr lang="fa-IR" sz="1600" dirty="0">
                <a:cs typeface="B Nazanin" panose="00000400000000000000" pitchFamily="2" charset="-78"/>
              </a:rPr>
              <a:t>در اجرای‌ برنامه‌های‌ </a:t>
            </a:r>
            <a:r>
              <a:rPr lang="fa-IR" sz="1600" dirty="0" smtClean="0">
                <a:cs typeface="B Nazanin" panose="00000400000000000000" pitchFamily="2" charset="-78"/>
              </a:rPr>
              <a:t>آموزشی‌</a:t>
            </a:r>
            <a:endParaRPr lang="fa-IR" sz="1600" dirty="0">
              <a:cs typeface="B Nazanin" panose="00000400000000000000" pitchFamily="2" charset="-78"/>
            </a:endParaRPr>
          </a:p>
        </p:txBody>
      </p:sp>
    </p:spTree>
    <p:extLst>
      <p:ext uri="{BB962C8B-B14F-4D97-AF65-F5344CB8AC3E}">
        <p14:creationId xmlns="" xmlns:p14="http://schemas.microsoft.com/office/powerpoint/2010/main" val="31476311"/>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2BE275-1B05-27B6-0D9C-A66EFFF76219}"/>
              </a:ext>
            </a:extLst>
          </p:cNvPr>
          <p:cNvSpPr>
            <a:spLocks noGrp="1"/>
          </p:cNvSpPr>
          <p:nvPr>
            <p:ph type="title"/>
          </p:nvPr>
        </p:nvSpPr>
        <p:spPr>
          <a:xfrm>
            <a:off x="814039" y="286606"/>
            <a:ext cx="9757317" cy="627795"/>
          </a:xfrm>
        </p:spPr>
        <p:txBody>
          <a:bodyPr>
            <a:noAutofit/>
          </a:bodyPr>
          <a:lstStyle/>
          <a:p>
            <a:pPr algn="ctr" rtl="1"/>
            <a:r>
              <a:rPr lang="en-US" sz="3600" b="1" dirty="0" smtClean="0">
                <a:solidFill>
                  <a:srgbClr val="00B050"/>
                </a:solidFill>
                <a:cs typeface="B Titr" pitchFamily="2" charset="-78"/>
              </a:rPr>
              <a:t> </a:t>
            </a:r>
            <a:r>
              <a:rPr lang="fa-IR" sz="2400" b="1" dirty="0" smtClean="0">
                <a:solidFill>
                  <a:srgbClr val="00B050"/>
                </a:solidFill>
                <a:cs typeface="B Titr" pitchFamily="2" charset="-78"/>
              </a:rPr>
              <a:t>عنوان برنامه: پیشگیری از بروز بتا تالاسمی ماژور</a:t>
            </a:r>
            <a:endParaRPr lang="en-US" sz="2400" dirty="0">
              <a:solidFill>
                <a:srgbClr val="00B050"/>
              </a:solidFill>
            </a:endParaRPr>
          </a:p>
        </p:txBody>
      </p:sp>
      <p:graphicFrame>
        <p:nvGraphicFramePr>
          <p:cNvPr id="4" name="Content Placeholder 3">
            <a:extLst>
              <a:ext uri="{FF2B5EF4-FFF2-40B4-BE49-F238E27FC236}">
                <a16:creationId xmlns:a16="http://schemas.microsoft.com/office/drawing/2014/main" xmlns="" id="{2D43B9D4-6D02-70B0-D4F2-D05597FC20E1}"/>
              </a:ext>
            </a:extLst>
          </p:cNvPr>
          <p:cNvGraphicFramePr>
            <a:graphicFrameLocks noGrp="1"/>
          </p:cNvGraphicFramePr>
          <p:nvPr>
            <p:ph idx="1"/>
            <p:extLst>
              <p:ext uri="{D42A27DB-BD31-4B8C-83A1-F6EECF244321}">
                <p14:modId xmlns:p14="http://schemas.microsoft.com/office/powerpoint/2010/main" xmlns="" val="2897290274"/>
              </p:ext>
            </p:extLst>
          </p:nvPr>
        </p:nvGraphicFramePr>
        <p:xfrm>
          <a:off x="613319" y="1366091"/>
          <a:ext cx="10304397" cy="4455338"/>
        </p:xfrm>
        <a:graphic>
          <a:graphicData uri="http://schemas.openxmlformats.org/drawingml/2006/table">
            <a:tbl>
              <a:tblPr rtl="1">
                <a:tableStyleId>{BC89EF96-8CEA-46FF-86C4-4CE0E7609802}</a:tableStyleId>
              </a:tblPr>
              <a:tblGrid>
                <a:gridCol w="1220134">
                  <a:extLst>
                    <a:ext uri="{9D8B030D-6E8A-4147-A177-3AD203B41FA5}">
                      <a16:colId xmlns:a16="http://schemas.microsoft.com/office/drawing/2014/main" xmlns="" val="1819955642"/>
                    </a:ext>
                  </a:extLst>
                </a:gridCol>
                <a:gridCol w="1342699">
                  <a:extLst>
                    <a:ext uri="{9D8B030D-6E8A-4147-A177-3AD203B41FA5}">
                      <a16:colId xmlns:a16="http://schemas.microsoft.com/office/drawing/2014/main" xmlns="" val="3563322803"/>
                    </a:ext>
                  </a:extLst>
                </a:gridCol>
                <a:gridCol w="1456765">
                  <a:extLst>
                    <a:ext uri="{9D8B030D-6E8A-4147-A177-3AD203B41FA5}">
                      <a16:colId xmlns:a16="http://schemas.microsoft.com/office/drawing/2014/main" xmlns="" val="2906037446"/>
                    </a:ext>
                  </a:extLst>
                </a:gridCol>
                <a:gridCol w="1461467">
                  <a:extLst>
                    <a:ext uri="{9D8B030D-6E8A-4147-A177-3AD203B41FA5}">
                      <a16:colId xmlns:a16="http://schemas.microsoft.com/office/drawing/2014/main" xmlns="" val="2583721809"/>
                    </a:ext>
                  </a:extLst>
                </a:gridCol>
                <a:gridCol w="1677681">
                  <a:extLst>
                    <a:ext uri="{9D8B030D-6E8A-4147-A177-3AD203B41FA5}">
                      <a16:colId xmlns:a16="http://schemas.microsoft.com/office/drawing/2014/main" xmlns="" val="136412708"/>
                    </a:ext>
                  </a:extLst>
                </a:gridCol>
                <a:gridCol w="1580283">
                  <a:extLst>
                    <a:ext uri="{9D8B030D-6E8A-4147-A177-3AD203B41FA5}">
                      <a16:colId xmlns:a16="http://schemas.microsoft.com/office/drawing/2014/main" xmlns="" val="3770197538"/>
                    </a:ext>
                  </a:extLst>
                </a:gridCol>
                <a:gridCol w="1565368">
                  <a:extLst>
                    <a:ext uri="{9D8B030D-6E8A-4147-A177-3AD203B41FA5}">
                      <a16:colId xmlns:a16="http://schemas.microsoft.com/office/drawing/2014/main" xmlns="" val="3645823009"/>
                    </a:ext>
                  </a:extLst>
                </a:gridCol>
              </a:tblGrid>
              <a:tr h="561159">
                <a:tc>
                  <a:txBody>
                    <a:bodyPr/>
                    <a:lstStyle/>
                    <a:p>
                      <a:pPr algn="ctr" rtl="1" fontAlgn="ctr"/>
                      <a:r>
                        <a:rPr lang="fa-IR" dirty="0">
                          <a:cs typeface="B Titr" panose="00000700000000000000" pitchFamily="2" charset="-78"/>
                        </a:rPr>
                        <a:t>نام شهرستان</a:t>
                      </a: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gridSpan="6">
                  <a:txBody>
                    <a:bodyPr/>
                    <a:lstStyle/>
                    <a:p>
                      <a:pPr marL="0" marR="0" indent="0" algn="ctr" defTabSz="914400" rtl="1" eaLnBrk="1" fontAlgn="ctr" latinLnBrk="0" hangingPunct="1">
                        <a:lnSpc>
                          <a:spcPct val="100000"/>
                        </a:lnSpc>
                        <a:spcBef>
                          <a:spcPts val="0"/>
                        </a:spcBef>
                        <a:spcAft>
                          <a:spcPts val="0"/>
                        </a:spcAft>
                        <a:buClrTx/>
                        <a:buSzTx/>
                        <a:buFontTx/>
                        <a:buNone/>
                        <a:tabLst/>
                        <a:defRPr/>
                      </a:pPr>
                      <a:r>
                        <a:rPr lang="fa-IR" sz="1800" b="1" kern="1200" dirty="0" smtClean="0">
                          <a:solidFill>
                            <a:schemeClr val="tx1">
                              <a:lumMod val="95000"/>
                              <a:lumOff val="5000"/>
                            </a:schemeClr>
                          </a:solidFill>
                          <a:latin typeface="+mn-lt"/>
                          <a:ea typeface="+mn-ea"/>
                          <a:cs typeface="B Titr" pitchFamily="2" charset="-78"/>
                        </a:rPr>
                        <a:t>بروز بتاتالاسمی ماژور در ده هزار تولد زنده</a:t>
                      </a:r>
                      <a:endParaRPr lang="en-US" dirty="0" smtClean="0">
                        <a:solidFill>
                          <a:schemeClr val="tx1">
                            <a:lumMod val="95000"/>
                            <a:lumOff val="5000"/>
                          </a:schemeClr>
                        </a:solidFill>
                        <a:cs typeface="B Titr" pitchFamily="2" charset="-78"/>
                      </a:endParaRPr>
                    </a:p>
                    <a:p>
                      <a:pPr algn="ctr" rtl="1" fontAlgn="ctr"/>
                      <a:endParaRPr lang="fa-IR" dirty="0">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pPr algn="ctr" rtl="1" fontAlgn="ctr"/>
                      <a:endParaRPr lang="fa-IR" dirty="0">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rtl="1" fontAlgn="ctr"/>
                      <a:endParaRPr lang="fa-IR" dirty="0">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rtl="1" fontAlgn="ctr"/>
                      <a:endParaRPr lang="fa-IR" dirty="0">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2575803485"/>
                  </a:ext>
                </a:extLst>
              </a:tr>
              <a:tr h="338554">
                <a:tc>
                  <a:txBody>
                    <a:bodyPr/>
                    <a:lstStyle/>
                    <a:p>
                      <a:pPr algn="ctr" rtl="0" fontAlgn="ctr"/>
                      <a:endParaRPr lang="en-US" sz="12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algn="ctr" defTabSz="685800" rtl="0" eaLnBrk="1" fontAlgn="ctr" latinLnBrk="0" hangingPunct="1"/>
                      <a:r>
                        <a:rPr lang="fa-IR" sz="1600" b="1" i="0" u="none" strike="noStrike" kern="1200" dirty="0" smtClean="0">
                          <a:solidFill>
                            <a:srgbClr val="000000"/>
                          </a:solidFill>
                          <a:effectLst/>
                          <a:latin typeface="B Titr" panose="00000700000000000000" pitchFamily="2" charset="-78"/>
                          <a:ea typeface="+mn-ea"/>
                          <a:cs typeface="B Titr" pitchFamily="2" charset="-78"/>
                        </a:rPr>
                        <a:t>98</a:t>
                      </a:r>
                      <a:endParaRPr lang="en-US" sz="16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600" dirty="0" smtClean="0">
                          <a:cs typeface="B Titr" pitchFamily="2" charset="-78"/>
                        </a:rPr>
                        <a:t>99</a:t>
                      </a: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algn="ctr" defTabSz="685800" rtl="0" eaLnBrk="1" fontAlgn="ctr" latinLnBrk="0" hangingPunct="1"/>
                      <a:r>
                        <a:rPr lang="fa-IR" sz="1600" b="1" i="0" u="none" strike="noStrike" kern="1200" dirty="0" smtClean="0">
                          <a:solidFill>
                            <a:srgbClr val="000000"/>
                          </a:solidFill>
                          <a:effectLst/>
                          <a:latin typeface="B Titr" panose="00000700000000000000" pitchFamily="2" charset="-78"/>
                          <a:ea typeface="+mn-ea"/>
                          <a:cs typeface="B Titr" pitchFamily="2" charset="-78"/>
                        </a:rPr>
                        <a:t>1400</a:t>
                      </a:r>
                      <a:endParaRPr lang="en-US" sz="16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fa-IR" sz="1600" dirty="0" smtClean="0">
                          <a:cs typeface="B Titr" pitchFamily="2" charset="-78"/>
                        </a:rPr>
                        <a:t>1401</a:t>
                      </a:r>
                      <a:endParaRPr lang="fa-IR" sz="1600" dirty="0">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algn="ctr" defTabSz="685800" rtl="0" eaLnBrk="1" fontAlgn="ctr" latinLnBrk="0" hangingPunct="1"/>
                      <a:r>
                        <a:rPr lang="fa-IR" sz="1600" b="1" i="0" u="none" strike="noStrike" kern="1200" dirty="0" smtClean="0">
                          <a:solidFill>
                            <a:srgbClr val="000000"/>
                          </a:solidFill>
                          <a:effectLst/>
                          <a:latin typeface="B Titr" panose="00000700000000000000" pitchFamily="2" charset="-78"/>
                          <a:ea typeface="+mn-ea"/>
                          <a:cs typeface="B Titr" pitchFamily="2" charset="-78"/>
                        </a:rPr>
                        <a:t>1402</a:t>
                      </a:r>
                      <a:endParaRPr lang="en-US" sz="16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600" dirty="0" smtClean="0">
                          <a:cs typeface="B Titr" pitchFamily="2" charset="-78"/>
                        </a:rPr>
                        <a:t>شش</a:t>
                      </a:r>
                      <a:r>
                        <a:rPr lang="fa-IR" sz="1600" baseline="0" dirty="0" smtClean="0">
                          <a:cs typeface="B Titr" pitchFamily="2" charset="-78"/>
                        </a:rPr>
                        <a:t> ماهه اول 1403</a:t>
                      </a:r>
                      <a:endParaRPr lang="fa-IR" sz="1600" dirty="0" smtClean="0">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159822535"/>
                  </a:ext>
                </a:extLst>
              </a:tr>
              <a:tr h="301127">
                <a:tc>
                  <a:txBody>
                    <a:bodyPr/>
                    <a:lstStyle/>
                    <a:p>
                      <a:pPr algn="ctr" rtl="1" fontAlgn="ctr"/>
                      <a:r>
                        <a:rPr lang="fa-IR" sz="1400" b="1" u="none" strike="noStrike" dirty="0">
                          <a:effectLst/>
                          <a:cs typeface="B Nazanin" panose="00000400000000000000" pitchFamily="2" charset="-78"/>
                        </a:rPr>
                        <a:t>مشگین شهر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a-IR" sz="1600" b="1" dirty="0" smtClean="0">
                          <a:cs typeface="B Titr" pitchFamily="2" charset="-78"/>
                        </a:rPr>
                        <a:t>4.28</a:t>
                      </a:r>
                      <a:endParaRPr lang="en-US" sz="1600" b="1" dirty="0">
                        <a:cs typeface="B Titr"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r>
              <a:tr h="344913">
                <a:tc>
                  <a:txBody>
                    <a:bodyPr/>
                    <a:lstStyle/>
                    <a:p>
                      <a:pPr algn="ctr" rtl="1" fontAlgn="ctr"/>
                      <a:r>
                        <a:rPr lang="fa-IR" sz="1400" b="1" u="none" strike="noStrike" dirty="0">
                          <a:effectLst/>
                          <a:cs typeface="B Nazanin" panose="00000400000000000000" pitchFamily="2" charset="-78"/>
                        </a:rPr>
                        <a:t>گرمی</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313080293"/>
                  </a:ext>
                </a:extLst>
              </a:tr>
              <a:tr h="319612">
                <a:tc>
                  <a:txBody>
                    <a:bodyPr/>
                    <a:lstStyle/>
                    <a:p>
                      <a:pPr algn="ctr" rtl="1" fontAlgn="ctr"/>
                      <a:r>
                        <a:rPr lang="fa-IR" sz="1400" b="1" u="none" strike="noStrike" dirty="0">
                          <a:effectLst/>
                          <a:cs typeface="B Nazanin" panose="00000400000000000000" pitchFamily="2" charset="-78"/>
                        </a:rPr>
                        <a:t>اردبیل</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0.95</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052102769"/>
                  </a:ext>
                </a:extLst>
              </a:tr>
              <a:tr h="311435">
                <a:tc>
                  <a:txBody>
                    <a:bodyPr/>
                    <a:lstStyle/>
                    <a:p>
                      <a:pPr algn="ctr" rtl="1" fontAlgn="ctr"/>
                      <a:r>
                        <a:rPr lang="fa-IR" sz="1400" b="1" u="none" strike="noStrike" dirty="0">
                          <a:effectLst/>
                          <a:cs typeface="B Nazanin" panose="00000400000000000000" pitchFamily="2" charset="-78"/>
                        </a:rPr>
                        <a:t>نمین</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723717914"/>
                  </a:ext>
                </a:extLst>
              </a:tr>
              <a:tr h="303835">
                <a:tc>
                  <a:txBody>
                    <a:bodyPr/>
                    <a:lstStyle/>
                    <a:p>
                      <a:pPr algn="ctr" rtl="1" fontAlgn="ctr"/>
                      <a:r>
                        <a:rPr lang="fa-IR" sz="1400" b="1" u="none" strike="noStrike" dirty="0">
                          <a:effectLst/>
                          <a:cs typeface="B Nazanin" panose="00000400000000000000" pitchFamily="2" charset="-78"/>
                        </a:rPr>
                        <a:t>نیر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551268271"/>
                  </a:ext>
                </a:extLst>
              </a:tr>
              <a:tr h="304150">
                <a:tc>
                  <a:txBody>
                    <a:bodyPr/>
                    <a:lstStyle/>
                    <a:p>
                      <a:pPr algn="ctr" rtl="1" fontAlgn="ctr"/>
                      <a:r>
                        <a:rPr lang="fa-IR" sz="1400" b="1" u="none" strike="noStrike" dirty="0">
                          <a:effectLst/>
                          <a:cs typeface="B Nazanin" panose="00000400000000000000" pitchFamily="2" charset="-78"/>
                        </a:rPr>
                        <a:t>پارس آباد</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3.25</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641080518"/>
                  </a:ext>
                </a:extLst>
              </a:tr>
              <a:tr h="323244">
                <a:tc>
                  <a:txBody>
                    <a:bodyPr/>
                    <a:lstStyle/>
                    <a:p>
                      <a:pPr algn="ctr" rtl="1" fontAlgn="ctr"/>
                      <a:r>
                        <a:rPr lang="fa-IR" sz="1400" b="1" u="none" strike="noStrike" dirty="0">
                          <a:effectLst/>
                          <a:cs typeface="B Nazanin" panose="00000400000000000000" pitchFamily="2" charset="-78"/>
                        </a:rPr>
                        <a:t>کوثر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064030766"/>
                  </a:ext>
                </a:extLst>
              </a:tr>
              <a:tr h="312981">
                <a:tc>
                  <a:txBody>
                    <a:bodyPr/>
                    <a:lstStyle/>
                    <a:p>
                      <a:pPr algn="ctr" rtl="1" fontAlgn="ctr"/>
                      <a:r>
                        <a:rPr lang="fa-IR" sz="1400" b="1" u="none" strike="noStrike" dirty="0">
                          <a:effectLst/>
                          <a:cs typeface="B Nazanin" panose="00000400000000000000" pitchFamily="2" charset="-78"/>
                        </a:rPr>
                        <a:t>بیله سوار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43282496"/>
                  </a:ext>
                </a:extLst>
              </a:tr>
              <a:tr h="306614">
                <a:tc>
                  <a:txBody>
                    <a:bodyPr/>
                    <a:lstStyle/>
                    <a:p>
                      <a:pPr algn="ctr" rtl="1" fontAlgn="ctr"/>
                      <a:r>
                        <a:rPr lang="fa-IR" sz="1400" b="1" u="none" strike="noStrike" dirty="0">
                          <a:effectLst/>
                          <a:cs typeface="B Nazanin" panose="00000400000000000000" pitchFamily="2" charset="-78"/>
                        </a:rPr>
                        <a:t>سرعین</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15840088"/>
                  </a:ext>
                </a:extLst>
              </a:tr>
              <a:tr h="382402">
                <a:tc>
                  <a:txBody>
                    <a:bodyPr/>
                    <a:lstStyle/>
                    <a:p>
                      <a:pPr algn="ctr" rtl="1" fontAlgn="ctr"/>
                      <a:r>
                        <a:rPr lang="fa-IR" sz="1400" b="1" u="none" strike="noStrike" dirty="0">
                          <a:effectLst/>
                          <a:cs typeface="B Nazanin" panose="00000400000000000000" pitchFamily="2" charset="-78"/>
                        </a:rPr>
                        <a:t>اصلاندوز</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848769368"/>
                  </a:ext>
                </a:extLst>
              </a:tr>
              <a:tr h="345312">
                <a:tc>
                  <a:txBody>
                    <a:bodyPr/>
                    <a:lstStyle/>
                    <a:p>
                      <a:pPr algn="ctr" rtl="1" fontAlgn="ctr">
                        <a:lnSpc>
                          <a:spcPct val="150000"/>
                        </a:lnSpc>
                      </a:pPr>
                      <a:r>
                        <a:rPr lang="fa-IR" sz="1400" b="1" u="none" strike="noStrike" dirty="0">
                          <a:effectLst/>
                          <a:cs typeface="B Nazanin" panose="00000400000000000000" pitchFamily="2" charset="-78"/>
                        </a:rPr>
                        <a:t>جمع کل</a:t>
                      </a:r>
                      <a:endParaRPr lang="fa-IR" sz="14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0" fontAlgn="ctr"/>
                      <a:r>
                        <a:rPr lang="fa-IR" sz="1600" b="1" i="0" u="none" strike="noStrike" dirty="0" smtClean="0">
                          <a:solidFill>
                            <a:srgbClr val="000000"/>
                          </a:solidFill>
                          <a:effectLst/>
                          <a:latin typeface="B Titr" panose="00000700000000000000" pitchFamily="2" charset="-78"/>
                          <a:cs typeface="B Titr" panose="00000700000000000000" pitchFamily="2" charset="-78"/>
                        </a:rPr>
                        <a:t>1.64</a:t>
                      </a:r>
                      <a:endParaRPr lang="fa-IR" sz="1600" b="1"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extLst>
                  <a:ext uri="{0D108BD9-81ED-4DB2-BD59-A6C34878D82A}">
                    <a16:rowId xmlns:a16="http://schemas.microsoft.com/office/drawing/2014/main" xmlns="" val="1146501540"/>
                  </a:ext>
                </a:extLst>
              </a:tr>
            </a:tbl>
          </a:graphicData>
        </a:graphic>
      </p:graphicFrame>
    </p:spTree>
    <p:extLst>
      <p:ext uri="{BB962C8B-B14F-4D97-AF65-F5344CB8AC3E}">
        <p14:creationId xmlns:p14="http://schemas.microsoft.com/office/powerpoint/2010/main" xmlns="" val="2773145533"/>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05049"/>
            <a:ext cx="10704616" cy="4155076"/>
          </a:xfrm>
        </p:spPr>
        <p:txBody>
          <a:bodyPr>
            <a:normAutofit/>
          </a:bodyPr>
          <a:lstStyle/>
          <a:p>
            <a:pPr lvl="0" algn="just" rtl="1"/>
            <a:r>
              <a:rPr lang="fa-IR" dirty="0" smtClean="0">
                <a:solidFill>
                  <a:srgbClr val="FF0000"/>
                </a:solidFill>
                <a:cs typeface="B Titr" pitchFamily="2" charset="-78"/>
              </a:rPr>
              <a:t>میزان بروز بتاتالاسمی ماژور: </a:t>
            </a:r>
            <a:r>
              <a:rPr lang="fa-IR" dirty="0" smtClean="0">
                <a:cs typeface="B Zar" pitchFamily="2" charset="-78"/>
              </a:rPr>
              <a:t>هدف اصلی برنامه، میزان بروز  صفر درصد است که در سال 98 بروز تالاسمی ماژور 1.64 در ده هزار تولد زنده بود.</a:t>
            </a:r>
            <a:endParaRPr lang="en-US" dirty="0" smtClean="0">
              <a:cs typeface="B Zar" pitchFamily="2" charset="-78"/>
            </a:endParaRPr>
          </a:p>
          <a:p>
            <a:pPr lvl="0" algn="just" rtl="1"/>
            <a:r>
              <a:rPr lang="fa-IR" dirty="0" smtClean="0">
                <a:solidFill>
                  <a:srgbClr val="FF0000"/>
                </a:solidFill>
                <a:cs typeface="B Titr" pitchFamily="2" charset="-78"/>
              </a:rPr>
              <a:t>یک مورد باردار سال 97 از شهرستان اردبیل </a:t>
            </a:r>
            <a:r>
              <a:rPr lang="fa-IR" dirty="0" smtClean="0">
                <a:cs typeface="B Zar" pitchFamily="2" charset="-78"/>
              </a:rPr>
              <a:t>علی رغم مراجعه به درب منزل و آموزش ضرورت انجام آزمایشات،بعلت سابقه سقط جنین در بارداری اول، حاضر به انجام آزمایش </a:t>
            </a:r>
            <a:r>
              <a:rPr lang="en-US" dirty="0" smtClean="0">
                <a:cs typeface="B Zar" pitchFamily="2" charset="-78"/>
              </a:rPr>
              <a:t>pnd2 </a:t>
            </a:r>
            <a:r>
              <a:rPr lang="fa-IR" dirty="0" smtClean="0">
                <a:cs typeface="B Zar" pitchFamily="2" charset="-78"/>
              </a:rPr>
              <a:t>نشدو منجر به تولد تالاسمی ماژور در سال 98 شد.</a:t>
            </a:r>
            <a:endParaRPr lang="en-US" dirty="0" smtClean="0">
              <a:cs typeface="B Zar" pitchFamily="2" charset="-78"/>
            </a:endParaRPr>
          </a:p>
          <a:p>
            <a:pPr lvl="0" algn="just" rtl="1"/>
            <a:r>
              <a:rPr lang="fa-IR" b="1" dirty="0" smtClean="0">
                <a:solidFill>
                  <a:srgbClr val="FF0000"/>
                </a:solidFill>
                <a:cs typeface="B Titr" pitchFamily="2" charset="-78"/>
              </a:rPr>
              <a:t>یک مورد باردار از شهرستان مشگین شهر</a:t>
            </a:r>
            <a:r>
              <a:rPr lang="fa-IR" b="1" dirty="0" smtClean="0">
                <a:cs typeface="B Titr" pitchFamily="2" charset="-78"/>
              </a:rPr>
              <a:t> </a:t>
            </a:r>
            <a:r>
              <a:rPr lang="fa-IR" dirty="0" smtClean="0">
                <a:cs typeface="B Zar" pitchFamily="2" charset="-78"/>
              </a:rPr>
              <a:t>که جزء استراتژی سوم برنامه تالاسمی بوده و قبل از سال 76 ازدواج کرده بودند، در برنامه غربالگری استانی سال 94 شناسایی نشده  و بعلت عدم پیگیری ضعیف تیم سلامت مرکز مربوطه در سال 98، منجر به تولد تالاسمی ماژور شد.</a:t>
            </a:r>
            <a:endParaRPr lang="en-US" dirty="0" smtClean="0">
              <a:cs typeface="B Zar" pitchFamily="2" charset="-78"/>
            </a:endParaRPr>
          </a:p>
          <a:p>
            <a:pPr lvl="0" algn="just" rtl="1"/>
            <a:r>
              <a:rPr lang="fa-IR" b="1" dirty="0" smtClean="0">
                <a:solidFill>
                  <a:srgbClr val="FF0000"/>
                </a:solidFill>
                <a:cs typeface="B Zar" pitchFamily="2" charset="-78"/>
              </a:rPr>
              <a:t>یک مورد تالاسمی اینترمدیا از شهرستان پارس آباد </a:t>
            </a:r>
            <a:r>
              <a:rPr lang="fa-IR" dirty="0" smtClean="0">
                <a:cs typeface="B Zar" pitchFamily="2" charset="-78"/>
              </a:rPr>
              <a:t>در سن 6 سالگی در بیمارستان بوعلی شهرستان اردبیل شناسایی شد .</a:t>
            </a:r>
            <a:endParaRPr lang="en-US" dirty="0" smtClean="0">
              <a:cs typeface="B Zar" pitchFamily="2" charset="-78"/>
            </a:endParaRPr>
          </a:p>
          <a:p>
            <a:pPr lvl="0" algn="just" rtl="1"/>
            <a:r>
              <a:rPr lang="fa-IR" dirty="0" smtClean="0">
                <a:cs typeface="B Zar" pitchFamily="2" charset="-78"/>
              </a:rPr>
              <a:t>خوشبختانه در سالهای 99 ، 1400 ،1402،1401 و شش ماهه اول سال1403به </a:t>
            </a:r>
            <a:r>
              <a:rPr lang="fa-IR" dirty="0" smtClean="0">
                <a:solidFill>
                  <a:srgbClr val="FF0000"/>
                </a:solidFill>
                <a:cs typeface="B Titr" pitchFamily="2" charset="-78"/>
              </a:rPr>
              <a:t>هدف برنامه که میزان بروز صفر در ده هزار تولد بوده</a:t>
            </a:r>
            <a:r>
              <a:rPr lang="fa-IR" dirty="0" smtClean="0">
                <a:cs typeface="B Zar" pitchFamily="2" charset="-78"/>
              </a:rPr>
              <a:t>، رسیده ایم.</a:t>
            </a:r>
            <a:endParaRPr lang="en-US" dirty="0" smtClean="0">
              <a:cs typeface="B Zar" pitchFamily="2" charset="-78"/>
            </a:endParaRPr>
          </a:p>
        </p:txBody>
      </p:sp>
      <p:sp>
        <p:nvSpPr>
          <p:cNvPr id="4" name="Rectangle 3"/>
          <p:cNvSpPr/>
          <p:nvPr/>
        </p:nvSpPr>
        <p:spPr>
          <a:xfrm>
            <a:off x="1311008" y="512151"/>
            <a:ext cx="8835528" cy="461665"/>
          </a:xfrm>
          <a:prstGeom prst="rect">
            <a:avLst/>
          </a:prstGeom>
        </p:spPr>
        <p:txBody>
          <a:bodyPr wrap="square">
            <a:spAutoFit/>
          </a:bodyPr>
          <a:lstStyle/>
          <a:p>
            <a:pPr algn="ctr" rtl="1"/>
            <a:r>
              <a:rPr lang="fa-IR" sz="2400" b="1" dirty="0" smtClean="0">
                <a:solidFill>
                  <a:srgbClr val="00B050"/>
                </a:solidFill>
                <a:cs typeface="B Titr" pitchFamily="2" charset="-78"/>
              </a:rPr>
              <a:t>عنوان برنامه: پیشگیری از بروز بتا تالاسمی ماژور</a:t>
            </a:r>
            <a:endParaRPr lang="en-US" sz="2400" dirty="0">
              <a:solidFill>
                <a:srgbClr val="00B050"/>
              </a:solidFill>
            </a:endParaRPr>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2BE275-1B05-27B6-0D9C-A66EFFF76219}"/>
              </a:ext>
            </a:extLst>
          </p:cNvPr>
          <p:cNvSpPr>
            <a:spLocks noGrp="1"/>
          </p:cNvSpPr>
          <p:nvPr>
            <p:ph type="title"/>
          </p:nvPr>
        </p:nvSpPr>
        <p:spPr>
          <a:xfrm>
            <a:off x="814039" y="286606"/>
            <a:ext cx="9757317" cy="627795"/>
          </a:xfrm>
        </p:spPr>
        <p:txBody>
          <a:bodyPr>
            <a:noAutofit/>
          </a:bodyPr>
          <a:lstStyle/>
          <a:p>
            <a:pPr algn="ctr" rtl="1"/>
            <a:r>
              <a:rPr lang="en-US" sz="3600" b="1" dirty="0" smtClean="0">
                <a:solidFill>
                  <a:srgbClr val="00B050"/>
                </a:solidFill>
                <a:cs typeface="B Titr" pitchFamily="2" charset="-78"/>
              </a:rPr>
              <a:t> </a:t>
            </a:r>
            <a:r>
              <a:rPr lang="fa-IR" sz="2400" b="1" dirty="0" smtClean="0">
                <a:solidFill>
                  <a:srgbClr val="00B050"/>
                </a:solidFill>
                <a:cs typeface="B Titr" pitchFamily="2" charset="-78"/>
              </a:rPr>
              <a:t>عنوان برنامه: پیشگیری از بروز بتا تالاسمی ماژور</a:t>
            </a:r>
            <a:endParaRPr lang="en-US" sz="2400" dirty="0">
              <a:solidFill>
                <a:srgbClr val="00B050"/>
              </a:solidFill>
            </a:endParaRPr>
          </a:p>
        </p:txBody>
      </p:sp>
      <p:graphicFrame>
        <p:nvGraphicFramePr>
          <p:cNvPr id="4" name="Content Placeholder 3">
            <a:extLst>
              <a:ext uri="{FF2B5EF4-FFF2-40B4-BE49-F238E27FC236}">
                <a16:creationId xmlns:a16="http://schemas.microsoft.com/office/drawing/2014/main" xmlns="" id="{2D43B9D4-6D02-70B0-D4F2-D05597FC20E1}"/>
              </a:ext>
            </a:extLst>
          </p:cNvPr>
          <p:cNvGraphicFramePr>
            <a:graphicFrameLocks noGrp="1"/>
          </p:cNvGraphicFramePr>
          <p:nvPr>
            <p:ph idx="1"/>
            <p:extLst>
              <p:ext uri="{D42A27DB-BD31-4B8C-83A1-F6EECF244321}">
                <p14:modId xmlns:p14="http://schemas.microsoft.com/office/powerpoint/2010/main" xmlns="" val="2897290274"/>
              </p:ext>
            </p:extLst>
          </p:nvPr>
        </p:nvGraphicFramePr>
        <p:xfrm>
          <a:off x="495757" y="1178804"/>
          <a:ext cx="11035183" cy="4572000"/>
        </p:xfrm>
        <a:graphic>
          <a:graphicData uri="http://schemas.openxmlformats.org/drawingml/2006/table">
            <a:tbl>
              <a:tblPr rtl="1">
                <a:tableStyleId>{BC89EF96-8CEA-46FF-86C4-4CE0E7609802}</a:tableStyleId>
              </a:tblPr>
              <a:tblGrid>
                <a:gridCol w="1285539">
                  <a:extLst>
                    <a:ext uri="{9D8B030D-6E8A-4147-A177-3AD203B41FA5}">
                      <a16:colId xmlns:a16="http://schemas.microsoft.com/office/drawing/2014/main" xmlns="" val="1819955642"/>
                    </a:ext>
                  </a:extLst>
                </a:gridCol>
                <a:gridCol w="1624941">
                  <a:extLst>
                    <a:ext uri="{9D8B030D-6E8A-4147-A177-3AD203B41FA5}">
                      <a16:colId xmlns:a16="http://schemas.microsoft.com/office/drawing/2014/main" xmlns="" val="3563322803"/>
                    </a:ext>
                  </a:extLst>
                </a:gridCol>
                <a:gridCol w="1624941">
                  <a:extLst>
                    <a:ext uri="{9D8B030D-6E8A-4147-A177-3AD203B41FA5}">
                      <a16:colId xmlns:a16="http://schemas.microsoft.com/office/drawing/2014/main" xmlns="" val="2906037446"/>
                    </a:ext>
                  </a:extLst>
                </a:gridCol>
                <a:gridCol w="1624940"/>
                <a:gridCol w="1624940">
                  <a:extLst>
                    <a:ext uri="{9D8B030D-6E8A-4147-A177-3AD203B41FA5}">
                      <a16:colId xmlns:a16="http://schemas.microsoft.com/office/drawing/2014/main" xmlns="" val="136412708"/>
                    </a:ext>
                  </a:extLst>
                </a:gridCol>
                <a:gridCol w="1624941"/>
                <a:gridCol w="1624941">
                  <a:extLst>
                    <a:ext uri="{9D8B030D-6E8A-4147-A177-3AD203B41FA5}">
                      <a16:colId xmlns:a16="http://schemas.microsoft.com/office/drawing/2014/main" xmlns="" val="3645823009"/>
                    </a:ext>
                  </a:extLst>
                </a:gridCol>
              </a:tblGrid>
              <a:tr h="594569">
                <a:tc rowSpan="2">
                  <a:txBody>
                    <a:bodyPr/>
                    <a:lstStyle/>
                    <a:p>
                      <a:pPr algn="ctr" rtl="1" fontAlgn="ctr"/>
                      <a:r>
                        <a:rPr lang="fa-IR" dirty="0">
                          <a:cs typeface="B Titr" panose="00000700000000000000" pitchFamily="2" charset="-78"/>
                        </a:rPr>
                        <a:t>نام شهرستان</a:t>
                      </a: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gn="ctr"/>
                      <a:r>
                        <a:rPr lang="fa-IR" sz="1600" b="1" kern="1200" dirty="0" smtClean="0">
                          <a:solidFill>
                            <a:schemeClr val="tx1">
                              <a:lumMod val="95000"/>
                              <a:lumOff val="5000"/>
                            </a:schemeClr>
                          </a:solidFill>
                          <a:latin typeface="+mn-lt"/>
                          <a:ea typeface="+mn-ea"/>
                          <a:cs typeface="B Titr" pitchFamily="2" charset="-78"/>
                        </a:rPr>
                        <a:t>تعداد متقاضی ازدواج</a:t>
                      </a:r>
                      <a:endParaRPr lang="en-US" sz="1600" dirty="0">
                        <a:solidFill>
                          <a:schemeClr val="tx1">
                            <a:lumMod val="95000"/>
                            <a:lumOff val="5000"/>
                          </a:schemeClr>
                        </a:solidFill>
                        <a:cs typeface="B Titr" pitchFamily="2" charset="-7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dirty="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400" b="1" kern="1200" dirty="0" smtClean="0">
                          <a:solidFill>
                            <a:schemeClr val="tx1">
                              <a:lumMod val="95000"/>
                              <a:lumOff val="5000"/>
                            </a:schemeClr>
                          </a:solidFill>
                          <a:latin typeface="+mn-lt"/>
                          <a:ea typeface="+mn-ea"/>
                          <a:cs typeface="B Titr" pitchFamily="2" charset="-78"/>
                        </a:rPr>
                        <a:t>زوج ناقل تالاسمی  جدید  شناسایی شده</a:t>
                      </a:r>
                      <a:endParaRPr lang="en-US" sz="1400" b="1" kern="1200" dirty="0" smtClean="0">
                        <a:solidFill>
                          <a:schemeClr val="tx1">
                            <a:lumMod val="95000"/>
                            <a:lumOff val="5000"/>
                          </a:schemeClr>
                        </a:solidFill>
                        <a:latin typeface="+mn-lt"/>
                        <a:ea typeface="+mn-ea"/>
                        <a:cs typeface="B Titr" pitchFamily="2" charset="-7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dirty="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400" b="1" kern="1200" dirty="0" smtClean="0">
                          <a:solidFill>
                            <a:schemeClr val="tx1">
                              <a:lumMod val="95000"/>
                              <a:lumOff val="5000"/>
                            </a:schemeClr>
                          </a:solidFill>
                          <a:latin typeface="+mn-lt"/>
                          <a:ea typeface="+mn-ea"/>
                          <a:cs typeface="B Zar" pitchFamily="2" charset="-78"/>
                        </a:rPr>
                        <a:t> زوج مشکوک پرخطر تالاسمی تحت پوشش</a:t>
                      </a:r>
                      <a:endParaRPr lang="en-US" sz="1400" b="1" kern="1200" dirty="0" smtClean="0">
                        <a:solidFill>
                          <a:schemeClr val="tx1">
                            <a:lumMod val="95000"/>
                            <a:lumOff val="5000"/>
                          </a:schemeClr>
                        </a:solidFill>
                        <a:latin typeface="+mn-lt"/>
                        <a:ea typeface="+mn-ea"/>
                        <a:cs typeface="B Zar" pitchFamily="2" charset="-7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2575803485"/>
                  </a:ext>
                </a:extLst>
              </a:tr>
              <a:tr h="345772">
                <a:tc vMerge="1">
                  <a:txBody>
                    <a:bodyPr/>
                    <a:lstStyle/>
                    <a:p>
                      <a:pPr algn="ctr" rtl="0" fontAlgn="ctr"/>
                      <a:endParaRPr lang="en-US" sz="12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1402</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1403</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1402</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1403</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1402</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1403</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159822535"/>
                  </a:ext>
                </a:extLst>
              </a:tr>
              <a:tr h="295476">
                <a:tc>
                  <a:txBody>
                    <a:bodyPr/>
                    <a:lstStyle/>
                    <a:p>
                      <a:pPr algn="ctr" rtl="1" fontAlgn="ctr"/>
                      <a:r>
                        <a:rPr lang="fa-IR" sz="1400" b="1" u="none" strike="noStrike" dirty="0">
                          <a:effectLst/>
                          <a:cs typeface="B Nazanin" panose="00000400000000000000" pitchFamily="2" charset="-78"/>
                        </a:rPr>
                        <a:t>مشگین شهر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a-IR" sz="1400" b="1" dirty="0" smtClean="0">
                          <a:cs typeface="B Titr" pitchFamily="2" charset="-78"/>
                        </a:rPr>
                        <a:t>676</a:t>
                      </a:r>
                      <a:endParaRPr lang="en-US" sz="1400" b="1" dirty="0">
                        <a:cs typeface="B Titr"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682</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r>
              <a:tr h="352266">
                <a:tc>
                  <a:txBody>
                    <a:bodyPr/>
                    <a:lstStyle/>
                    <a:p>
                      <a:pPr algn="ctr" rtl="1" fontAlgn="ctr"/>
                      <a:r>
                        <a:rPr lang="fa-IR" sz="1400" b="1" u="none" strike="noStrike" dirty="0">
                          <a:effectLst/>
                          <a:cs typeface="B Nazanin" panose="00000400000000000000" pitchFamily="2" charset="-78"/>
                        </a:rPr>
                        <a:t>گرمی</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275</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269</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313080293"/>
                  </a:ext>
                </a:extLst>
              </a:tr>
              <a:tr h="326426">
                <a:tc>
                  <a:txBody>
                    <a:bodyPr/>
                    <a:lstStyle/>
                    <a:p>
                      <a:pPr algn="ctr" rtl="1" fontAlgn="ctr"/>
                      <a:r>
                        <a:rPr lang="fa-IR" sz="1400" b="1" u="none" strike="noStrike" dirty="0">
                          <a:effectLst/>
                          <a:cs typeface="B Nazanin" panose="00000400000000000000" pitchFamily="2" charset="-78"/>
                        </a:rPr>
                        <a:t>اردبیل</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2457</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r>
                        <a:rPr lang="en-US" sz="1400" b="1" i="0" u="none" strike="noStrike" dirty="0">
                          <a:solidFill>
                            <a:srgbClr val="000000"/>
                          </a:solidFill>
                          <a:latin typeface="B Mitra"/>
                        </a:rPr>
                        <a:t>2397</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052102769"/>
                  </a:ext>
                </a:extLst>
              </a:tr>
              <a:tr h="318076">
                <a:tc>
                  <a:txBody>
                    <a:bodyPr/>
                    <a:lstStyle/>
                    <a:p>
                      <a:pPr algn="ctr" rtl="1" fontAlgn="ctr"/>
                      <a:r>
                        <a:rPr lang="fa-IR" sz="1400" b="1" u="none" strike="noStrike" dirty="0">
                          <a:effectLst/>
                          <a:cs typeface="B Nazanin" panose="00000400000000000000" pitchFamily="2" charset="-78"/>
                        </a:rPr>
                        <a:t>نمین</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130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128</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723717914"/>
                  </a:ext>
                </a:extLst>
              </a:tr>
              <a:tr h="310312">
                <a:tc>
                  <a:txBody>
                    <a:bodyPr/>
                    <a:lstStyle/>
                    <a:p>
                      <a:pPr algn="ctr" rtl="1" fontAlgn="ctr"/>
                      <a:r>
                        <a:rPr lang="fa-IR" sz="1400" b="1" u="none" strike="noStrike" dirty="0">
                          <a:effectLst/>
                          <a:cs typeface="B Nazanin" panose="00000400000000000000" pitchFamily="2" charset="-78"/>
                        </a:rPr>
                        <a:t>نیر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52</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55</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551268271"/>
                  </a:ext>
                </a:extLst>
              </a:tr>
              <a:tr h="310634">
                <a:tc>
                  <a:txBody>
                    <a:bodyPr/>
                    <a:lstStyle/>
                    <a:p>
                      <a:pPr algn="ctr" rtl="1" fontAlgn="ctr"/>
                      <a:r>
                        <a:rPr lang="fa-IR" sz="1400" b="1" u="none" strike="noStrike" dirty="0">
                          <a:effectLst/>
                          <a:cs typeface="B Nazanin" panose="00000400000000000000" pitchFamily="2" charset="-78"/>
                        </a:rPr>
                        <a:t>پارس آباد</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617</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597</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641080518"/>
                  </a:ext>
                </a:extLst>
              </a:tr>
              <a:tr h="330136">
                <a:tc>
                  <a:txBody>
                    <a:bodyPr/>
                    <a:lstStyle/>
                    <a:p>
                      <a:pPr algn="ctr" rtl="1" fontAlgn="ctr"/>
                      <a:r>
                        <a:rPr lang="fa-IR" sz="1400" b="1" u="none" strike="noStrike" dirty="0">
                          <a:effectLst/>
                          <a:cs typeface="B Nazanin" panose="00000400000000000000" pitchFamily="2" charset="-78"/>
                        </a:rPr>
                        <a:t>کوثر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56</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65</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064030766"/>
                  </a:ext>
                </a:extLst>
              </a:tr>
              <a:tr h="319654">
                <a:tc>
                  <a:txBody>
                    <a:bodyPr/>
                    <a:lstStyle/>
                    <a:p>
                      <a:pPr algn="ctr" rtl="1" fontAlgn="ctr"/>
                      <a:r>
                        <a:rPr lang="fa-IR" sz="1400" b="1" u="none" strike="noStrike" dirty="0">
                          <a:effectLst/>
                          <a:cs typeface="B Nazanin" panose="00000400000000000000" pitchFamily="2" charset="-78"/>
                        </a:rPr>
                        <a:t>بیله سوار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136</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r>
                        <a:rPr lang="en-US" sz="1400" b="1" i="0" u="none" strike="noStrike" dirty="0">
                          <a:solidFill>
                            <a:srgbClr val="000000"/>
                          </a:solidFill>
                          <a:latin typeface="B Mitra"/>
                        </a:rPr>
                        <a:t>82</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43282496"/>
                  </a:ext>
                </a:extLst>
              </a:tr>
              <a:tr h="313150">
                <a:tc>
                  <a:txBody>
                    <a:bodyPr/>
                    <a:lstStyle/>
                    <a:p>
                      <a:pPr algn="ctr" rtl="1" fontAlgn="ctr"/>
                      <a:r>
                        <a:rPr lang="fa-IR" sz="1400" b="1" u="none" strike="noStrike" dirty="0">
                          <a:effectLst/>
                          <a:cs typeface="B Nazanin" panose="00000400000000000000" pitchFamily="2" charset="-78"/>
                        </a:rPr>
                        <a:t>سرعین</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27</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38</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15840088"/>
                  </a:ext>
                </a:extLst>
              </a:tr>
              <a:tr h="390556">
                <a:tc>
                  <a:txBody>
                    <a:bodyPr/>
                    <a:lstStyle/>
                    <a:p>
                      <a:pPr algn="ctr" rtl="1" fontAlgn="ctr"/>
                      <a:r>
                        <a:rPr lang="fa-IR" sz="1400" b="1" u="none" strike="noStrike" dirty="0">
                          <a:effectLst/>
                          <a:cs typeface="B Nazanin" panose="00000400000000000000" pitchFamily="2" charset="-78"/>
                        </a:rPr>
                        <a:t>اصلاندوز</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232</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150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848769368"/>
                  </a:ext>
                </a:extLst>
              </a:tr>
              <a:tr h="364973">
                <a:tc>
                  <a:txBody>
                    <a:bodyPr/>
                    <a:lstStyle/>
                    <a:p>
                      <a:pPr algn="ctr" rtl="1" fontAlgn="ctr">
                        <a:lnSpc>
                          <a:spcPct val="150000"/>
                        </a:lnSpc>
                      </a:pPr>
                      <a:r>
                        <a:rPr lang="fa-IR" sz="1400" b="1" u="none" strike="noStrike" dirty="0">
                          <a:effectLst/>
                          <a:cs typeface="B Nazanin" panose="00000400000000000000" pitchFamily="2" charset="-78"/>
                        </a:rPr>
                        <a:t>جمع کل</a:t>
                      </a:r>
                      <a:endParaRPr lang="fa-IR" sz="14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0" fontAlgn="ctr"/>
                      <a:r>
                        <a:rPr lang="fa-IR" sz="1600" b="1" i="0" u="none" strike="noStrike" dirty="0" smtClean="0">
                          <a:solidFill>
                            <a:srgbClr val="000000"/>
                          </a:solidFill>
                          <a:effectLst/>
                          <a:latin typeface="B Titr" panose="00000700000000000000" pitchFamily="2" charset="-78"/>
                          <a:cs typeface="B Titr" panose="00000700000000000000" pitchFamily="2" charset="-78"/>
                        </a:rPr>
                        <a:t>4658</a:t>
                      </a:r>
                      <a:endParaRPr lang="fa-IR" sz="1600" b="1"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4463</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5</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4</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anose="00000700000000000000" pitchFamily="2" charset="-78"/>
                        </a:rPr>
                        <a:t>3</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anose="00000700000000000000" pitchFamily="2" charset="-78"/>
                        </a:rPr>
                        <a:t>3</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extLst>
                  <a:ext uri="{0D108BD9-81ED-4DB2-BD59-A6C34878D82A}">
                    <a16:rowId xmlns:a16="http://schemas.microsoft.com/office/drawing/2014/main" xmlns="" val="1146501540"/>
                  </a:ext>
                </a:extLst>
              </a:tr>
            </a:tbl>
          </a:graphicData>
        </a:graphic>
      </p:graphicFrame>
      <p:sp>
        <p:nvSpPr>
          <p:cNvPr id="6" name="Rectangle 5"/>
          <p:cNvSpPr/>
          <p:nvPr/>
        </p:nvSpPr>
        <p:spPr>
          <a:xfrm>
            <a:off x="1828800" y="5771917"/>
            <a:ext cx="8692307" cy="369332"/>
          </a:xfrm>
          <a:prstGeom prst="rect">
            <a:avLst/>
          </a:prstGeom>
        </p:spPr>
        <p:txBody>
          <a:bodyPr wrap="square">
            <a:spAutoFit/>
          </a:bodyPr>
          <a:lstStyle/>
          <a:p>
            <a:r>
              <a:rPr lang="fa-IR" b="1" dirty="0" smtClean="0">
                <a:solidFill>
                  <a:srgbClr val="FF0000"/>
                </a:solidFill>
                <a:latin typeface="Calibri" pitchFamily="34" charset="0"/>
                <a:ea typeface="Times New Roman" pitchFamily="18" charset="0"/>
                <a:cs typeface="B Zar" pitchFamily="2" charset="-78"/>
              </a:rPr>
              <a:t>انتظارات: </a:t>
            </a:r>
            <a:r>
              <a:rPr lang="fa-IR" b="1" dirty="0" smtClean="0">
                <a:solidFill>
                  <a:schemeClr val="bg2">
                    <a:lumMod val="10000"/>
                  </a:schemeClr>
                </a:solidFill>
                <a:latin typeface="Calibri" pitchFamily="34" charset="0"/>
                <a:ea typeface="Times New Roman" pitchFamily="18" charset="0"/>
                <a:cs typeface="B Zar" pitchFamily="2" charset="-78"/>
              </a:rPr>
              <a:t>جهت تعیین وضعیت زوج پر خطر در شهرستانهای اردبیل، اصلاندوز و پارس آباد اقدام گردد.</a:t>
            </a:r>
            <a:endParaRPr lang="en-US" dirty="0">
              <a:solidFill>
                <a:schemeClr val="bg2">
                  <a:lumMod val="10000"/>
                </a:schemeClr>
              </a:solidFill>
            </a:endParaRPr>
          </a:p>
        </p:txBody>
      </p:sp>
    </p:spTree>
    <p:extLst>
      <p:ext uri="{BB962C8B-B14F-4D97-AF65-F5344CB8AC3E}">
        <p14:creationId xmlns:p14="http://schemas.microsoft.com/office/powerpoint/2010/main" xmlns="" val="2773145533"/>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2BE275-1B05-27B6-0D9C-A66EFFF76219}"/>
              </a:ext>
            </a:extLst>
          </p:cNvPr>
          <p:cNvSpPr>
            <a:spLocks noGrp="1"/>
          </p:cNvSpPr>
          <p:nvPr>
            <p:ph type="title"/>
          </p:nvPr>
        </p:nvSpPr>
        <p:spPr>
          <a:xfrm>
            <a:off x="814039" y="286606"/>
            <a:ext cx="9757317" cy="627795"/>
          </a:xfrm>
        </p:spPr>
        <p:txBody>
          <a:bodyPr>
            <a:noAutofit/>
          </a:bodyPr>
          <a:lstStyle/>
          <a:p>
            <a:pPr algn="ctr" rtl="1"/>
            <a:r>
              <a:rPr lang="en-US" sz="3600" b="1" dirty="0" smtClean="0">
                <a:solidFill>
                  <a:srgbClr val="00B050"/>
                </a:solidFill>
                <a:cs typeface="B Titr" pitchFamily="2" charset="-78"/>
              </a:rPr>
              <a:t> </a:t>
            </a:r>
            <a:r>
              <a:rPr lang="fa-IR" sz="2400" b="1" dirty="0" smtClean="0">
                <a:solidFill>
                  <a:srgbClr val="00B050"/>
                </a:solidFill>
                <a:cs typeface="B Titr" pitchFamily="2" charset="-78"/>
              </a:rPr>
              <a:t>عنوان برنامه: پیشگیری از بروز بتا تالاسمی ماژور</a:t>
            </a:r>
            <a:endParaRPr lang="en-US" sz="2400" dirty="0">
              <a:solidFill>
                <a:srgbClr val="00B050"/>
              </a:solidFill>
            </a:endParaRPr>
          </a:p>
        </p:txBody>
      </p:sp>
      <p:graphicFrame>
        <p:nvGraphicFramePr>
          <p:cNvPr id="4" name="Content Placeholder 3">
            <a:extLst>
              <a:ext uri="{FF2B5EF4-FFF2-40B4-BE49-F238E27FC236}">
                <a16:creationId xmlns:a16="http://schemas.microsoft.com/office/drawing/2014/main" xmlns="" id="{2D43B9D4-6D02-70B0-D4F2-D05597FC20E1}"/>
              </a:ext>
            </a:extLst>
          </p:cNvPr>
          <p:cNvGraphicFramePr>
            <a:graphicFrameLocks noGrp="1"/>
          </p:cNvGraphicFramePr>
          <p:nvPr>
            <p:ph idx="1"/>
            <p:extLst>
              <p:ext uri="{D42A27DB-BD31-4B8C-83A1-F6EECF244321}">
                <p14:modId xmlns:p14="http://schemas.microsoft.com/office/powerpoint/2010/main" xmlns="" val="2897290274"/>
              </p:ext>
            </p:extLst>
          </p:nvPr>
        </p:nvGraphicFramePr>
        <p:xfrm>
          <a:off x="1401290" y="1333040"/>
          <a:ext cx="9642763" cy="4572000"/>
        </p:xfrm>
        <a:graphic>
          <a:graphicData uri="http://schemas.openxmlformats.org/drawingml/2006/table">
            <a:tbl>
              <a:tblPr rtl="1">
                <a:tableStyleId>{BC89EF96-8CEA-46FF-86C4-4CE0E7609802}</a:tableStyleId>
              </a:tblPr>
              <a:tblGrid>
                <a:gridCol w="2733187">
                  <a:extLst>
                    <a:ext uri="{9D8B030D-6E8A-4147-A177-3AD203B41FA5}">
                      <a16:colId xmlns:a16="http://schemas.microsoft.com/office/drawing/2014/main" xmlns="" val="1819955642"/>
                    </a:ext>
                  </a:extLst>
                </a:gridCol>
                <a:gridCol w="3454788">
                  <a:extLst>
                    <a:ext uri="{9D8B030D-6E8A-4147-A177-3AD203B41FA5}">
                      <a16:colId xmlns:a16="http://schemas.microsoft.com/office/drawing/2014/main" xmlns="" val="3563322803"/>
                    </a:ext>
                  </a:extLst>
                </a:gridCol>
                <a:gridCol w="3454788">
                  <a:extLst>
                    <a:ext uri="{9D8B030D-6E8A-4147-A177-3AD203B41FA5}">
                      <a16:colId xmlns:a16="http://schemas.microsoft.com/office/drawing/2014/main" xmlns="" val="2906037446"/>
                    </a:ext>
                  </a:extLst>
                </a:gridCol>
              </a:tblGrid>
              <a:tr h="594569">
                <a:tc rowSpan="2">
                  <a:txBody>
                    <a:bodyPr/>
                    <a:lstStyle/>
                    <a:p>
                      <a:pPr algn="ctr" rtl="1" fontAlgn="ctr"/>
                      <a:r>
                        <a:rPr lang="fa-IR" dirty="0">
                          <a:cs typeface="B Titr" panose="00000700000000000000" pitchFamily="2" charset="-78"/>
                        </a:rPr>
                        <a:t>نام شهرستان</a:t>
                      </a: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b="1" kern="1200" dirty="0" smtClean="0">
                          <a:solidFill>
                            <a:schemeClr val="tx1">
                              <a:lumMod val="95000"/>
                              <a:lumOff val="5000"/>
                            </a:schemeClr>
                          </a:solidFill>
                          <a:latin typeface="+mn-lt"/>
                          <a:ea typeface="+mn-ea"/>
                          <a:cs typeface="+mn-cs"/>
                        </a:rPr>
                        <a:t>زوج کم خطر  تالاسمی  جدید  شناسایی شده</a:t>
                      </a:r>
                      <a:endParaRPr lang="en-US" sz="1600" b="1" kern="1200" dirty="0" smtClean="0">
                        <a:solidFill>
                          <a:schemeClr val="tx1">
                            <a:lumMod val="95000"/>
                            <a:lumOff val="5000"/>
                          </a:schemeClr>
                        </a:solidFill>
                        <a:latin typeface="+mn-lt"/>
                        <a:ea typeface="+mn-ea"/>
                        <a:cs typeface="+mn-cs"/>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dirty="0"/>
                    </a:p>
                  </a:txBody>
                  <a:tcPr/>
                </a:tc>
                <a:extLst>
                  <a:ext uri="{0D108BD9-81ED-4DB2-BD59-A6C34878D82A}">
                    <a16:rowId xmlns:a16="http://schemas.microsoft.com/office/drawing/2014/main" xmlns="" val="2575803485"/>
                  </a:ext>
                </a:extLst>
              </a:tr>
              <a:tr h="345772">
                <a:tc vMerge="1">
                  <a:txBody>
                    <a:bodyPr/>
                    <a:lstStyle/>
                    <a:p>
                      <a:pPr algn="ctr" rtl="0" fontAlgn="ctr"/>
                      <a:endParaRPr lang="en-US" sz="12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1402</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1403</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159822535"/>
                  </a:ext>
                </a:extLst>
              </a:tr>
              <a:tr h="295476">
                <a:tc>
                  <a:txBody>
                    <a:bodyPr/>
                    <a:lstStyle/>
                    <a:p>
                      <a:pPr algn="ctr" rtl="1" fontAlgn="ctr"/>
                      <a:r>
                        <a:rPr lang="fa-IR" sz="1400" b="1" u="none" strike="noStrike" dirty="0">
                          <a:effectLst/>
                          <a:cs typeface="B Nazanin" panose="00000400000000000000" pitchFamily="2" charset="-78"/>
                        </a:rPr>
                        <a:t>مشگین شهر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a-IR" sz="1400" b="1" dirty="0" smtClean="0">
                          <a:cs typeface="B Titr" pitchFamily="2" charset="-78"/>
                        </a:rPr>
                        <a:t>13</a:t>
                      </a:r>
                      <a:endParaRPr lang="en-US" sz="1400" b="1" dirty="0">
                        <a:cs typeface="B Titr"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r>
                        <a:rPr lang="en-US" sz="1400" b="1" i="0" u="none" strike="noStrike" dirty="0">
                          <a:solidFill>
                            <a:srgbClr val="000000"/>
                          </a:solidFill>
                          <a:latin typeface="B Titr"/>
                        </a:rPr>
                        <a:t>20</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r>
              <a:tr h="352266">
                <a:tc>
                  <a:txBody>
                    <a:bodyPr/>
                    <a:lstStyle/>
                    <a:p>
                      <a:pPr algn="ctr" rtl="1" fontAlgn="ctr"/>
                      <a:r>
                        <a:rPr lang="fa-IR" sz="1400" b="1" u="none" strike="noStrike" dirty="0">
                          <a:effectLst/>
                          <a:cs typeface="B Nazanin" panose="00000400000000000000" pitchFamily="2" charset="-78"/>
                        </a:rPr>
                        <a:t>گرمی</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4</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r>
                        <a:rPr lang="en-US" sz="1400" b="1" i="0" u="none" strike="noStrike" dirty="0">
                          <a:solidFill>
                            <a:srgbClr val="000000"/>
                          </a:solidFill>
                          <a:latin typeface="B Titr"/>
                        </a:rPr>
                        <a:t>3</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313080293"/>
                  </a:ext>
                </a:extLst>
              </a:tr>
              <a:tr h="326426">
                <a:tc>
                  <a:txBody>
                    <a:bodyPr/>
                    <a:lstStyle/>
                    <a:p>
                      <a:pPr algn="ctr" rtl="1" fontAlgn="ctr"/>
                      <a:r>
                        <a:rPr lang="fa-IR" sz="1400" b="1" u="none" strike="noStrike" dirty="0">
                          <a:effectLst/>
                          <a:cs typeface="B Nazanin" panose="00000400000000000000" pitchFamily="2" charset="-78"/>
                        </a:rPr>
                        <a:t>اردبیل</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42</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r>
                        <a:rPr lang="en-US" sz="1400" b="1" i="0" u="none" strike="noStrike" dirty="0">
                          <a:solidFill>
                            <a:srgbClr val="000000"/>
                          </a:solidFill>
                          <a:latin typeface="B Titr"/>
                        </a:rPr>
                        <a:t>25</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052102769"/>
                  </a:ext>
                </a:extLst>
              </a:tr>
              <a:tr h="318076">
                <a:tc>
                  <a:txBody>
                    <a:bodyPr/>
                    <a:lstStyle/>
                    <a:p>
                      <a:pPr algn="ctr" rtl="1" fontAlgn="ctr"/>
                      <a:r>
                        <a:rPr lang="fa-IR" sz="1400" b="1" u="none" strike="noStrike" dirty="0">
                          <a:effectLst/>
                          <a:cs typeface="B Nazanin" panose="00000400000000000000" pitchFamily="2" charset="-78"/>
                        </a:rPr>
                        <a:t>نمین</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r>
                        <a:rPr lang="en-US" sz="1400" b="1" i="0" u="none" strike="noStrike" dirty="0">
                          <a:solidFill>
                            <a:srgbClr val="000000"/>
                          </a:solidFill>
                          <a:latin typeface="B Titr"/>
                        </a:rPr>
                        <a:t>9</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723717914"/>
                  </a:ext>
                </a:extLst>
              </a:tr>
              <a:tr h="310312">
                <a:tc>
                  <a:txBody>
                    <a:bodyPr/>
                    <a:lstStyle/>
                    <a:p>
                      <a:pPr algn="ctr" rtl="1" fontAlgn="ctr"/>
                      <a:r>
                        <a:rPr lang="fa-IR" sz="1400" b="1" u="none" strike="noStrike" dirty="0">
                          <a:effectLst/>
                          <a:cs typeface="B Nazanin" panose="00000400000000000000" pitchFamily="2" charset="-78"/>
                        </a:rPr>
                        <a:t>نیر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r>
                        <a:rPr lang="en-US" sz="1400" b="1" i="0" u="none" strike="noStrike" dirty="0">
                          <a:solidFill>
                            <a:srgbClr val="000000"/>
                          </a:solidFill>
                          <a:latin typeface="B Titr"/>
                        </a:rPr>
                        <a:t>1</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551268271"/>
                  </a:ext>
                </a:extLst>
              </a:tr>
              <a:tr h="310634">
                <a:tc>
                  <a:txBody>
                    <a:bodyPr/>
                    <a:lstStyle/>
                    <a:p>
                      <a:pPr algn="ctr" rtl="1" fontAlgn="ctr"/>
                      <a:r>
                        <a:rPr lang="fa-IR" sz="1400" b="1" u="none" strike="noStrike" dirty="0">
                          <a:effectLst/>
                          <a:cs typeface="B Nazanin" panose="00000400000000000000" pitchFamily="2" charset="-78"/>
                        </a:rPr>
                        <a:t>پارس آباد</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14</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r>
                        <a:rPr lang="en-US" sz="1400" b="1" i="0" u="none" strike="noStrike" dirty="0">
                          <a:solidFill>
                            <a:srgbClr val="000000"/>
                          </a:solidFill>
                          <a:latin typeface="B Titr"/>
                        </a:rPr>
                        <a:t>7</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641080518"/>
                  </a:ext>
                </a:extLst>
              </a:tr>
              <a:tr h="330136">
                <a:tc>
                  <a:txBody>
                    <a:bodyPr/>
                    <a:lstStyle/>
                    <a:p>
                      <a:pPr algn="ctr" rtl="1" fontAlgn="ctr"/>
                      <a:r>
                        <a:rPr lang="fa-IR" sz="1400" b="1" u="none" strike="noStrike" dirty="0">
                          <a:effectLst/>
                          <a:cs typeface="B Nazanin" panose="00000400000000000000" pitchFamily="2" charset="-78"/>
                        </a:rPr>
                        <a:t>کوثر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itchFamily="2" charset="-78"/>
                        </a:rPr>
                        <a:t>0</a:t>
                      </a:r>
                      <a:endParaRPr lang="fa-IR" sz="1600" b="0" i="0" u="none" strike="noStrike" dirty="0">
                        <a:solidFill>
                          <a:srgbClr val="000000"/>
                        </a:solidFill>
                        <a:effectLst/>
                        <a:latin typeface="B Titr" panose="00000700000000000000" pitchFamily="2" charset="-78"/>
                        <a:cs typeface="B Titr"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064030766"/>
                  </a:ext>
                </a:extLst>
              </a:tr>
              <a:tr h="319654">
                <a:tc>
                  <a:txBody>
                    <a:bodyPr/>
                    <a:lstStyle/>
                    <a:p>
                      <a:pPr algn="ctr" rtl="1" fontAlgn="ctr"/>
                      <a:r>
                        <a:rPr lang="fa-IR" sz="1400" b="1" u="none" strike="noStrike" dirty="0">
                          <a:effectLst/>
                          <a:cs typeface="B Nazanin" panose="00000400000000000000" pitchFamily="2" charset="-78"/>
                        </a:rPr>
                        <a:t>بیله سوار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r>
                        <a:rPr lang="en-US" sz="1400" b="1" i="0" u="none" strike="noStrike" dirty="0">
                          <a:solidFill>
                            <a:srgbClr val="000000"/>
                          </a:solidFill>
                          <a:latin typeface="B Titr"/>
                        </a:rPr>
                        <a:t>2</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43282496"/>
                  </a:ext>
                </a:extLst>
              </a:tr>
              <a:tr h="313150">
                <a:tc>
                  <a:txBody>
                    <a:bodyPr/>
                    <a:lstStyle/>
                    <a:p>
                      <a:pPr algn="ctr" rtl="1" fontAlgn="ctr"/>
                      <a:r>
                        <a:rPr lang="fa-IR" sz="1400" b="1" u="none" strike="noStrike" dirty="0">
                          <a:effectLst/>
                          <a:cs typeface="B Nazanin" panose="00000400000000000000" pitchFamily="2" charset="-78"/>
                        </a:rPr>
                        <a:t>سرعین</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itchFamily="2" charset="-78"/>
                        </a:rPr>
                        <a:t>0</a:t>
                      </a:r>
                      <a:endParaRPr lang="fa-IR" sz="1600" b="0" i="0" u="none" strike="noStrike" dirty="0">
                        <a:solidFill>
                          <a:srgbClr val="000000"/>
                        </a:solidFill>
                        <a:effectLst/>
                        <a:latin typeface="B Titr" panose="00000700000000000000" pitchFamily="2" charset="-78"/>
                        <a:cs typeface="B Titr"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15840088"/>
                  </a:ext>
                </a:extLst>
              </a:tr>
              <a:tr h="390556">
                <a:tc>
                  <a:txBody>
                    <a:bodyPr/>
                    <a:lstStyle/>
                    <a:p>
                      <a:pPr algn="ctr" rtl="1" fontAlgn="ctr"/>
                      <a:r>
                        <a:rPr lang="fa-IR" sz="1400" b="1" u="none" strike="noStrike" dirty="0">
                          <a:effectLst/>
                          <a:cs typeface="B Nazanin" panose="00000400000000000000" pitchFamily="2" charset="-78"/>
                        </a:rPr>
                        <a:t>اصلاندوز</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itchFamily="2" charset="-78"/>
                        </a:rPr>
                        <a:t>0</a:t>
                      </a:r>
                      <a:endParaRPr lang="fa-IR" sz="1600" b="0" i="0" u="none" strike="noStrike" dirty="0">
                        <a:solidFill>
                          <a:srgbClr val="000000"/>
                        </a:solidFill>
                        <a:effectLst/>
                        <a:latin typeface="B Titr" panose="00000700000000000000" pitchFamily="2" charset="-78"/>
                        <a:cs typeface="B Titr"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848769368"/>
                  </a:ext>
                </a:extLst>
              </a:tr>
              <a:tr h="364973">
                <a:tc>
                  <a:txBody>
                    <a:bodyPr/>
                    <a:lstStyle/>
                    <a:p>
                      <a:pPr algn="ctr" rtl="1" fontAlgn="ctr">
                        <a:lnSpc>
                          <a:spcPct val="150000"/>
                        </a:lnSpc>
                      </a:pPr>
                      <a:r>
                        <a:rPr lang="fa-IR" sz="1400" b="1" u="none" strike="noStrike" dirty="0">
                          <a:effectLst/>
                          <a:cs typeface="B Nazanin" panose="00000400000000000000" pitchFamily="2" charset="-78"/>
                        </a:rPr>
                        <a:t>جمع کل</a:t>
                      </a:r>
                      <a:endParaRPr lang="fa-IR" sz="14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0" fontAlgn="ctr"/>
                      <a:r>
                        <a:rPr lang="fa-IR" sz="1600" b="1" i="0" u="none" strike="noStrike" dirty="0" smtClean="0">
                          <a:solidFill>
                            <a:srgbClr val="000000"/>
                          </a:solidFill>
                          <a:effectLst/>
                          <a:latin typeface="B Titr" panose="00000700000000000000" pitchFamily="2" charset="-78"/>
                          <a:cs typeface="B Titr" panose="00000700000000000000" pitchFamily="2" charset="-78"/>
                        </a:rPr>
                        <a:t>76</a:t>
                      </a:r>
                      <a:endParaRPr lang="fa-IR" sz="1600" b="1"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anose="00000700000000000000" pitchFamily="2" charset="-78"/>
                        </a:rPr>
                        <a:t>67</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extLst>
                  <a:ext uri="{0D108BD9-81ED-4DB2-BD59-A6C34878D82A}">
                    <a16:rowId xmlns:a16="http://schemas.microsoft.com/office/drawing/2014/main" xmlns="" val="1146501540"/>
                  </a:ext>
                </a:extLst>
              </a:tr>
            </a:tbl>
          </a:graphicData>
        </a:graphic>
      </p:graphicFrame>
    </p:spTree>
    <p:extLst>
      <p:ext uri="{BB962C8B-B14F-4D97-AF65-F5344CB8AC3E}">
        <p14:creationId xmlns:p14="http://schemas.microsoft.com/office/powerpoint/2010/main" xmlns="" val="2773145533"/>
      </p:ext>
    </p:extLst>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2BE275-1B05-27B6-0D9C-A66EFFF76219}"/>
              </a:ext>
            </a:extLst>
          </p:cNvPr>
          <p:cNvSpPr>
            <a:spLocks noGrp="1"/>
          </p:cNvSpPr>
          <p:nvPr>
            <p:ph type="title"/>
          </p:nvPr>
        </p:nvSpPr>
        <p:spPr>
          <a:xfrm>
            <a:off x="814039" y="286606"/>
            <a:ext cx="9757317" cy="627795"/>
          </a:xfrm>
        </p:spPr>
        <p:txBody>
          <a:bodyPr>
            <a:noAutofit/>
          </a:bodyPr>
          <a:lstStyle/>
          <a:p>
            <a:pPr algn="ctr" rtl="1"/>
            <a:r>
              <a:rPr lang="en-US" sz="3600" b="1" dirty="0" smtClean="0">
                <a:solidFill>
                  <a:srgbClr val="00B050"/>
                </a:solidFill>
                <a:cs typeface="B Titr" pitchFamily="2" charset="-78"/>
              </a:rPr>
              <a:t> </a:t>
            </a:r>
            <a:r>
              <a:rPr lang="fa-IR" sz="2400" b="1" dirty="0" smtClean="0">
                <a:solidFill>
                  <a:srgbClr val="00B050"/>
                </a:solidFill>
                <a:cs typeface="B Titr" pitchFamily="2" charset="-78"/>
              </a:rPr>
              <a:t>عنوان برنامه: پیشگیری از بروز بتا تالاسمی ماژور</a:t>
            </a:r>
            <a:endParaRPr lang="en-US" sz="2400" dirty="0">
              <a:solidFill>
                <a:srgbClr val="00B050"/>
              </a:solidFill>
            </a:endParaRPr>
          </a:p>
        </p:txBody>
      </p:sp>
      <p:graphicFrame>
        <p:nvGraphicFramePr>
          <p:cNvPr id="4" name="Content Placeholder 3">
            <a:extLst>
              <a:ext uri="{FF2B5EF4-FFF2-40B4-BE49-F238E27FC236}">
                <a16:creationId xmlns:a16="http://schemas.microsoft.com/office/drawing/2014/main" xmlns="" id="{2D43B9D4-6D02-70B0-D4F2-D05597FC20E1}"/>
              </a:ext>
            </a:extLst>
          </p:cNvPr>
          <p:cNvGraphicFramePr>
            <a:graphicFrameLocks noGrp="1"/>
          </p:cNvGraphicFramePr>
          <p:nvPr>
            <p:ph idx="1"/>
            <p:extLst>
              <p:ext uri="{D42A27DB-BD31-4B8C-83A1-F6EECF244321}">
                <p14:modId xmlns:p14="http://schemas.microsoft.com/office/powerpoint/2010/main" xmlns="" val="2897290274"/>
              </p:ext>
            </p:extLst>
          </p:nvPr>
        </p:nvGraphicFramePr>
        <p:xfrm>
          <a:off x="2952522" y="1311006"/>
          <a:ext cx="7877063" cy="4572000"/>
        </p:xfrm>
        <a:graphic>
          <a:graphicData uri="http://schemas.openxmlformats.org/drawingml/2006/table">
            <a:tbl>
              <a:tblPr rtl="1">
                <a:tableStyleId>{BC89EF96-8CEA-46FF-86C4-4CE0E7609802}</a:tableStyleId>
              </a:tblPr>
              <a:tblGrid>
                <a:gridCol w="2232709">
                  <a:extLst>
                    <a:ext uri="{9D8B030D-6E8A-4147-A177-3AD203B41FA5}">
                      <a16:colId xmlns:a16="http://schemas.microsoft.com/office/drawing/2014/main" xmlns="" val="1819955642"/>
                    </a:ext>
                  </a:extLst>
                </a:gridCol>
                <a:gridCol w="2822177">
                  <a:extLst>
                    <a:ext uri="{9D8B030D-6E8A-4147-A177-3AD203B41FA5}">
                      <a16:colId xmlns:a16="http://schemas.microsoft.com/office/drawing/2014/main" xmlns="" val="3563322803"/>
                    </a:ext>
                  </a:extLst>
                </a:gridCol>
                <a:gridCol w="2822177">
                  <a:extLst>
                    <a:ext uri="{9D8B030D-6E8A-4147-A177-3AD203B41FA5}">
                      <a16:colId xmlns:a16="http://schemas.microsoft.com/office/drawing/2014/main" xmlns="" val="2906037446"/>
                    </a:ext>
                  </a:extLst>
                </a:gridCol>
              </a:tblGrid>
              <a:tr h="594569">
                <a:tc rowSpan="2">
                  <a:txBody>
                    <a:bodyPr/>
                    <a:lstStyle/>
                    <a:p>
                      <a:pPr algn="ctr" rtl="1" fontAlgn="ctr"/>
                      <a:r>
                        <a:rPr lang="fa-IR" dirty="0">
                          <a:cs typeface="B Titr" panose="00000700000000000000" pitchFamily="2" charset="-78"/>
                        </a:rPr>
                        <a:t>نام شهرستان</a:t>
                      </a: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b="1" kern="1200" dirty="0" smtClean="0">
                          <a:solidFill>
                            <a:schemeClr val="tx1">
                              <a:lumMod val="95000"/>
                              <a:lumOff val="5000"/>
                            </a:schemeClr>
                          </a:solidFill>
                          <a:latin typeface="+mn-lt"/>
                          <a:ea typeface="+mn-ea"/>
                          <a:cs typeface="+mn-cs"/>
                        </a:rPr>
                        <a:t>کل زوج ناقل تالاسمی تحت مراقبت </a:t>
                      </a:r>
                      <a:endParaRPr lang="en-US" sz="1600" dirty="0">
                        <a:solidFill>
                          <a:schemeClr val="tx1">
                            <a:lumMod val="95000"/>
                            <a:lumOff val="5000"/>
                          </a:schemeClr>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dirty="0"/>
                    </a:p>
                  </a:txBody>
                  <a:tcPr/>
                </a:tc>
                <a:extLst>
                  <a:ext uri="{0D108BD9-81ED-4DB2-BD59-A6C34878D82A}">
                    <a16:rowId xmlns:a16="http://schemas.microsoft.com/office/drawing/2014/main" xmlns="" val="2575803485"/>
                  </a:ext>
                </a:extLst>
              </a:tr>
              <a:tr h="345772">
                <a:tc vMerge="1">
                  <a:txBody>
                    <a:bodyPr/>
                    <a:lstStyle/>
                    <a:p>
                      <a:pPr algn="ctr" rtl="0" fontAlgn="ctr"/>
                      <a:endParaRPr lang="en-US" sz="12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1402</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1403</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159822535"/>
                  </a:ext>
                </a:extLst>
              </a:tr>
              <a:tr h="295476">
                <a:tc>
                  <a:txBody>
                    <a:bodyPr/>
                    <a:lstStyle/>
                    <a:p>
                      <a:pPr algn="ctr" rtl="1" fontAlgn="ctr"/>
                      <a:r>
                        <a:rPr lang="fa-IR" sz="1400" b="1" u="none" strike="noStrike" dirty="0">
                          <a:effectLst/>
                          <a:cs typeface="B Nazanin" panose="00000400000000000000" pitchFamily="2" charset="-78"/>
                        </a:rPr>
                        <a:t>مشگین شهر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a-IR" sz="1400" b="1" dirty="0" smtClean="0">
                          <a:cs typeface="B Titr" pitchFamily="2" charset="-78"/>
                        </a:rPr>
                        <a:t>38</a:t>
                      </a:r>
                      <a:endParaRPr lang="en-US" sz="1400" b="1" dirty="0">
                        <a:cs typeface="B Titr"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400" b="0" i="0" u="none" strike="noStrike" dirty="0" smtClean="0">
                          <a:solidFill>
                            <a:srgbClr val="000000"/>
                          </a:solidFill>
                          <a:effectLst/>
                          <a:latin typeface="B Titr" panose="00000700000000000000" pitchFamily="2" charset="-78"/>
                          <a:cs typeface="B Titr" panose="00000700000000000000" pitchFamily="2" charset="-78"/>
                        </a:rPr>
                        <a:t>34</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r>
              <a:tr h="352266">
                <a:tc>
                  <a:txBody>
                    <a:bodyPr/>
                    <a:lstStyle/>
                    <a:p>
                      <a:pPr algn="ctr" rtl="1" fontAlgn="ctr"/>
                      <a:r>
                        <a:rPr lang="fa-IR" sz="1400" b="1" u="none" strike="noStrike" dirty="0">
                          <a:effectLst/>
                          <a:cs typeface="B Nazanin" panose="00000400000000000000" pitchFamily="2" charset="-78"/>
                        </a:rPr>
                        <a:t>گرمی</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400" b="0" i="0" u="none" strike="noStrike" dirty="0" smtClean="0">
                          <a:solidFill>
                            <a:srgbClr val="000000"/>
                          </a:solidFill>
                          <a:effectLst/>
                          <a:latin typeface="B Titr" panose="00000700000000000000" pitchFamily="2" charset="-78"/>
                          <a:cs typeface="B Titr" panose="00000700000000000000" pitchFamily="2" charset="-78"/>
                        </a:rPr>
                        <a:t>8</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400" b="0" i="0" u="none" strike="noStrike" dirty="0" smtClean="0">
                          <a:solidFill>
                            <a:srgbClr val="000000"/>
                          </a:solidFill>
                          <a:effectLst/>
                          <a:latin typeface="B Titr" panose="00000700000000000000" pitchFamily="2" charset="-78"/>
                          <a:cs typeface="B Titr" panose="00000700000000000000" pitchFamily="2" charset="-78"/>
                        </a:rPr>
                        <a:t>9</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313080293"/>
                  </a:ext>
                </a:extLst>
              </a:tr>
              <a:tr h="326426">
                <a:tc>
                  <a:txBody>
                    <a:bodyPr/>
                    <a:lstStyle/>
                    <a:p>
                      <a:pPr algn="ctr" rtl="1" fontAlgn="ctr"/>
                      <a:r>
                        <a:rPr lang="fa-IR" sz="1400" b="1" u="none" strike="noStrike" dirty="0">
                          <a:effectLst/>
                          <a:cs typeface="B Nazanin" panose="00000400000000000000" pitchFamily="2" charset="-78"/>
                        </a:rPr>
                        <a:t>اردبیل</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400" b="0" i="0" u="none" strike="noStrike" dirty="0" smtClean="0">
                          <a:solidFill>
                            <a:srgbClr val="000000"/>
                          </a:solidFill>
                          <a:effectLst/>
                          <a:latin typeface="B Titr" panose="00000700000000000000" pitchFamily="2" charset="-78"/>
                          <a:cs typeface="B Titr" panose="00000700000000000000" pitchFamily="2" charset="-78"/>
                        </a:rPr>
                        <a:t>86</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0" fontAlgn="ctr"/>
                      <a:r>
                        <a:rPr lang="en-US" sz="1400" b="0" i="0" u="none" strike="noStrike" dirty="0">
                          <a:solidFill>
                            <a:srgbClr val="000000"/>
                          </a:solidFill>
                          <a:latin typeface="B Titr"/>
                        </a:rPr>
                        <a:t>90</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052102769"/>
                  </a:ext>
                </a:extLst>
              </a:tr>
              <a:tr h="318076">
                <a:tc>
                  <a:txBody>
                    <a:bodyPr/>
                    <a:lstStyle/>
                    <a:p>
                      <a:pPr algn="ctr" rtl="1" fontAlgn="ctr"/>
                      <a:r>
                        <a:rPr lang="fa-IR" sz="1400" b="1" u="none" strike="noStrike" dirty="0">
                          <a:effectLst/>
                          <a:cs typeface="B Nazanin" panose="00000400000000000000" pitchFamily="2" charset="-78"/>
                        </a:rPr>
                        <a:t>نمین</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400" b="0" i="0" u="none" strike="noStrike" dirty="0" smtClean="0">
                          <a:solidFill>
                            <a:srgbClr val="000000"/>
                          </a:solidFill>
                          <a:effectLst/>
                          <a:latin typeface="B Titr" panose="00000700000000000000" pitchFamily="2" charset="-78"/>
                          <a:cs typeface="B Titr" panose="00000700000000000000" pitchFamily="2" charset="-78"/>
                        </a:rPr>
                        <a:t>6</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400" b="0" i="0" u="none" strike="noStrike" dirty="0" smtClean="0">
                          <a:solidFill>
                            <a:srgbClr val="000000"/>
                          </a:solidFill>
                          <a:effectLst/>
                          <a:latin typeface="B Titr" panose="00000700000000000000" pitchFamily="2" charset="-78"/>
                          <a:cs typeface="B Titr" panose="00000700000000000000" pitchFamily="2" charset="-78"/>
                        </a:rPr>
                        <a:t>6</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723717914"/>
                  </a:ext>
                </a:extLst>
              </a:tr>
              <a:tr h="310312">
                <a:tc>
                  <a:txBody>
                    <a:bodyPr/>
                    <a:lstStyle/>
                    <a:p>
                      <a:pPr algn="ctr" rtl="1" fontAlgn="ctr"/>
                      <a:r>
                        <a:rPr lang="fa-IR" sz="1400" b="1" u="none" strike="noStrike" dirty="0">
                          <a:effectLst/>
                          <a:cs typeface="B Nazanin" panose="00000400000000000000" pitchFamily="2" charset="-78"/>
                        </a:rPr>
                        <a:t>نیر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400" b="0" i="0" u="none" strike="noStrike" dirty="0" smtClean="0">
                          <a:solidFill>
                            <a:srgbClr val="000000"/>
                          </a:solidFill>
                          <a:effectLst/>
                          <a:latin typeface="B Titr" panose="00000700000000000000" pitchFamily="2" charset="-78"/>
                          <a:cs typeface="B Titr" panose="00000700000000000000" pitchFamily="2" charset="-78"/>
                        </a:rPr>
                        <a:t>1</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400" b="0" i="0" u="none" strike="noStrike" dirty="0" smtClean="0">
                          <a:solidFill>
                            <a:srgbClr val="000000"/>
                          </a:solidFill>
                          <a:effectLst/>
                          <a:latin typeface="B Titr" panose="00000700000000000000" pitchFamily="2" charset="-78"/>
                          <a:cs typeface="B Titr" panose="00000700000000000000" pitchFamily="2" charset="-78"/>
                        </a:rPr>
                        <a:t>1</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551268271"/>
                  </a:ext>
                </a:extLst>
              </a:tr>
              <a:tr h="310634">
                <a:tc>
                  <a:txBody>
                    <a:bodyPr/>
                    <a:lstStyle/>
                    <a:p>
                      <a:pPr algn="ctr" rtl="1" fontAlgn="ctr"/>
                      <a:r>
                        <a:rPr lang="fa-IR" sz="1400" b="1" u="none" strike="noStrike" dirty="0">
                          <a:effectLst/>
                          <a:cs typeface="B Nazanin" panose="00000400000000000000" pitchFamily="2" charset="-78"/>
                        </a:rPr>
                        <a:t>پارس آباد</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400" b="0" i="0" u="none" strike="noStrike" dirty="0" smtClean="0">
                          <a:solidFill>
                            <a:srgbClr val="000000"/>
                          </a:solidFill>
                          <a:effectLst/>
                          <a:latin typeface="B Titr" panose="00000700000000000000" pitchFamily="2" charset="-78"/>
                          <a:cs typeface="B Titr" panose="00000700000000000000" pitchFamily="2" charset="-78"/>
                        </a:rPr>
                        <a:t>23</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400" b="0" i="0" u="none" strike="noStrike" dirty="0" smtClean="0">
                          <a:solidFill>
                            <a:srgbClr val="000000"/>
                          </a:solidFill>
                          <a:effectLst/>
                          <a:latin typeface="B Titr" panose="00000700000000000000" pitchFamily="2" charset="-78"/>
                          <a:cs typeface="B Titr" panose="00000700000000000000" pitchFamily="2" charset="-78"/>
                        </a:rPr>
                        <a:t>24</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641080518"/>
                  </a:ext>
                </a:extLst>
              </a:tr>
              <a:tr h="330136">
                <a:tc>
                  <a:txBody>
                    <a:bodyPr/>
                    <a:lstStyle/>
                    <a:p>
                      <a:pPr algn="ctr" rtl="1" fontAlgn="ctr"/>
                      <a:r>
                        <a:rPr lang="fa-IR" sz="1400" b="1" u="none" strike="noStrike" dirty="0">
                          <a:effectLst/>
                          <a:cs typeface="B Nazanin" panose="00000400000000000000" pitchFamily="2" charset="-78"/>
                        </a:rPr>
                        <a:t>کوثر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400" b="0" i="0" u="none" strike="noStrike" dirty="0" smtClean="0">
                          <a:solidFill>
                            <a:srgbClr val="000000"/>
                          </a:solidFill>
                          <a:effectLst/>
                          <a:latin typeface="B Titr" panose="00000700000000000000" pitchFamily="2" charset="-78"/>
                          <a:cs typeface="B Titr" panose="00000700000000000000" pitchFamily="2" charset="-78"/>
                        </a:rPr>
                        <a:t>1</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400" b="0" i="0" u="none" strike="noStrike" dirty="0" smtClean="0">
                          <a:solidFill>
                            <a:srgbClr val="000000"/>
                          </a:solidFill>
                          <a:effectLst/>
                          <a:latin typeface="B Titr" panose="00000700000000000000" pitchFamily="2" charset="-78"/>
                          <a:cs typeface="B Titr" panose="00000700000000000000" pitchFamily="2" charset="-78"/>
                        </a:rPr>
                        <a:t>1</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064030766"/>
                  </a:ext>
                </a:extLst>
              </a:tr>
              <a:tr h="319654">
                <a:tc>
                  <a:txBody>
                    <a:bodyPr/>
                    <a:lstStyle/>
                    <a:p>
                      <a:pPr algn="ctr" rtl="1" fontAlgn="ctr"/>
                      <a:r>
                        <a:rPr lang="fa-IR" sz="1400" b="1" u="none" strike="noStrike" dirty="0">
                          <a:effectLst/>
                          <a:cs typeface="B Nazanin" panose="00000400000000000000" pitchFamily="2" charset="-78"/>
                        </a:rPr>
                        <a:t>بیله سوار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400" b="0" i="0" u="none" strike="noStrike" dirty="0" smtClean="0">
                          <a:solidFill>
                            <a:srgbClr val="000000"/>
                          </a:solidFill>
                          <a:effectLst/>
                          <a:latin typeface="B Titr" panose="00000700000000000000" pitchFamily="2" charset="-78"/>
                          <a:cs typeface="B Titr" panose="00000700000000000000" pitchFamily="2" charset="-78"/>
                        </a:rPr>
                        <a:t>4</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400" b="0" i="0" u="none" strike="noStrike" dirty="0" smtClean="0">
                          <a:solidFill>
                            <a:srgbClr val="000000"/>
                          </a:solidFill>
                          <a:effectLst/>
                          <a:latin typeface="B Titr" panose="00000700000000000000" pitchFamily="2" charset="-78"/>
                          <a:cs typeface="B Titr" panose="00000700000000000000" pitchFamily="2" charset="-78"/>
                        </a:rPr>
                        <a:t>5</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43282496"/>
                  </a:ext>
                </a:extLst>
              </a:tr>
              <a:tr h="313150">
                <a:tc>
                  <a:txBody>
                    <a:bodyPr/>
                    <a:lstStyle/>
                    <a:p>
                      <a:pPr algn="ctr" rtl="1" fontAlgn="ctr"/>
                      <a:r>
                        <a:rPr lang="fa-IR" sz="1400" b="1" u="none" strike="noStrike" dirty="0">
                          <a:effectLst/>
                          <a:cs typeface="B Nazanin" panose="00000400000000000000" pitchFamily="2" charset="-78"/>
                        </a:rPr>
                        <a:t>سرعین</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400" b="0" i="0" u="none" strike="noStrike" dirty="0" smtClean="0">
                          <a:solidFill>
                            <a:srgbClr val="000000"/>
                          </a:solidFill>
                          <a:effectLst/>
                          <a:latin typeface="B Titr" panose="00000700000000000000" pitchFamily="2" charset="-78"/>
                          <a:cs typeface="B Titr" panose="00000700000000000000" pitchFamily="2" charset="-78"/>
                        </a:rPr>
                        <a:t>2</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400" b="0" i="0" u="none" strike="noStrike" dirty="0" smtClean="0">
                          <a:solidFill>
                            <a:srgbClr val="000000"/>
                          </a:solidFill>
                          <a:effectLst/>
                          <a:latin typeface="B Titr" panose="00000700000000000000" pitchFamily="2" charset="-78"/>
                          <a:cs typeface="B Titr" panose="00000700000000000000" pitchFamily="2" charset="-78"/>
                        </a:rPr>
                        <a:t>2</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15840088"/>
                  </a:ext>
                </a:extLst>
              </a:tr>
              <a:tr h="390556">
                <a:tc>
                  <a:txBody>
                    <a:bodyPr/>
                    <a:lstStyle/>
                    <a:p>
                      <a:pPr algn="ctr" rtl="1" fontAlgn="ctr"/>
                      <a:r>
                        <a:rPr lang="fa-IR" sz="1400" b="1" u="none" strike="noStrike" dirty="0">
                          <a:effectLst/>
                          <a:cs typeface="B Nazanin" panose="00000400000000000000" pitchFamily="2" charset="-78"/>
                        </a:rPr>
                        <a:t>اصلاندوز</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400" b="0" i="0" u="none" strike="noStrike" dirty="0" smtClean="0">
                          <a:solidFill>
                            <a:srgbClr val="000000"/>
                          </a:solidFill>
                          <a:effectLst/>
                          <a:latin typeface="B Titr" panose="00000700000000000000" pitchFamily="2" charset="-78"/>
                          <a:cs typeface="B Titr" panose="00000700000000000000" pitchFamily="2" charset="-78"/>
                        </a:rPr>
                        <a:t>4</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400" b="0" i="0" u="none" strike="noStrike" dirty="0" smtClean="0">
                          <a:solidFill>
                            <a:srgbClr val="000000"/>
                          </a:solidFill>
                          <a:effectLst/>
                          <a:latin typeface="B Titr" panose="00000700000000000000" pitchFamily="2" charset="-78"/>
                          <a:cs typeface="B Titr" panose="00000700000000000000" pitchFamily="2" charset="-78"/>
                        </a:rPr>
                        <a:t>4</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848769368"/>
                  </a:ext>
                </a:extLst>
              </a:tr>
              <a:tr h="364973">
                <a:tc>
                  <a:txBody>
                    <a:bodyPr/>
                    <a:lstStyle/>
                    <a:p>
                      <a:pPr algn="ctr" rtl="1" fontAlgn="ctr">
                        <a:lnSpc>
                          <a:spcPct val="150000"/>
                        </a:lnSpc>
                      </a:pPr>
                      <a:r>
                        <a:rPr lang="fa-IR" sz="1400" b="1" u="none" strike="noStrike" dirty="0">
                          <a:effectLst/>
                          <a:cs typeface="B Nazanin" panose="00000400000000000000" pitchFamily="2" charset="-78"/>
                        </a:rPr>
                        <a:t>جمع کل</a:t>
                      </a:r>
                      <a:endParaRPr lang="fa-IR" sz="14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0" fontAlgn="ctr"/>
                      <a:r>
                        <a:rPr lang="fa-IR" sz="1400" b="1" i="0" u="none" strike="noStrike" dirty="0" smtClean="0">
                          <a:solidFill>
                            <a:srgbClr val="000000"/>
                          </a:solidFill>
                          <a:effectLst/>
                          <a:latin typeface="B Titr" panose="00000700000000000000" pitchFamily="2" charset="-78"/>
                          <a:cs typeface="B Titr" panose="00000700000000000000" pitchFamily="2" charset="-78"/>
                        </a:rPr>
                        <a:t>173</a:t>
                      </a:r>
                      <a:endParaRPr lang="fa-IR" sz="1400" b="1"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en-US" sz="1400" b="0" i="0" u="none" strike="noStrike" dirty="0" smtClean="0">
                          <a:solidFill>
                            <a:srgbClr val="000000"/>
                          </a:solidFill>
                          <a:effectLst/>
                          <a:latin typeface="B Titr" panose="00000700000000000000" pitchFamily="2" charset="-78"/>
                          <a:cs typeface="B Titr" panose="00000700000000000000" pitchFamily="2" charset="-78"/>
                        </a:rPr>
                        <a:t>176</a:t>
                      </a:r>
                      <a:endParaRPr lang="fa-IR" sz="14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extLst>
                  <a:ext uri="{0D108BD9-81ED-4DB2-BD59-A6C34878D82A}">
                    <a16:rowId xmlns:a16="http://schemas.microsoft.com/office/drawing/2014/main" xmlns="" val="1146501540"/>
                  </a:ext>
                </a:extLst>
              </a:tr>
            </a:tbl>
          </a:graphicData>
        </a:graphic>
      </p:graphicFrame>
      <p:sp>
        <p:nvSpPr>
          <p:cNvPr id="5" name="Rectangle 4"/>
          <p:cNvSpPr/>
          <p:nvPr/>
        </p:nvSpPr>
        <p:spPr>
          <a:xfrm>
            <a:off x="264405" y="2289009"/>
            <a:ext cx="2522863" cy="1415772"/>
          </a:xfrm>
          <a:prstGeom prst="rect">
            <a:avLst/>
          </a:prstGeom>
        </p:spPr>
        <p:txBody>
          <a:bodyPr wrap="square">
            <a:spAutoFit/>
          </a:bodyPr>
          <a:lstStyle/>
          <a:p>
            <a:pPr lvl="0" algn="r" rtl="1"/>
            <a:r>
              <a:rPr lang="fa-IR" sz="1400" b="1" dirty="0" smtClean="0">
                <a:solidFill>
                  <a:srgbClr val="FF0000"/>
                </a:solidFill>
                <a:cs typeface="B Zar" pitchFamily="2" charset="-78"/>
              </a:rPr>
              <a:t>انتظارات: </a:t>
            </a:r>
          </a:p>
          <a:p>
            <a:pPr lvl="0" algn="just" rtl="1"/>
            <a:r>
              <a:rPr lang="fa-IR" b="1" dirty="0" smtClean="0">
                <a:solidFill>
                  <a:schemeClr val="bg2">
                    <a:lumMod val="10000"/>
                  </a:schemeClr>
                </a:solidFill>
                <a:cs typeface="B Zar" pitchFamily="2" charset="-78"/>
              </a:rPr>
              <a:t>مراقبت از کلیه زوج‌های  ناقل تالاسمی و زوج پرخطر تالاسمی به صورت ماهانه و ثبت مراقبتها درسامانه سیب</a:t>
            </a:r>
            <a:endParaRPr lang="en-US" dirty="0">
              <a:solidFill>
                <a:schemeClr val="bg2">
                  <a:lumMod val="10000"/>
                </a:schemeClr>
              </a:solidFill>
            </a:endParaRPr>
          </a:p>
        </p:txBody>
      </p:sp>
    </p:spTree>
    <p:extLst>
      <p:ext uri="{BB962C8B-B14F-4D97-AF65-F5344CB8AC3E}">
        <p14:creationId xmlns:p14="http://schemas.microsoft.com/office/powerpoint/2010/main" xmlns="" val="2773145533"/>
      </p:ext>
    </p:extLst>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2BE275-1B05-27B6-0D9C-A66EFFF76219}"/>
              </a:ext>
            </a:extLst>
          </p:cNvPr>
          <p:cNvSpPr>
            <a:spLocks noGrp="1"/>
          </p:cNvSpPr>
          <p:nvPr>
            <p:ph type="title"/>
          </p:nvPr>
        </p:nvSpPr>
        <p:spPr>
          <a:xfrm>
            <a:off x="814039" y="286606"/>
            <a:ext cx="9757317" cy="627795"/>
          </a:xfrm>
        </p:spPr>
        <p:txBody>
          <a:bodyPr>
            <a:noAutofit/>
          </a:bodyPr>
          <a:lstStyle/>
          <a:p>
            <a:pPr algn="ctr" rtl="1"/>
            <a:r>
              <a:rPr lang="en-US" sz="3600" b="1" dirty="0" smtClean="0">
                <a:solidFill>
                  <a:srgbClr val="00B050"/>
                </a:solidFill>
                <a:cs typeface="B Titr" pitchFamily="2" charset="-78"/>
              </a:rPr>
              <a:t> </a:t>
            </a:r>
            <a:r>
              <a:rPr lang="fa-IR" sz="2400" b="1" dirty="0" smtClean="0">
                <a:solidFill>
                  <a:srgbClr val="00B050"/>
                </a:solidFill>
                <a:cs typeface="B Titr" pitchFamily="2" charset="-78"/>
              </a:rPr>
              <a:t>عنوان برنامه: پیشگیری از بروز بتا تالاسمی ماژور</a:t>
            </a:r>
            <a:endParaRPr lang="en-US" sz="2400" dirty="0">
              <a:solidFill>
                <a:srgbClr val="00B050"/>
              </a:solidFill>
            </a:endParaRPr>
          </a:p>
        </p:txBody>
      </p:sp>
      <p:graphicFrame>
        <p:nvGraphicFramePr>
          <p:cNvPr id="4" name="Content Placeholder 3">
            <a:extLst>
              <a:ext uri="{FF2B5EF4-FFF2-40B4-BE49-F238E27FC236}">
                <a16:creationId xmlns:a16="http://schemas.microsoft.com/office/drawing/2014/main" xmlns="" id="{2D43B9D4-6D02-70B0-D4F2-D05597FC20E1}"/>
              </a:ext>
            </a:extLst>
          </p:cNvPr>
          <p:cNvGraphicFramePr>
            <a:graphicFrameLocks noGrp="1"/>
          </p:cNvGraphicFramePr>
          <p:nvPr>
            <p:ph idx="1"/>
            <p:extLst>
              <p:ext uri="{D42A27DB-BD31-4B8C-83A1-F6EECF244321}">
                <p14:modId xmlns:p14="http://schemas.microsoft.com/office/powerpoint/2010/main" xmlns="" val="2897290274"/>
              </p:ext>
            </p:extLst>
          </p:nvPr>
        </p:nvGraphicFramePr>
        <p:xfrm>
          <a:off x="1112705" y="1311007"/>
          <a:ext cx="9595691" cy="3783983"/>
        </p:xfrm>
        <a:graphic>
          <a:graphicData uri="http://schemas.openxmlformats.org/drawingml/2006/table">
            <a:tbl>
              <a:tblPr rtl="1">
                <a:tableStyleId>{BC89EF96-8CEA-46FF-86C4-4CE0E7609802}</a:tableStyleId>
              </a:tblPr>
              <a:tblGrid>
                <a:gridCol w="2719845">
                  <a:extLst>
                    <a:ext uri="{9D8B030D-6E8A-4147-A177-3AD203B41FA5}">
                      <a16:colId xmlns:a16="http://schemas.microsoft.com/office/drawing/2014/main" xmlns="" val="1819955642"/>
                    </a:ext>
                  </a:extLst>
                </a:gridCol>
                <a:gridCol w="3437923">
                  <a:extLst>
                    <a:ext uri="{9D8B030D-6E8A-4147-A177-3AD203B41FA5}">
                      <a16:colId xmlns:a16="http://schemas.microsoft.com/office/drawing/2014/main" xmlns="" val="3563322803"/>
                    </a:ext>
                  </a:extLst>
                </a:gridCol>
                <a:gridCol w="3437923">
                  <a:extLst>
                    <a:ext uri="{9D8B030D-6E8A-4147-A177-3AD203B41FA5}">
                      <a16:colId xmlns:a16="http://schemas.microsoft.com/office/drawing/2014/main" xmlns="" val="2906037446"/>
                    </a:ext>
                  </a:extLst>
                </a:gridCol>
              </a:tblGrid>
              <a:tr h="488772">
                <a:tc rowSpan="2">
                  <a:txBody>
                    <a:bodyPr/>
                    <a:lstStyle/>
                    <a:p>
                      <a:pPr algn="ctr" rtl="1" fontAlgn="ctr"/>
                      <a:r>
                        <a:rPr lang="fa-IR" dirty="0">
                          <a:cs typeface="B Titr" panose="00000700000000000000" pitchFamily="2" charset="-78"/>
                        </a:rPr>
                        <a:t>نام شهرستان</a:t>
                      </a: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gn="ctr" rtl="1"/>
                      <a:r>
                        <a:rPr lang="fa-IR" sz="1600" b="1" kern="1200" dirty="0" smtClean="0">
                          <a:solidFill>
                            <a:schemeClr val="bg2">
                              <a:lumMod val="10000"/>
                            </a:schemeClr>
                          </a:solidFill>
                          <a:latin typeface="+mn-lt"/>
                          <a:ea typeface="+mn-ea"/>
                          <a:cs typeface="+mn-cs"/>
                        </a:rPr>
                        <a:t>جنین  بتالاسمی ماژور سقط شده</a:t>
                      </a:r>
                      <a:endParaRPr lang="en-US" sz="1600" b="1" kern="1200" dirty="0">
                        <a:solidFill>
                          <a:schemeClr val="bg2">
                            <a:lumMod val="10000"/>
                          </a:schemeClr>
                        </a:solidFill>
                        <a:latin typeface="+mn-lt"/>
                        <a:ea typeface="+mn-ea"/>
                        <a:cs typeface="+mn-cs"/>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dirty="0"/>
                    </a:p>
                  </a:txBody>
                  <a:tcPr/>
                </a:tc>
                <a:extLst>
                  <a:ext uri="{0D108BD9-81ED-4DB2-BD59-A6C34878D82A}">
                    <a16:rowId xmlns:a16="http://schemas.microsoft.com/office/drawing/2014/main" xmlns="" val="2575803485"/>
                  </a:ext>
                </a:extLst>
              </a:tr>
              <a:tr h="284246">
                <a:tc vMerge="1">
                  <a:txBody>
                    <a:bodyPr/>
                    <a:lstStyle/>
                    <a:p>
                      <a:pPr algn="ctr" rtl="0" fontAlgn="ctr"/>
                      <a:endParaRPr lang="en-US" sz="12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1402</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1403</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159822535"/>
                  </a:ext>
                </a:extLst>
              </a:tr>
              <a:tr h="242900">
                <a:tc>
                  <a:txBody>
                    <a:bodyPr/>
                    <a:lstStyle/>
                    <a:p>
                      <a:pPr algn="ctr" rtl="1" fontAlgn="ctr"/>
                      <a:r>
                        <a:rPr lang="fa-IR" sz="1400" b="1" u="none" strike="noStrike" dirty="0">
                          <a:effectLst/>
                          <a:cs typeface="B Nazanin" panose="00000400000000000000" pitchFamily="2" charset="-78"/>
                        </a:rPr>
                        <a:t>مشگین شهر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a-IR" sz="1400" b="1" dirty="0" smtClean="0">
                          <a:cs typeface="B Titr" pitchFamily="2" charset="-78"/>
                        </a:rPr>
                        <a:t>0</a:t>
                      </a:r>
                      <a:endParaRPr lang="en-US" sz="1400" b="1" dirty="0">
                        <a:cs typeface="B Titr"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r>
              <a:tr h="289585">
                <a:tc>
                  <a:txBody>
                    <a:bodyPr/>
                    <a:lstStyle/>
                    <a:p>
                      <a:pPr algn="ctr" rtl="1" fontAlgn="ctr"/>
                      <a:r>
                        <a:rPr lang="fa-IR" sz="1400" b="1" u="none" strike="noStrike" dirty="0">
                          <a:effectLst/>
                          <a:cs typeface="B Nazanin" panose="00000400000000000000" pitchFamily="2" charset="-78"/>
                        </a:rPr>
                        <a:t>گرمی</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313080293"/>
                  </a:ext>
                </a:extLst>
              </a:tr>
              <a:tr h="268342">
                <a:tc>
                  <a:txBody>
                    <a:bodyPr/>
                    <a:lstStyle/>
                    <a:p>
                      <a:pPr algn="ctr" rtl="1" fontAlgn="ctr"/>
                      <a:r>
                        <a:rPr lang="fa-IR" sz="1400" b="1" u="none" strike="noStrike" dirty="0">
                          <a:effectLst/>
                          <a:cs typeface="B Nazanin" panose="00000400000000000000" pitchFamily="2" charset="-78"/>
                        </a:rPr>
                        <a:t>اردبیل</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052102769"/>
                  </a:ext>
                </a:extLst>
              </a:tr>
              <a:tr h="261478">
                <a:tc>
                  <a:txBody>
                    <a:bodyPr/>
                    <a:lstStyle/>
                    <a:p>
                      <a:pPr algn="ctr" rtl="1" fontAlgn="ctr"/>
                      <a:r>
                        <a:rPr lang="fa-IR" sz="1400" b="1" u="none" strike="noStrike" dirty="0">
                          <a:effectLst/>
                          <a:cs typeface="B Nazanin" panose="00000400000000000000" pitchFamily="2" charset="-78"/>
                        </a:rPr>
                        <a:t>نمین</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723717914"/>
                  </a:ext>
                </a:extLst>
              </a:tr>
              <a:tr h="255096">
                <a:tc>
                  <a:txBody>
                    <a:bodyPr/>
                    <a:lstStyle/>
                    <a:p>
                      <a:pPr algn="ctr" rtl="1" fontAlgn="ctr"/>
                      <a:r>
                        <a:rPr lang="fa-IR" sz="1400" b="1" u="none" strike="noStrike" dirty="0">
                          <a:effectLst/>
                          <a:cs typeface="B Nazanin" panose="00000400000000000000" pitchFamily="2" charset="-78"/>
                        </a:rPr>
                        <a:t>نیر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551268271"/>
                  </a:ext>
                </a:extLst>
              </a:tr>
              <a:tr h="255360">
                <a:tc>
                  <a:txBody>
                    <a:bodyPr/>
                    <a:lstStyle/>
                    <a:p>
                      <a:pPr algn="ctr" rtl="1" fontAlgn="ctr"/>
                      <a:r>
                        <a:rPr lang="fa-IR" sz="1400" b="1" u="none" strike="noStrike" dirty="0">
                          <a:effectLst/>
                          <a:cs typeface="B Nazanin" panose="00000400000000000000" pitchFamily="2" charset="-78"/>
                        </a:rPr>
                        <a:t>پارس آباد</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641080518"/>
                  </a:ext>
                </a:extLst>
              </a:tr>
              <a:tr h="271392">
                <a:tc>
                  <a:txBody>
                    <a:bodyPr/>
                    <a:lstStyle/>
                    <a:p>
                      <a:pPr algn="ctr" rtl="1" fontAlgn="ctr"/>
                      <a:r>
                        <a:rPr lang="fa-IR" sz="1400" b="1" u="none" strike="noStrike" dirty="0">
                          <a:effectLst/>
                          <a:cs typeface="B Nazanin" panose="00000400000000000000" pitchFamily="2" charset="-78"/>
                        </a:rPr>
                        <a:t>کوثر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064030766"/>
                  </a:ext>
                </a:extLst>
              </a:tr>
              <a:tr h="262775">
                <a:tc>
                  <a:txBody>
                    <a:bodyPr/>
                    <a:lstStyle/>
                    <a:p>
                      <a:pPr algn="ctr" rtl="1" fontAlgn="ctr"/>
                      <a:r>
                        <a:rPr lang="fa-IR" sz="1400" b="1" u="none" strike="noStrike" dirty="0">
                          <a:effectLst/>
                          <a:cs typeface="B Nazanin" panose="00000400000000000000" pitchFamily="2" charset="-78"/>
                        </a:rPr>
                        <a:t>بیله سوار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43282496"/>
                  </a:ext>
                </a:extLst>
              </a:tr>
              <a:tr h="257428">
                <a:tc>
                  <a:txBody>
                    <a:bodyPr/>
                    <a:lstStyle/>
                    <a:p>
                      <a:pPr algn="ctr" rtl="1" fontAlgn="ctr"/>
                      <a:r>
                        <a:rPr lang="fa-IR" sz="1400" b="1" u="none" strike="noStrike" dirty="0">
                          <a:effectLst/>
                          <a:cs typeface="B Nazanin" panose="00000400000000000000" pitchFamily="2" charset="-78"/>
                        </a:rPr>
                        <a:t>سرعین</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15840088"/>
                  </a:ext>
                </a:extLst>
              </a:tr>
              <a:tr h="321061">
                <a:tc>
                  <a:txBody>
                    <a:bodyPr/>
                    <a:lstStyle/>
                    <a:p>
                      <a:pPr algn="ctr" rtl="1" fontAlgn="ctr"/>
                      <a:r>
                        <a:rPr lang="fa-IR" sz="1400" b="1" u="none" strike="noStrike" dirty="0">
                          <a:effectLst/>
                          <a:cs typeface="B Nazanin" panose="00000400000000000000" pitchFamily="2" charset="-78"/>
                        </a:rPr>
                        <a:t>اصلاندوز</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848769368"/>
                  </a:ext>
                </a:extLst>
              </a:tr>
              <a:tr h="309334">
                <a:tc>
                  <a:txBody>
                    <a:bodyPr/>
                    <a:lstStyle/>
                    <a:p>
                      <a:pPr algn="ctr" rtl="1" fontAlgn="ctr">
                        <a:lnSpc>
                          <a:spcPct val="150000"/>
                        </a:lnSpc>
                      </a:pPr>
                      <a:r>
                        <a:rPr lang="fa-IR" sz="1400" b="1" u="none" strike="noStrike" dirty="0">
                          <a:effectLst/>
                          <a:cs typeface="B Nazanin" panose="00000400000000000000" pitchFamily="2" charset="-78"/>
                        </a:rPr>
                        <a:t>جمع کل</a:t>
                      </a:r>
                      <a:endParaRPr lang="fa-IR" sz="14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0" fontAlgn="ctr"/>
                      <a:r>
                        <a:rPr lang="fa-IR" sz="1600" b="1" i="0" u="none" strike="noStrike" dirty="0" smtClean="0">
                          <a:solidFill>
                            <a:srgbClr val="000000"/>
                          </a:solidFill>
                          <a:effectLst/>
                          <a:latin typeface="B Titr" panose="00000700000000000000" pitchFamily="2" charset="-78"/>
                          <a:cs typeface="B Titr" panose="00000700000000000000" pitchFamily="2" charset="-78"/>
                        </a:rPr>
                        <a:t>2</a:t>
                      </a:r>
                      <a:endParaRPr lang="fa-IR" sz="1600" b="1"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extLst>
                  <a:ext uri="{0D108BD9-81ED-4DB2-BD59-A6C34878D82A}">
                    <a16:rowId xmlns:a16="http://schemas.microsoft.com/office/drawing/2014/main" xmlns="" val="1146501540"/>
                  </a:ext>
                </a:extLst>
              </a:tr>
            </a:tbl>
          </a:graphicData>
        </a:graphic>
      </p:graphicFrame>
      <p:sp>
        <p:nvSpPr>
          <p:cNvPr id="7" name="Rectangle 6"/>
          <p:cNvSpPr/>
          <p:nvPr/>
        </p:nvSpPr>
        <p:spPr>
          <a:xfrm>
            <a:off x="154236" y="5239955"/>
            <a:ext cx="10510092" cy="861774"/>
          </a:xfrm>
          <a:prstGeom prst="rect">
            <a:avLst/>
          </a:prstGeom>
        </p:spPr>
        <p:txBody>
          <a:bodyPr wrap="square">
            <a:spAutoFit/>
          </a:bodyPr>
          <a:lstStyle/>
          <a:p>
            <a:pPr lvl="0" algn="r" rtl="1"/>
            <a:r>
              <a:rPr lang="fa-IR" b="1" dirty="0" smtClean="0">
                <a:solidFill>
                  <a:srgbClr val="FF0000"/>
                </a:solidFill>
                <a:cs typeface="B Zar" pitchFamily="2" charset="-78"/>
              </a:rPr>
              <a:t>مهمترین شاخص در برنامه تالاسمی انجام مرحله دوم </a:t>
            </a:r>
            <a:r>
              <a:rPr lang="en-US" b="1" dirty="0" smtClean="0">
                <a:solidFill>
                  <a:srgbClr val="FF0000"/>
                </a:solidFill>
                <a:cs typeface="B Zar" pitchFamily="2" charset="-78"/>
              </a:rPr>
              <a:t>PND</a:t>
            </a:r>
            <a:r>
              <a:rPr lang="fa-IR" b="1" dirty="0" smtClean="0">
                <a:solidFill>
                  <a:srgbClr val="FF0000"/>
                </a:solidFill>
                <a:cs typeface="B Zar" pitchFamily="2" charset="-78"/>
              </a:rPr>
              <a:t> در زنان حامله و تعیین وضعیت ژنتیکی جنین می باشد .</a:t>
            </a:r>
            <a:endParaRPr lang="en-US" dirty="0" smtClean="0">
              <a:solidFill>
                <a:srgbClr val="FF0000"/>
              </a:solidFill>
              <a:cs typeface="B Zar" pitchFamily="2" charset="-78"/>
            </a:endParaRPr>
          </a:p>
          <a:p>
            <a:pPr lvl="0" algn="r" rtl="1"/>
            <a:r>
              <a:rPr lang="fa-IR" sz="1400" dirty="0" smtClean="0">
                <a:cs typeface="B Titr" pitchFamily="2" charset="-78"/>
              </a:rPr>
              <a:t>در شش ماهه اول سال 1403،  یک زوجه از شهرستان اردبیل جنین شان مبتلا به تالاسمی ماژور بود که قبل از 4 ماهگی اقدامات لازم (کلیه اقدامات ازجمله انجام مراحل اول و دوم </a:t>
            </a:r>
            <a:r>
              <a:rPr lang="en-US" sz="1400" dirty="0" smtClean="0">
                <a:cs typeface="B Titr" pitchFamily="2" charset="-78"/>
              </a:rPr>
              <a:t>PND</a:t>
            </a:r>
            <a:r>
              <a:rPr lang="fa-IR" sz="1400" dirty="0" smtClean="0">
                <a:cs typeface="B Titr" pitchFamily="2" charset="-78"/>
              </a:rPr>
              <a:t>، هماهنگیهای پزشکی قانونی) جهت سقط جنین آنها انجام و از بروز بتالاسمی ماژور پیشگیری شد</a:t>
            </a:r>
            <a:r>
              <a:rPr lang="fa-IR" dirty="0" smtClean="0">
                <a:cs typeface="B Zar" pitchFamily="2" charset="-78"/>
              </a:rPr>
              <a:t>. </a:t>
            </a:r>
            <a:endParaRPr lang="en-US" dirty="0">
              <a:cs typeface="B Zar" pitchFamily="2" charset="-78"/>
            </a:endParaRPr>
          </a:p>
        </p:txBody>
      </p:sp>
    </p:spTree>
    <p:extLst>
      <p:ext uri="{BB962C8B-B14F-4D97-AF65-F5344CB8AC3E}">
        <p14:creationId xmlns:p14="http://schemas.microsoft.com/office/powerpoint/2010/main" xmlns="" val="2773145533"/>
      </p:ext>
    </p:extLst>
  </p:cSld>
  <p:clrMapOvr>
    <a:masterClrMapping/>
  </p:clrMapOvr>
  <p:transition spd="slow">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Grp="1" noChangeAspect="1" noChangeArrowheads="1"/>
          </p:cNvPicPr>
          <p:nvPr>
            <p:ph idx="1"/>
          </p:nvPr>
        </p:nvPicPr>
        <p:blipFill>
          <a:blip r:embed="rId2"/>
          <a:srcRect/>
          <a:stretch>
            <a:fillRect/>
          </a:stretch>
        </p:blipFill>
        <p:spPr>
          <a:xfrm>
            <a:off x="1021278" y="304800"/>
            <a:ext cx="9646722" cy="6100133"/>
          </a:xfrm>
        </p:spPr>
      </p:pic>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2BE275-1B05-27B6-0D9C-A66EFFF76219}"/>
              </a:ext>
            </a:extLst>
          </p:cNvPr>
          <p:cNvSpPr>
            <a:spLocks noGrp="1"/>
          </p:cNvSpPr>
          <p:nvPr>
            <p:ph type="title"/>
          </p:nvPr>
        </p:nvSpPr>
        <p:spPr>
          <a:xfrm>
            <a:off x="814039" y="286606"/>
            <a:ext cx="9757317" cy="627795"/>
          </a:xfrm>
        </p:spPr>
        <p:txBody>
          <a:bodyPr>
            <a:noAutofit/>
          </a:bodyPr>
          <a:lstStyle/>
          <a:p>
            <a:pPr algn="ctr" rtl="1"/>
            <a:r>
              <a:rPr lang="en-US" sz="3600" b="1" dirty="0" smtClean="0">
                <a:solidFill>
                  <a:srgbClr val="00B050"/>
                </a:solidFill>
                <a:cs typeface="B Titr" pitchFamily="2" charset="-78"/>
              </a:rPr>
              <a:t> </a:t>
            </a:r>
            <a:r>
              <a:rPr lang="fa-IR" sz="2400" b="1" dirty="0" smtClean="0">
                <a:solidFill>
                  <a:srgbClr val="00B050"/>
                </a:solidFill>
                <a:cs typeface="B Titr" pitchFamily="2" charset="-78"/>
              </a:rPr>
              <a:t>عنوان برنامه: غربالگری ،شناسایی و درمان بیماری فنیل کتونوری</a:t>
            </a:r>
            <a:endParaRPr lang="en-US" sz="2400" dirty="0">
              <a:solidFill>
                <a:srgbClr val="00B050"/>
              </a:solidFill>
            </a:endParaRPr>
          </a:p>
        </p:txBody>
      </p:sp>
      <p:graphicFrame>
        <p:nvGraphicFramePr>
          <p:cNvPr id="4" name="Content Placeholder 3">
            <a:extLst>
              <a:ext uri="{FF2B5EF4-FFF2-40B4-BE49-F238E27FC236}">
                <a16:creationId xmlns:a16="http://schemas.microsoft.com/office/drawing/2014/main" xmlns="" id="{2D43B9D4-6D02-70B0-D4F2-D05597FC20E1}"/>
              </a:ext>
            </a:extLst>
          </p:cNvPr>
          <p:cNvGraphicFramePr>
            <a:graphicFrameLocks noGrp="1"/>
          </p:cNvGraphicFramePr>
          <p:nvPr>
            <p:ph idx="1"/>
            <p:extLst>
              <p:ext uri="{D42A27DB-BD31-4B8C-83A1-F6EECF244321}">
                <p14:modId xmlns:p14="http://schemas.microsoft.com/office/powerpoint/2010/main" xmlns="" val="2897290274"/>
              </p:ext>
            </p:extLst>
          </p:nvPr>
        </p:nvGraphicFramePr>
        <p:xfrm>
          <a:off x="826266" y="1178803"/>
          <a:ext cx="10538419" cy="4704203"/>
        </p:xfrm>
        <a:graphic>
          <a:graphicData uri="http://schemas.openxmlformats.org/drawingml/2006/table">
            <a:tbl>
              <a:tblPr rtl="1">
                <a:tableStyleId>{BC89EF96-8CEA-46FF-86C4-4CE0E7609802}</a:tableStyleId>
              </a:tblPr>
              <a:tblGrid>
                <a:gridCol w="1740145">
                  <a:extLst>
                    <a:ext uri="{9D8B030D-6E8A-4147-A177-3AD203B41FA5}">
                      <a16:colId xmlns:a16="http://schemas.microsoft.com/office/drawing/2014/main" xmlns="" val="1819955642"/>
                    </a:ext>
                  </a:extLst>
                </a:gridCol>
                <a:gridCol w="2199570">
                  <a:extLst>
                    <a:ext uri="{9D8B030D-6E8A-4147-A177-3AD203B41FA5}">
                      <a16:colId xmlns:a16="http://schemas.microsoft.com/office/drawing/2014/main" xmlns="" val="3563322803"/>
                    </a:ext>
                  </a:extLst>
                </a:gridCol>
                <a:gridCol w="2199570">
                  <a:extLst>
                    <a:ext uri="{9D8B030D-6E8A-4147-A177-3AD203B41FA5}">
                      <a16:colId xmlns:a16="http://schemas.microsoft.com/office/drawing/2014/main" xmlns="" val="2906037446"/>
                    </a:ext>
                  </a:extLst>
                </a:gridCol>
                <a:gridCol w="2199567"/>
                <a:gridCol w="2199567">
                  <a:extLst>
                    <a:ext uri="{9D8B030D-6E8A-4147-A177-3AD203B41FA5}">
                      <a16:colId xmlns:a16="http://schemas.microsoft.com/office/drawing/2014/main" xmlns="" val="136412708"/>
                    </a:ext>
                  </a:extLst>
                </a:gridCol>
              </a:tblGrid>
              <a:tr h="595076">
                <a:tc rowSpan="2">
                  <a:txBody>
                    <a:bodyPr/>
                    <a:lstStyle/>
                    <a:p>
                      <a:pPr algn="ctr" rtl="1" fontAlgn="ctr"/>
                      <a:r>
                        <a:rPr lang="fa-IR" dirty="0">
                          <a:cs typeface="B Titr" panose="00000700000000000000" pitchFamily="2" charset="-78"/>
                        </a:rPr>
                        <a:t>نام شهرستان</a:t>
                      </a: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b="1" kern="1200" dirty="0" smtClean="0">
                          <a:solidFill>
                            <a:schemeClr val="tx1">
                              <a:lumMod val="95000"/>
                              <a:lumOff val="5000"/>
                            </a:schemeClr>
                          </a:solidFill>
                          <a:latin typeface="+mn-lt"/>
                          <a:ea typeface="+mn-ea"/>
                          <a:cs typeface="B Zar" pitchFamily="2" charset="-78"/>
                        </a:rPr>
                        <a:t>تعداد  بیمار فنیل کتونوری  شناسایی شده</a:t>
                      </a:r>
                      <a:r>
                        <a:rPr lang="en-US" sz="1600" b="1" kern="1200" dirty="0" smtClean="0">
                          <a:solidFill>
                            <a:schemeClr val="tx1">
                              <a:lumMod val="95000"/>
                              <a:lumOff val="5000"/>
                            </a:schemeClr>
                          </a:solidFill>
                          <a:latin typeface="+mn-lt"/>
                          <a:ea typeface="+mn-ea"/>
                          <a:cs typeface="B Zar" pitchFamily="2" charset="-78"/>
                        </a:rPr>
                        <a:t> </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dirty="0"/>
                    </a:p>
                  </a:txBody>
                  <a:tcPr/>
                </a:tc>
                <a:tc grid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400" b="1" kern="1200" dirty="0" smtClean="0">
                          <a:solidFill>
                            <a:schemeClr val="tx1">
                              <a:lumMod val="95000"/>
                              <a:lumOff val="5000"/>
                            </a:schemeClr>
                          </a:solidFill>
                          <a:latin typeface="+mn-lt"/>
                          <a:ea typeface="+mn-ea"/>
                          <a:cs typeface="B Zar" pitchFamily="2" charset="-78"/>
                        </a:rPr>
                        <a:t>کل بیماران فنیل تحت پوشش</a:t>
                      </a:r>
                      <a:r>
                        <a:rPr lang="en-US" sz="1400" b="1" kern="1200" dirty="0" smtClean="0">
                          <a:solidFill>
                            <a:schemeClr val="tx1">
                              <a:lumMod val="95000"/>
                              <a:lumOff val="5000"/>
                            </a:schemeClr>
                          </a:solidFill>
                          <a:latin typeface="+mn-lt"/>
                          <a:ea typeface="+mn-ea"/>
                          <a:cs typeface="B Zar" pitchFamily="2" charset="-78"/>
                        </a:rPr>
                        <a:t> </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dirty="0"/>
                    </a:p>
                  </a:txBody>
                  <a:tcPr/>
                </a:tc>
                <a:extLst>
                  <a:ext uri="{0D108BD9-81ED-4DB2-BD59-A6C34878D82A}">
                    <a16:rowId xmlns:a16="http://schemas.microsoft.com/office/drawing/2014/main" xmlns="" val="2575803485"/>
                  </a:ext>
                </a:extLst>
              </a:tr>
              <a:tr h="346067">
                <a:tc vMerge="1">
                  <a:txBody>
                    <a:bodyPr/>
                    <a:lstStyle/>
                    <a:p>
                      <a:pPr algn="ctr" rtl="0" fontAlgn="ctr"/>
                      <a:endParaRPr lang="en-US" sz="12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1402</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1403</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1402</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algn="ctr" defTabSz="685800" rtl="0" eaLnBrk="1" fontAlgn="ctr" latinLnBrk="0" hangingPunct="1"/>
                      <a:r>
                        <a:rPr lang="fa-IR" sz="1200" b="1" i="0" u="none" strike="noStrike" kern="1200" dirty="0" smtClean="0">
                          <a:solidFill>
                            <a:srgbClr val="000000"/>
                          </a:solidFill>
                          <a:effectLst/>
                          <a:latin typeface="B Titr" panose="00000700000000000000" pitchFamily="2" charset="-78"/>
                          <a:ea typeface="+mn-ea"/>
                          <a:cs typeface="B Titr" pitchFamily="2" charset="-78"/>
                        </a:rPr>
                        <a:t>شش</a:t>
                      </a:r>
                      <a:r>
                        <a:rPr lang="fa-IR" sz="1200" b="1" i="0" u="none" strike="noStrike" kern="1200" baseline="0" dirty="0" smtClean="0">
                          <a:solidFill>
                            <a:srgbClr val="000000"/>
                          </a:solidFill>
                          <a:effectLst/>
                          <a:latin typeface="B Titr" panose="00000700000000000000" pitchFamily="2" charset="-78"/>
                          <a:ea typeface="+mn-ea"/>
                          <a:cs typeface="B Titr" pitchFamily="2" charset="-78"/>
                        </a:rPr>
                        <a:t> ماهه اول 1403</a:t>
                      </a:r>
                      <a:endParaRPr lang="en-US" sz="12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159822535"/>
                  </a:ext>
                </a:extLst>
              </a:tr>
              <a:tr h="313560">
                <a:tc>
                  <a:txBody>
                    <a:bodyPr/>
                    <a:lstStyle/>
                    <a:p>
                      <a:pPr algn="ctr" rtl="1" fontAlgn="ctr"/>
                      <a:r>
                        <a:rPr lang="fa-IR" sz="1400" b="1" u="none" strike="noStrike" dirty="0">
                          <a:effectLst/>
                          <a:cs typeface="B Nazanin" panose="00000400000000000000" pitchFamily="2" charset="-78"/>
                        </a:rPr>
                        <a:t>مشگین شهر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a-IR" sz="1400" b="1" dirty="0" smtClean="0">
                          <a:cs typeface="B Titr" pitchFamily="2" charset="-78"/>
                        </a:rPr>
                        <a:t>0</a:t>
                      </a:r>
                      <a:endParaRPr lang="en-US" sz="1400" b="1" dirty="0">
                        <a:cs typeface="B Titr"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7</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7</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r>
              <a:tr h="325809">
                <a:tc>
                  <a:txBody>
                    <a:bodyPr/>
                    <a:lstStyle/>
                    <a:p>
                      <a:pPr algn="ctr" rtl="1" fontAlgn="ctr"/>
                      <a:r>
                        <a:rPr lang="fa-IR" sz="1400" b="1" u="none" strike="noStrike" dirty="0">
                          <a:effectLst/>
                          <a:cs typeface="B Nazanin" panose="00000400000000000000" pitchFamily="2" charset="-78"/>
                        </a:rPr>
                        <a:t>گرمی</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4</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anose="00000700000000000000" pitchFamily="2" charset="-78"/>
                        </a:rPr>
                        <a:t>5</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313080293"/>
                  </a:ext>
                </a:extLst>
              </a:tr>
              <a:tr h="326705">
                <a:tc>
                  <a:txBody>
                    <a:bodyPr/>
                    <a:lstStyle/>
                    <a:p>
                      <a:pPr algn="ctr" rtl="1" fontAlgn="ctr"/>
                      <a:r>
                        <a:rPr lang="fa-IR" sz="1400" b="1" u="none" strike="noStrike" dirty="0">
                          <a:effectLst/>
                          <a:cs typeface="B Nazanin" panose="00000400000000000000" pitchFamily="2" charset="-78"/>
                        </a:rPr>
                        <a:t>اردبیل</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42</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0" fontAlgn="ctr"/>
                      <a:r>
                        <a:rPr lang="en-US" sz="1600" b="0" i="0" u="none" strike="noStrike" dirty="0">
                          <a:solidFill>
                            <a:srgbClr val="000000"/>
                          </a:solidFill>
                          <a:latin typeface="B Titr"/>
                        </a:rPr>
                        <a:t>39</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052102769"/>
                  </a:ext>
                </a:extLst>
              </a:tr>
              <a:tr h="325809">
                <a:tc>
                  <a:txBody>
                    <a:bodyPr/>
                    <a:lstStyle/>
                    <a:p>
                      <a:pPr algn="ctr" rtl="1" fontAlgn="ctr"/>
                      <a:r>
                        <a:rPr lang="fa-IR" sz="1400" b="1" u="none" strike="noStrike" dirty="0">
                          <a:effectLst/>
                          <a:cs typeface="B Nazanin" panose="00000400000000000000" pitchFamily="2" charset="-78"/>
                        </a:rPr>
                        <a:t>نمین</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anose="00000700000000000000" pitchFamily="2" charset="-78"/>
                        </a:rPr>
                        <a:t>2</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723717914"/>
                  </a:ext>
                </a:extLst>
              </a:tr>
              <a:tr h="325809">
                <a:tc>
                  <a:txBody>
                    <a:bodyPr/>
                    <a:lstStyle/>
                    <a:p>
                      <a:pPr algn="ctr" rtl="1" fontAlgn="ctr"/>
                      <a:r>
                        <a:rPr lang="fa-IR" sz="1400" b="1" u="none" strike="noStrike" dirty="0">
                          <a:effectLst/>
                          <a:cs typeface="B Nazanin" panose="00000400000000000000" pitchFamily="2" charset="-78"/>
                        </a:rPr>
                        <a:t>نیر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551268271"/>
                  </a:ext>
                </a:extLst>
              </a:tr>
              <a:tr h="325809">
                <a:tc>
                  <a:txBody>
                    <a:bodyPr/>
                    <a:lstStyle/>
                    <a:p>
                      <a:pPr algn="ctr" rtl="1" fontAlgn="ctr"/>
                      <a:r>
                        <a:rPr lang="fa-IR" sz="1400" b="1" u="none" strike="noStrike" dirty="0">
                          <a:effectLst/>
                          <a:cs typeface="B Nazanin" panose="00000400000000000000" pitchFamily="2" charset="-78"/>
                        </a:rPr>
                        <a:t>پارس آباد</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6</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6</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641080518"/>
                  </a:ext>
                </a:extLst>
              </a:tr>
              <a:tr h="330417">
                <a:tc>
                  <a:txBody>
                    <a:bodyPr/>
                    <a:lstStyle/>
                    <a:p>
                      <a:pPr algn="ctr" rtl="1" fontAlgn="ctr"/>
                      <a:r>
                        <a:rPr lang="fa-IR" sz="1400" b="1" u="none" strike="noStrike" dirty="0">
                          <a:effectLst/>
                          <a:cs typeface="B Nazanin" panose="00000400000000000000" pitchFamily="2" charset="-78"/>
                        </a:rPr>
                        <a:t>کوثر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064030766"/>
                  </a:ext>
                </a:extLst>
              </a:tr>
              <a:tr h="325809">
                <a:tc>
                  <a:txBody>
                    <a:bodyPr/>
                    <a:lstStyle/>
                    <a:p>
                      <a:pPr algn="ctr" rtl="1" fontAlgn="ctr"/>
                      <a:r>
                        <a:rPr lang="fa-IR" sz="1400" b="1" u="none" strike="noStrike" dirty="0">
                          <a:effectLst/>
                          <a:cs typeface="B Nazanin" panose="00000400000000000000" pitchFamily="2" charset="-78"/>
                        </a:rPr>
                        <a:t>بیله سوار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43282496"/>
                  </a:ext>
                </a:extLst>
              </a:tr>
              <a:tr h="355022">
                <a:tc>
                  <a:txBody>
                    <a:bodyPr/>
                    <a:lstStyle/>
                    <a:p>
                      <a:pPr algn="ctr" rtl="1" fontAlgn="ctr"/>
                      <a:r>
                        <a:rPr lang="fa-IR" sz="1400" b="1" u="none" strike="noStrike" dirty="0">
                          <a:effectLst/>
                          <a:cs typeface="B Nazanin" panose="00000400000000000000" pitchFamily="2" charset="-78"/>
                        </a:rPr>
                        <a:t>سرعین</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15840088"/>
                  </a:ext>
                </a:extLst>
              </a:tr>
              <a:tr h="390889">
                <a:tc>
                  <a:txBody>
                    <a:bodyPr/>
                    <a:lstStyle/>
                    <a:p>
                      <a:pPr algn="ctr" rtl="1" fontAlgn="ctr"/>
                      <a:r>
                        <a:rPr lang="fa-IR" sz="1400" b="1" u="none" strike="noStrike" dirty="0">
                          <a:effectLst/>
                          <a:cs typeface="B Nazanin" panose="00000400000000000000" pitchFamily="2" charset="-78"/>
                        </a:rPr>
                        <a:t>اصلاندوز</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anose="00000700000000000000" pitchFamily="2" charset="-78"/>
                        </a:rPr>
                        <a:t>3</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848769368"/>
                  </a:ext>
                </a:extLst>
              </a:tr>
              <a:tr h="417422">
                <a:tc>
                  <a:txBody>
                    <a:bodyPr/>
                    <a:lstStyle/>
                    <a:p>
                      <a:pPr algn="ctr" rtl="1" fontAlgn="ctr">
                        <a:lnSpc>
                          <a:spcPct val="150000"/>
                        </a:lnSpc>
                      </a:pPr>
                      <a:r>
                        <a:rPr lang="fa-IR" sz="1400" b="1" u="none" strike="noStrike" dirty="0">
                          <a:effectLst/>
                          <a:cs typeface="B Nazanin" panose="00000400000000000000" pitchFamily="2" charset="-78"/>
                        </a:rPr>
                        <a:t>جمع کل</a:t>
                      </a:r>
                      <a:endParaRPr lang="fa-IR" sz="14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0" fontAlgn="ctr"/>
                      <a:r>
                        <a:rPr lang="fa-IR" sz="1600" b="1" i="0" u="none" strike="noStrike" dirty="0" smtClean="0">
                          <a:solidFill>
                            <a:srgbClr val="000000"/>
                          </a:solidFill>
                          <a:effectLst/>
                          <a:latin typeface="B Titr" panose="00000700000000000000" pitchFamily="2" charset="-78"/>
                          <a:cs typeface="B Titr" panose="00000700000000000000" pitchFamily="2" charset="-78"/>
                        </a:rPr>
                        <a:t>0</a:t>
                      </a:r>
                      <a:endParaRPr lang="fa-IR" sz="1600" b="1"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64</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tc>
                  <a:txBody>
                    <a:bodyPr/>
                    <a:lstStyle/>
                    <a:p>
                      <a:pPr algn="ctr" rtl="1" fontAlgn="ctr">
                        <a:lnSpc>
                          <a:spcPct val="100000"/>
                        </a:lnSpc>
                      </a:pPr>
                      <a:r>
                        <a:rPr lang="en-US" sz="1600" b="0" i="0" u="none" strike="noStrike" dirty="0" smtClean="0">
                          <a:solidFill>
                            <a:srgbClr val="000000"/>
                          </a:solidFill>
                          <a:effectLst/>
                          <a:latin typeface="B Titr" panose="00000700000000000000" pitchFamily="2" charset="-78"/>
                          <a:cs typeface="B Titr" panose="00000700000000000000" pitchFamily="2" charset="-78"/>
                        </a:rPr>
                        <a:t>64</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cell3D prstMaterial="dkEdge">
                      <a:bevel/>
                      <a:lightRig rig="flood" dir="t"/>
                    </a:cell3D>
                    <a:solidFill>
                      <a:srgbClr val="00B0F0"/>
                    </a:solidFill>
                  </a:tcPr>
                </a:tc>
                <a:extLst>
                  <a:ext uri="{0D108BD9-81ED-4DB2-BD59-A6C34878D82A}">
                    <a16:rowId xmlns:a16="http://schemas.microsoft.com/office/drawing/2014/main" xmlns="" val="1146501540"/>
                  </a:ext>
                </a:extLst>
              </a:tr>
            </a:tbl>
          </a:graphicData>
        </a:graphic>
      </p:graphicFrame>
    </p:spTree>
    <p:extLst>
      <p:ext uri="{BB962C8B-B14F-4D97-AF65-F5344CB8AC3E}">
        <p14:creationId xmlns:p14="http://schemas.microsoft.com/office/powerpoint/2010/main" xmlns="" val="2773145533"/>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333731" y="275772"/>
            <a:ext cx="6576558" cy="54863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8343833" y="1990715"/>
            <a:ext cx="3307376" cy="3139321"/>
          </a:xfrm>
          <a:prstGeom prst="rect">
            <a:avLst/>
          </a:prstGeom>
        </p:spPr>
        <p:txBody>
          <a:bodyPr wrap="square">
            <a:spAutoFit/>
          </a:bodyPr>
          <a:lstStyle/>
          <a:p>
            <a:pPr algn="ctr">
              <a:lnSpc>
                <a:spcPct val="150000"/>
              </a:lnSpc>
            </a:pPr>
            <a:r>
              <a:rPr lang="ar-SA" sz="2400" b="1" kern="0" dirty="0" smtClean="0">
                <a:latin typeface="Times New Roman"/>
                <a:ea typeface="等线"/>
                <a:cs typeface="B Titr"/>
              </a:rPr>
              <a:t>غ</a:t>
            </a:r>
            <a:r>
              <a:rPr lang="fa-IR" sz="2400" b="1" kern="0" dirty="0" smtClean="0">
                <a:latin typeface="Times New Roman"/>
                <a:ea typeface="等线"/>
                <a:cs typeface="B Titr"/>
              </a:rPr>
              <a:t>ـــــ</a:t>
            </a:r>
            <a:r>
              <a:rPr lang="ar-SA" sz="2400" b="1" kern="0" dirty="0" smtClean="0">
                <a:latin typeface="Times New Roman"/>
                <a:ea typeface="等线"/>
                <a:cs typeface="B Titr"/>
              </a:rPr>
              <a:t>رب</a:t>
            </a:r>
            <a:r>
              <a:rPr lang="fa-IR" sz="2400" b="1" kern="0" dirty="0" smtClean="0">
                <a:latin typeface="Times New Roman"/>
                <a:ea typeface="等线"/>
                <a:cs typeface="B Titr"/>
              </a:rPr>
              <a:t>ــ</a:t>
            </a:r>
            <a:r>
              <a:rPr lang="ar-SA" sz="2400" b="1" kern="0" dirty="0" smtClean="0">
                <a:latin typeface="Times New Roman"/>
                <a:ea typeface="等线"/>
                <a:cs typeface="B Titr"/>
              </a:rPr>
              <a:t>ال</a:t>
            </a:r>
            <a:r>
              <a:rPr lang="fa-IR" sz="2400" b="1" kern="0" dirty="0" smtClean="0">
                <a:latin typeface="Times New Roman"/>
                <a:ea typeface="等线"/>
                <a:cs typeface="B Titr"/>
              </a:rPr>
              <a:t>ــ</a:t>
            </a:r>
            <a:r>
              <a:rPr lang="ar-SA" sz="2400" b="1" kern="0" dirty="0" smtClean="0">
                <a:latin typeface="Times New Roman"/>
                <a:ea typeface="等线"/>
                <a:cs typeface="B Titr"/>
              </a:rPr>
              <a:t>گ</a:t>
            </a:r>
            <a:r>
              <a:rPr lang="fa-IR" sz="2400" b="1" kern="0" dirty="0" smtClean="0">
                <a:latin typeface="Times New Roman"/>
                <a:ea typeface="等线"/>
                <a:cs typeface="B Titr"/>
              </a:rPr>
              <a:t>ــ</a:t>
            </a:r>
            <a:r>
              <a:rPr lang="ar-SA" sz="2400" b="1" kern="0" dirty="0" smtClean="0">
                <a:latin typeface="Times New Roman"/>
                <a:ea typeface="等线"/>
                <a:cs typeface="B Titr"/>
              </a:rPr>
              <a:t>ري </a:t>
            </a:r>
            <a:r>
              <a:rPr lang="ar-SA" sz="2400" b="1" kern="0" dirty="0">
                <a:latin typeface="Times New Roman"/>
                <a:ea typeface="等线"/>
                <a:cs typeface="B Titr"/>
              </a:rPr>
              <a:t>کشوري </a:t>
            </a:r>
            <a:r>
              <a:rPr lang="ar-SA" sz="2400" b="1" kern="0" dirty="0" smtClean="0">
                <a:latin typeface="Times New Roman"/>
                <a:ea typeface="等线"/>
                <a:cs typeface="B Titr"/>
              </a:rPr>
              <a:t>پ</a:t>
            </a:r>
            <a:r>
              <a:rPr lang="fa-IR" sz="2400" b="1" kern="0" dirty="0" smtClean="0">
                <a:latin typeface="Times New Roman"/>
                <a:ea typeface="等线"/>
                <a:cs typeface="B Titr"/>
              </a:rPr>
              <a:t>ـــ</a:t>
            </a:r>
            <a:r>
              <a:rPr lang="ar-SA" sz="2400" b="1" kern="0" dirty="0" smtClean="0">
                <a:latin typeface="Times New Roman"/>
                <a:ea typeface="等线"/>
                <a:cs typeface="B Titr"/>
              </a:rPr>
              <a:t>ی</a:t>
            </a:r>
            <a:r>
              <a:rPr lang="fa-IR" sz="2400" b="1" kern="0" dirty="0" smtClean="0">
                <a:latin typeface="Times New Roman"/>
                <a:ea typeface="等线"/>
                <a:cs typeface="B Titr"/>
              </a:rPr>
              <a:t>ــ</a:t>
            </a:r>
            <a:r>
              <a:rPr lang="ar-SA" sz="2400" b="1" kern="0" dirty="0" smtClean="0">
                <a:latin typeface="Times New Roman"/>
                <a:ea typeface="等线"/>
                <a:cs typeface="B Titr"/>
              </a:rPr>
              <a:t>ش</a:t>
            </a:r>
            <a:r>
              <a:rPr lang="fa-IR" sz="2400" b="1" kern="0" dirty="0" smtClean="0">
                <a:latin typeface="Times New Roman"/>
                <a:ea typeface="等线"/>
                <a:cs typeface="B Titr"/>
              </a:rPr>
              <a:t>ــ</a:t>
            </a:r>
            <a:r>
              <a:rPr lang="ar-SA" sz="2400" b="1" kern="0" dirty="0" smtClean="0">
                <a:latin typeface="Times New Roman"/>
                <a:ea typeface="等线"/>
                <a:cs typeface="B Titr"/>
              </a:rPr>
              <a:t>گ</a:t>
            </a:r>
            <a:r>
              <a:rPr lang="fa-IR" sz="2400" b="1" kern="0" dirty="0" smtClean="0">
                <a:latin typeface="Times New Roman"/>
                <a:ea typeface="等线"/>
                <a:cs typeface="B Titr"/>
              </a:rPr>
              <a:t>ــ</a:t>
            </a:r>
            <a:r>
              <a:rPr lang="ar-SA" sz="2400" b="1" kern="0" dirty="0" smtClean="0">
                <a:latin typeface="Times New Roman"/>
                <a:ea typeface="等线"/>
                <a:cs typeface="B Titr"/>
              </a:rPr>
              <a:t>ی</a:t>
            </a:r>
            <a:r>
              <a:rPr lang="fa-IR" sz="2400" b="1" kern="0" dirty="0" smtClean="0">
                <a:latin typeface="Times New Roman"/>
                <a:ea typeface="等线"/>
                <a:cs typeface="B Titr"/>
              </a:rPr>
              <a:t>ــ</a:t>
            </a:r>
            <a:r>
              <a:rPr lang="ar-SA" sz="2400" b="1" kern="0" dirty="0" smtClean="0">
                <a:latin typeface="Times New Roman"/>
                <a:ea typeface="等线"/>
                <a:cs typeface="B Titr"/>
              </a:rPr>
              <a:t>ري</a:t>
            </a:r>
            <a:endParaRPr lang="fa-IR" sz="2400" b="1" kern="0" dirty="0" smtClean="0">
              <a:latin typeface="Times New Roman"/>
              <a:ea typeface="等线"/>
              <a:cs typeface="B Titr"/>
            </a:endParaRPr>
          </a:p>
          <a:p>
            <a:pPr algn="ctr">
              <a:lnSpc>
                <a:spcPct val="150000"/>
              </a:lnSpc>
            </a:pPr>
            <a:r>
              <a:rPr lang="ar-SA" sz="2400" b="1" kern="0" dirty="0" smtClean="0">
                <a:latin typeface="Times New Roman"/>
                <a:ea typeface="等线"/>
                <a:cs typeface="B Titr"/>
              </a:rPr>
              <a:t> </a:t>
            </a:r>
            <a:r>
              <a:rPr lang="ar-SA" sz="2400" b="1" kern="0" dirty="0">
                <a:latin typeface="Times New Roman"/>
                <a:ea typeface="等线"/>
                <a:cs typeface="B Titr"/>
              </a:rPr>
              <a:t>از </a:t>
            </a:r>
            <a:r>
              <a:rPr lang="fa-IR" sz="2400" b="1" kern="0" dirty="0" smtClean="0">
                <a:latin typeface="Times New Roman"/>
                <a:ea typeface="等线"/>
                <a:cs typeface="B Titr"/>
              </a:rPr>
              <a:t>بروز</a:t>
            </a:r>
          </a:p>
          <a:p>
            <a:pPr algn="ctr">
              <a:lnSpc>
                <a:spcPct val="150000"/>
              </a:lnSpc>
            </a:pPr>
            <a:r>
              <a:rPr lang="ar-SA" sz="3600" b="1" kern="0" dirty="0" smtClean="0">
                <a:solidFill>
                  <a:srgbClr val="FF0000"/>
                </a:solidFill>
                <a:latin typeface="Times New Roman"/>
                <a:ea typeface="等线"/>
                <a:cs typeface="B Titr"/>
              </a:rPr>
              <a:t>بتا </a:t>
            </a:r>
            <a:r>
              <a:rPr lang="ar-SA" sz="3600" b="1" kern="0" dirty="0">
                <a:solidFill>
                  <a:srgbClr val="FF0000"/>
                </a:solidFill>
                <a:latin typeface="Times New Roman"/>
                <a:ea typeface="等线"/>
                <a:cs typeface="B Titr"/>
              </a:rPr>
              <a:t>تالاسمی‌ ماژور</a:t>
            </a:r>
            <a:endParaRPr lang="en-US" sz="2400" dirty="0">
              <a:solidFill>
                <a:srgbClr val="FF0000"/>
              </a:solidFill>
            </a:endParaRPr>
          </a:p>
        </p:txBody>
      </p:sp>
    </p:spTree>
    <p:extLst>
      <p:ext uri="{BB962C8B-B14F-4D97-AF65-F5344CB8AC3E}">
        <p14:creationId xmlns="" xmlns:p14="http://schemas.microsoft.com/office/powerpoint/2010/main" val="3082723425"/>
      </p:ext>
    </p:extLst>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9423400" cy="703511"/>
          </a:xfrm>
          <a:solidFill>
            <a:schemeClr val="bg1"/>
          </a:solidFill>
        </p:spPr>
        <p:txBody>
          <a:bodyPr>
            <a:noAutofit/>
          </a:bodyPr>
          <a:lstStyle/>
          <a:p>
            <a:pPr algn="r" rtl="1"/>
            <a:r>
              <a:rPr lang="fa-IR" sz="2400" b="1" dirty="0" smtClean="0">
                <a:solidFill>
                  <a:srgbClr val="00B050"/>
                </a:solidFill>
                <a:cs typeface="B Titr" pitchFamily="2" charset="-78"/>
              </a:rPr>
              <a:t>برنامه غربالگری ،شناسایی و درمان بیماری فنیل کتونوری</a:t>
            </a:r>
            <a:r>
              <a:rPr lang="en-US" sz="2400" dirty="0" smtClean="0">
                <a:solidFill>
                  <a:srgbClr val="00B050"/>
                </a:solidFill>
                <a:cs typeface="B Titr" pitchFamily="2" charset="-78"/>
              </a:rPr>
              <a:t/>
            </a:r>
            <a:br>
              <a:rPr lang="en-US" sz="2400" dirty="0" smtClean="0">
                <a:solidFill>
                  <a:srgbClr val="00B050"/>
                </a:solidFill>
                <a:cs typeface="B Titr" pitchFamily="2" charset="-78"/>
              </a:rPr>
            </a:br>
            <a:endParaRPr lang="en-US" sz="2400" dirty="0">
              <a:solidFill>
                <a:srgbClr val="00B050"/>
              </a:solidFill>
            </a:endParaRPr>
          </a:p>
        </p:txBody>
      </p:sp>
      <p:sp>
        <p:nvSpPr>
          <p:cNvPr id="3" name="Content Placeholder 2"/>
          <p:cNvSpPr>
            <a:spLocks noGrp="1"/>
          </p:cNvSpPr>
          <p:nvPr>
            <p:ph idx="4294967295"/>
          </p:nvPr>
        </p:nvSpPr>
        <p:spPr>
          <a:xfrm>
            <a:off x="838201" y="1392601"/>
            <a:ext cx="9626600" cy="3865199"/>
          </a:xfrm>
          <a:prstGeom prst="rect">
            <a:avLst/>
          </a:prstGeom>
        </p:spPr>
        <p:txBody>
          <a:bodyPr>
            <a:normAutofit fontScale="92500" lnSpcReduction="20000"/>
          </a:bodyPr>
          <a:lstStyle/>
          <a:p>
            <a:pPr algn="r" rtl="1"/>
            <a:r>
              <a:rPr lang="fa-IR" b="1" dirty="0" smtClean="0">
                <a:solidFill>
                  <a:srgbClr val="FF0000"/>
                </a:solidFill>
                <a:cs typeface="B Zar" pitchFamily="2" charset="-78"/>
              </a:rPr>
              <a:t>زمان مراجعه موارد مثبت تایید به بیمارستان:</a:t>
            </a:r>
          </a:p>
          <a:p>
            <a:pPr algn="r" rtl="1"/>
            <a:r>
              <a:rPr lang="fa-IR" b="1" dirty="0" smtClean="0">
                <a:solidFill>
                  <a:schemeClr val="tx1">
                    <a:lumMod val="95000"/>
                    <a:lumOff val="5000"/>
                  </a:schemeClr>
                </a:solidFill>
                <a:cs typeface="B Zar" pitchFamily="2" charset="-78"/>
              </a:rPr>
              <a:t>تا 2هفتگی نوزاد</a:t>
            </a:r>
            <a:endParaRPr lang="en-US" b="1" dirty="0" smtClean="0">
              <a:solidFill>
                <a:schemeClr val="tx1">
                  <a:lumMod val="95000"/>
                  <a:lumOff val="5000"/>
                </a:schemeClr>
              </a:solidFill>
              <a:cs typeface="B Zar" pitchFamily="2" charset="-78"/>
            </a:endParaRPr>
          </a:p>
          <a:p>
            <a:pPr algn="r" rtl="1"/>
            <a:r>
              <a:rPr lang="fa-IR" b="1" dirty="0" smtClean="0">
                <a:solidFill>
                  <a:srgbClr val="FF0000"/>
                </a:solidFill>
                <a:cs typeface="B Zar" pitchFamily="2" charset="-78"/>
              </a:rPr>
              <a:t>مراجعات بیماران</a:t>
            </a:r>
            <a:r>
              <a:rPr lang="en-US" b="1" dirty="0" err="1" smtClean="0">
                <a:solidFill>
                  <a:srgbClr val="FF0000"/>
                </a:solidFill>
                <a:cs typeface="B Zar" pitchFamily="2" charset="-78"/>
              </a:rPr>
              <a:t>pku</a:t>
            </a:r>
            <a:r>
              <a:rPr lang="en-US" b="1" dirty="0" smtClean="0">
                <a:solidFill>
                  <a:srgbClr val="FF0000"/>
                </a:solidFill>
                <a:cs typeface="B Zar" pitchFamily="2" charset="-78"/>
              </a:rPr>
              <a:t> </a:t>
            </a:r>
            <a:r>
              <a:rPr lang="fa-IR" b="1" dirty="0" smtClean="0">
                <a:solidFill>
                  <a:srgbClr val="FF0000"/>
                </a:solidFill>
                <a:cs typeface="B Zar" pitchFamily="2" charset="-78"/>
              </a:rPr>
              <a:t> به بیمارستان جهت ویزیت توسط پزشک</a:t>
            </a:r>
            <a:r>
              <a:rPr lang="en-US" b="1" dirty="0" smtClean="0">
                <a:solidFill>
                  <a:srgbClr val="FF0000"/>
                </a:solidFill>
                <a:cs typeface="B Zar" pitchFamily="2" charset="-78"/>
              </a:rPr>
              <a:t>:</a:t>
            </a:r>
            <a:endParaRPr lang="fa-IR" b="1" dirty="0" smtClean="0">
              <a:solidFill>
                <a:srgbClr val="FF0000"/>
              </a:solidFill>
              <a:cs typeface="B Zar" pitchFamily="2" charset="-78"/>
            </a:endParaRPr>
          </a:p>
          <a:p>
            <a:pPr algn="r" rtl="1"/>
            <a:r>
              <a:rPr lang="fa-IR" b="1" dirty="0" smtClean="0">
                <a:solidFill>
                  <a:schemeClr val="tx1">
                    <a:lumMod val="95000"/>
                    <a:lumOff val="5000"/>
                  </a:schemeClr>
                </a:solidFill>
                <a:cs typeface="B Zar" pitchFamily="2" charset="-78"/>
              </a:rPr>
              <a:t>بیماران زیر 3 سال: هرماه یکبار</a:t>
            </a:r>
          </a:p>
          <a:p>
            <a:pPr algn="r" rtl="1"/>
            <a:r>
              <a:rPr lang="fa-IR" b="1" dirty="0" smtClean="0">
                <a:solidFill>
                  <a:schemeClr val="tx1">
                    <a:lumMod val="95000"/>
                    <a:lumOff val="5000"/>
                  </a:schemeClr>
                </a:solidFill>
                <a:cs typeface="B Zar" pitchFamily="2" charset="-78"/>
              </a:rPr>
              <a:t>بیماران3تا 6سال: هر سه ماه یکبار</a:t>
            </a:r>
          </a:p>
          <a:p>
            <a:pPr algn="r" rtl="1"/>
            <a:r>
              <a:rPr lang="fa-IR" b="1" dirty="0" smtClean="0">
                <a:solidFill>
                  <a:schemeClr val="tx1">
                    <a:lumMod val="95000"/>
                    <a:lumOff val="5000"/>
                  </a:schemeClr>
                </a:solidFill>
                <a:cs typeface="B Zar" pitchFamily="2" charset="-78"/>
              </a:rPr>
              <a:t>بیماران 6تا 12 سال: هرشش ماه یکبار</a:t>
            </a:r>
          </a:p>
          <a:p>
            <a:pPr algn="r" rtl="1"/>
            <a:r>
              <a:rPr lang="fa-IR" b="1" dirty="0" smtClean="0">
                <a:solidFill>
                  <a:schemeClr val="tx1">
                    <a:lumMod val="95000"/>
                    <a:lumOff val="5000"/>
                  </a:schemeClr>
                </a:solidFill>
                <a:cs typeface="B Zar" pitchFamily="2" charset="-78"/>
              </a:rPr>
              <a:t>بیماران بالای 12 سال: هر یکسال یکبار</a:t>
            </a:r>
          </a:p>
          <a:p>
            <a:pPr algn="r" rtl="1"/>
            <a:r>
              <a:rPr lang="fa-IR" b="1" dirty="0" smtClean="0">
                <a:solidFill>
                  <a:srgbClr val="FF0000"/>
                </a:solidFill>
                <a:cs typeface="B Zar" pitchFamily="2" charset="-78"/>
              </a:rPr>
              <a:t>کنترل درمان بیماران</a:t>
            </a:r>
            <a:r>
              <a:rPr lang="en-US" b="1" dirty="0" smtClean="0">
                <a:solidFill>
                  <a:srgbClr val="FF0000"/>
                </a:solidFill>
                <a:cs typeface="B Zar" pitchFamily="2" charset="-78"/>
              </a:rPr>
              <a:t> </a:t>
            </a:r>
            <a:r>
              <a:rPr lang="en-US" b="1" dirty="0" err="1" smtClean="0">
                <a:solidFill>
                  <a:srgbClr val="FF0000"/>
                </a:solidFill>
                <a:cs typeface="B Zar" pitchFamily="2" charset="-78"/>
              </a:rPr>
              <a:t>pku</a:t>
            </a:r>
            <a:r>
              <a:rPr lang="fa-IR" b="1" dirty="0" smtClean="0">
                <a:solidFill>
                  <a:srgbClr val="FF0000"/>
                </a:solidFill>
                <a:cs typeface="B Zar" pitchFamily="2" charset="-78"/>
              </a:rPr>
              <a:t>:</a:t>
            </a:r>
          </a:p>
          <a:p>
            <a:pPr algn="r" rtl="1">
              <a:buNone/>
            </a:pPr>
            <a:r>
              <a:rPr lang="en-US" b="1" dirty="0" smtClean="0">
                <a:solidFill>
                  <a:schemeClr val="tx1">
                    <a:lumMod val="95000"/>
                    <a:lumOff val="5000"/>
                  </a:schemeClr>
                </a:solidFill>
                <a:cs typeface="B Zar" pitchFamily="2" charset="-78"/>
              </a:rPr>
              <a:t>2-6mg/dl</a:t>
            </a:r>
            <a:r>
              <a:rPr lang="fa-IR" b="1" dirty="0" smtClean="0">
                <a:solidFill>
                  <a:schemeClr val="tx1">
                    <a:lumMod val="95000"/>
                    <a:lumOff val="5000"/>
                  </a:schemeClr>
                </a:solidFill>
                <a:cs typeface="B Zar" pitchFamily="2" charset="-78"/>
              </a:rPr>
              <a:t> در کودکان زیر 12 سال و </a:t>
            </a:r>
            <a:r>
              <a:rPr lang="en-US" b="1" dirty="0" smtClean="0">
                <a:solidFill>
                  <a:schemeClr val="tx1">
                    <a:lumMod val="95000"/>
                    <a:lumOff val="5000"/>
                  </a:schemeClr>
                </a:solidFill>
                <a:cs typeface="B Zar" pitchFamily="2" charset="-78"/>
              </a:rPr>
              <a:t>2-10mg/dl</a:t>
            </a:r>
            <a:r>
              <a:rPr lang="fa-IR" b="1" dirty="0" smtClean="0">
                <a:solidFill>
                  <a:schemeClr val="tx1">
                    <a:lumMod val="95000"/>
                    <a:lumOff val="5000"/>
                  </a:schemeClr>
                </a:solidFill>
                <a:cs typeface="B Zar" pitchFamily="2" charset="-78"/>
              </a:rPr>
              <a:t> درکودکان بالای 12سال</a:t>
            </a:r>
          </a:p>
          <a:p>
            <a:pPr algn="r" rtl="1"/>
            <a:r>
              <a:rPr lang="fa-IR" b="1" dirty="0" smtClean="0">
                <a:solidFill>
                  <a:srgbClr val="FF0000"/>
                </a:solidFill>
                <a:cs typeface="B Zar" pitchFamily="2" charset="-78"/>
              </a:rPr>
              <a:t>درصد انجام </a:t>
            </a:r>
            <a:r>
              <a:rPr lang="en-US" b="1" dirty="0" smtClean="0">
                <a:solidFill>
                  <a:srgbClr val="FF0000"/>
                </a:solidFill>
                <a:cs typeface="B Zar" pitchFamily="2" charset="-78"/>
              </a:rPr>
              <a:t>pnd1-pnd2</a:t>
            </a:r>
            <a:r>
              <a:rPr lang="fa-IR" b="1" dirty="0" smtClean="0">
                <a:solidFill>
                  <a:schemeClr val="tx1">
                    <a:lumMod val="95000"/>
                    <a:lumOff val="5000"/>
                  </a:schemeClr>
                </a:solidFill>
                <a:cs typeface="B Zar" pitchFamily="2" charset="-78"/>
              </a:rPr>
              <a:t> :100 درصد</a:t>
            </a:r>
          </a:p>
          <a:p>
            <a:endParaRPr lang="en-US" dirty="0"/>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Grp="1" noChangeAspect="1" noChangeArrowheads="1"/>
          </p:cNvPicPr>
          <p:nvPr>
            <p:ph idx="1"/>
          </p:nvPr>
        </p:nvPicPr>
        <p:blipFill>
          <a:blip r:embed="rId2"/>
          <a:srcRect/>
          <a:stretch>
            <a:fillRect/>
          </a:stretch>
        </p:blipFill>
        <p:spPr bwMode="auto">
          <a:xfrm>
            <a:off x="609600" y="457200"/>
            <a:ext cx="10160000" cy="5638800"/>
          </a:xfrm>
          <a:prstGeom prst="rect">
            <a:avLst/>
          </a:prstGeom>
          <a:noFill/>
          <a:ln w="9525">
            <a:noFill/>
            <a:miter lim="800000"/>
            <a:headEnd/>
            <a:tailEnd/>
          </a:ln>
          <a:effectLst/>
        </p:spPr>
      </p:pic>
    </p:spTree>
  </p:cSld>
  <p:clrMapOvr>
    <a:masterClrMapping/>
  </p:clrMapOvr>
  <p:transition spd="slow">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883" cy="466725"/>
          </a:xfrm>
        </p:spPr>
        <p:txBody>
          <a:bodyPr>
            <a:normAutofit/>
          </a:bodyPr>
          <a:lstStyle/>
          <a:p>
            <a:pPr algn="ctr"/>
            <a:r>
              <a:rPr lang="fa-IR" sz="2800" dirty="0" smtClean="0">
                <a:solidFill>
                  <a:srgbClr val="00B050"/>
                </a:solidFill>
                <a:cs typeface="B Titr" pitchFamily="2" charset="-78"/>
              </a:rPr>
              <a:t>وضعیت غیبت از درمان و کنترل بیماران </a:t>
            </a:r>
            <a:r>
              <a:rPr lang="en-US" sz="2800" dirty="0" smtClean="0">
                <a:solidFill>
                  <a:srgbClr val="00B050"/>
                </a:solidFill>
                <a:cs typeface="B Titr" pitchFamily="2" charset="-78"/>
              </a:rPr>
              <a:t>PKU</a:t>
            </a:r>
            <a:endParaRPr lang="en-US" sz="2800" dirty="0">
              <a:solidFill>
                <a:srgbClr val="00B050"/>
              </a:solidFill>
              <a:cs typeface="B Titr" pitchFamily="2" charset="-78"/>
            </a:endParaRPr>
          </a:p>
        </p:txBody>
      </p:sp>
      <p:graphicFrame>
        <p:nvGraphicFramePr>
          <p:cNvPr id="4" name="Content Placeholder 3"/>
          <p:cNvGraphicFramePr>
            <a:graphicFrameLocks noGrp="1"/>
          </p:cNvGraphicFramePr>
          <p:nvPr>
            <p:ph sz="quarter" idx="4294967295"/>
          </p:nvPr>
        </p:nvGraphicFramePr>
        <p:xfrm>
          <a:off x="304796" y="1266826"/>
          <a:ext cx="10160007" cy="4676774"/>
        </p:xfrm>
        <a:graphic>
          <a:graphicData uri="http://schemas.openxmlformats.org/drawingml/2006/table">
            <a:tbl>
              <a:tblPr firstRow="1" bandRow="1">
                <a:tableStyleId>{5C22544A-7EE6-4342-B048-85BDC9FD1C3A}</a:tableStyleId>
              </a:tblPr>
              <a:tblGrid>
                <a:gridCol w="781539"/>
                <a:gridCol w="781539"/>
                <a:gridCol w="781539"/>
                <a:gridCol w="781539"/>
                <a:gridCol w="781539"/>
                <a:gridCol w="781539"/>
                <a:gridCol w="781539"/>
                <a:gridCol w="781539"/>
                <a:gridCol w="781539"/>
                <a:gridCol w="781539"/>
                <a:gridCol w="781539"/>
                <a:gridCol w="781539"/>
                <a:gridCol w="781539"/>
              </a:tblGrid>
              <a:tr h="2344042">
                <a:tc gridSpan="3">
                  <a:txBody>
                    <a:bodyPr/>
                    <a:lstStyle/>
                    <a:p>
                      <a:pPr algn="ctr"/>
                      <a:endParaRPr lang="fa-IR" dirty="0" smtClean="0">
                        <a:cs typeface="B Zar" pitchFamily="2" charset="-78"/>
                      </a:endParaRPr>
                    </a:p>
                    <a:p>
                      <a:pPr algn="ctr"/>
                      <a:endParaRPr lang="fa-IR" dirty="0" smtClean="0">
                        <a:cs typeface="B Zar" pitchFamily="2" charset="-78"/>
                      </a:endParaRPr>
                    </a:p>
                    <a:p>
                      <a:pPr algn="ctr"/>
                      <a:r>
                        <a:rPr lang="fa-IR" dirty="0" smtClean="0">
                          <a:cs typeface="B Zar" pitchFamily="2" charset="-78"/>
                        </a:rPr>
                        <a:t>کنترل درمان</a:t>
                      </a:r>
                      <a:endParaRPr lang="en-US" dirty="0">
                        <a:cs typeface="B Zar" pitchFamily="2" charset="-78"/>
                      </a:endParaRPr>
                    </a:p>
                  </a:txBody>
                  <a:tcPr/>
                </a:tc>
                <a:tc hMerge="1">
                  <a:txBody>
                    <a:bodyPr/>
                    <a:lstStyle/>
                    <a:p>
                      <a:endParaRPr lang="en-US"/>
                    </a:p>
                  </a:txBody>
                  <a:tcPr/>
                </a:tc>
                <a:tc hMerge="1">
                  <a:txBody>
                    <a:bodyPr/>
                    <a:lstStyle/>
                    <a:p>
                      <a:endParaRPr lang="en-US" dirty="0"/>
                    </a:p>
                  </a:txBody>
                  <a:tcPr/>
                </a:tc>
                <a:tc gridSpan="4">
                  <a:txBody>
                    <a:bodyPr/>
                    <a:lstStyle/>
                    <a:p>
                      <a:pPr algn="ctr"/>
                      <a:endParaRPr lang="fa-IR" dirty="0" smtClean="0">
                        <a:cs typeface="B Zar" pitchFamily="2" charset="-78"/>
                      </a:endParaRPr>
                    </a:p>
                    <a:p>
                      <a:pPr algn="ctr"/>
                      <a:endParaRPr lang="fa-IR" dirty="0" smtClean="0">
                        <a:cs typeface="B Zar" pitchFamily="2" charset="-78"/>
                      </a:endParaRPr>
                    </a:p>
                    <a:p>
                      <a:pPr algn="ctr"/>
                      <a:r>
                        <a:rPr lang="fa-IR" dirty="0" smtClean="0">
                          <a:cs typeface="B Zar" pitchFamily="2" charset="-78"/>
                        </a:rPr>
                        <a:t>درصد غیبت از درمان</a:t>
                      </a:r>
                      <a:endParaRPr lang="en-US" dirty="0">
                        <a:cs typeface="B Zar" pitchFamily="2" charset="-78"/>
                      </a:endParaRPr>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gridSpan="4">
                  <a:txBody>
                    <a:bodyPr/>
                    <a:lstStyle/>
                    <a:p>
                      <a:pPr algn="ctr"/>
                      <a:endParaRPr lang="fa-IR" dirty="0" smtClean="0">
                        <a:cs typeface="B Zar" pitchFamily="2" charset="-78"/>
                      </a:endParaRPr>
                    </a:p>
                    <a:p>
                      <a:pPr algn="ctr"/>
                      <a:endParaRPr lang="fa-IR" dirty="0" smtClean="0">
                        <a:cs typeface="B Zar" pitchFamily="2" charset="-78"/>
                      </a:endParaRPr>
                    </a:p>
                    <a:p>
                      <a:pPr algn="ctr"/>
                      <a:r>
                        <a:rPr lang="fa-IR" dirty="0" smtClean="0">
                          <a:cs typeface="B Zar" pitchFamily="2" charset="-78"/>
                        </a:rPr>
                        <a:t>تعداد بیماران گیرندگان خدمت به تفکیک  گروه سنی</a:t>
                      </a:r>
                      <a:endParaRPr lang="en-US" dirty="0">
                        <a:cs typeface="B Zar" pitchFamily="2" charset="-78"/>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a:txBody>
                    <a:bodyPr/>
                    <a:lstStyle/>
                    <a:p>
                      <a:pPr algn="ctr"/>
                      <a:endParaRPr lang="fa-IR" sz="900" dirty="0" smtClean="0">
                        <a:cs typeface="B Zar" pitchFamily="2" charset="-78"/>
                      </a:endParaRPr>
                    </a:p>
                    <a:p>
                      <a:pPr algn="ctr"/>
                      <a:endParaRPr lang="fa-IR" sz="900" dirty="0" smtClean="0">
                        <a:cs typeface="B Zar" pitchFamily="2" charset="-78"/>
                      </a:endParaRPr>
                    </a:p>
                    <a:p>
                      <a:pPr algn="ctr"/>
                      <a:endParaRPr lang="fa-IR" sz="900" dirty="0" smtClean="0">
                        <a:cs typeface="B Zar" pitchFamily="2" charset="-78"/>
                      </a:endParaRPr>
                    </a:p>
                    <a:p>
                      <a:pPr algn="ctr"/>
                      <a:endParaRPr lang="fa-IR" sz="900" dirty="0" smtClean="0">
                        <a:cs typeface="B Zar" pitchFamily="2" charset="-78"/>
                      </a:endParaRPr>
                    </a:p>
                    <a:p>
                      <a:pPr algn="ctr"/>
                      <a:r>
                        <a:rPr lang="fa-IR" sz="900" dirty="0" smtClean="0">
                          <a:cs typeface="B Zar" pitchFamily="2" charset="-78"/>
                        </a:rPr>
                        <a:t>تعداد کل گیرندگان خدمت</a:t>
                      </a:r>
                      <a:endParaRPr lang="en-US" sz="900" dirty="0">
                        <a:cs typeface="B Zar" pitchFamily="2" charset="-78"/>
                      </a:endParaRPr>
                    </a:p>
                  </a:txBody>
                  <a:tcPr/>
                </a:tc>
                <a:tc>
                  <a:txBody>
                    <a:bodyPr/>
                    <a:lstStyle/>
                    <a:p>
                      <a:pPr algn="ctr"/>
                      <a:endParaRPr lang="fa-IR" dirty="0" smtClean="0">
                        <a:cs typeface="B Zar" pitchFamily="2" charset="-78"/>
                      </a:endParaRPr>
                    </a:p>
                    <a:p>
                      <a:pPr algn="ctr"/>
                      <a:r>
                        <a:rPr lang="fa-IR" dirty="0" smtClean="0">
                          <a:cs typeface="B Zar" pitchFamily="2" charset="-78"/>
                        </a:rPr>
                        <a:t>سال بررسی</a:t>
                      </a:r>
                      <a:endParaRPr lang="en-US" dirty="0">
                        <a:cs typeface="B Zar" pitchFamily="2" charset="-78"/>
                      </a:endParaRPr>
                    </a:p>
                  </a:txBody>
                  <a:tcPr/>
                </a:tc>
              </a:tr>
              <a:tr h="1144432">
                <a:tc>
                  <a:txBody>
                    <a:bodyPr/>
                    <a:lstStyle/>
                    <a:p>
                      <a:r>
                        <a:rPr lang="fa-IR" dirty="0" smtClean="0">
                          <a:cs typeface="B Zar" pitchFamily="2" charset="-78"/>
                        </a:rPr>
                        <a:t>بالای 12سال</a:t>
                      </a:r>
                      <a:endParaRPr lang="en-US" dirty="0">
                        <a:cs typeface="B Zar" pitchFamily="2" charset="-78"/>
                      </a:endParaRPr>
                    </a:p>
                  </a:txBody>
                  <a:tcPr/>
                </a:tc>
                <a:tc>
                  <a:txBody>
                    <a:bodyPr/>
                    <a:lstStyle/>
                    <a:p>
                      <a:r>
                        <a:rPr lang="fa-IR" dirty="0" smtClean="0">
                          <a:cs typeface="B Zar" pitchFamily="2" charset="-78"/>
                        </a:rPr>
                        <a:t>6تا 12 سال</a:t>
                      </a:r>
                      <a:endParaRPr lang="en-US" dirty="0">
                        <a:cs typeface="B Zar" pitchFamily="2" charset="-78"/>
                      </a:endParaRPr>
                    </a:p>
                  </a:txBody>
                  <a:tcPr/>
                </a:tc>
                <a:tc>
                  <a:txBody>
                    <a:bodyPr/>
                    <a:lstStyle/>
                    <a:p>
                      <a:r>
                        <a:rPr lang="fa-IR" dirty="0" smtClean="0">
                          <a:cs typeface="B Zar" pitchFamily="2" charset="-78"/>
                        </a:rPr>
                        <a:t>زیر 6سال</a:t>
                      </a:r>
                      <a:endParaRPr lang="en-US" dirty="0">
                        <a:cs typeface="B Zar" pitchFamily="2" charset="-78"/>
                      </a:endParaRPr>
                    </a:p>
                  </a:txBody>
                  <a:tcPr/>
                </a:tc>
                <a:tc>
                  <a:txBody>
                    <a:bodyPr/>
                    <a:lstStyle/>
                    <a:p>
                      <a:r>
                        <a:rPr lang="fa-IR" dirty="0" smtClean="0">
                          <a:cs typeface="B Zar" pitchFamily="2" charset="-78"/>
                        </a:rPr>
                        <a:t>بالای 12سال</a:t>
                      </a:r>
                      <a:endParaRPr lang="en-US" dirty="0">
                        <a:cs typeface="B Zar" pitchFamily="2" charset="-78"/>
                      </a:endParaRPr>
                    </a:p>
                  </a:txBody>
                  <a:tcPr/>
                </a:tc>
                <a:tc>
                  <a:txBody>
                    <a:bodyPr/>
                    <a:lstStyle/>
                    <a:p>
                      <a:r>
                        <a:rPr lang="fa-IR" dirty="0" smtClean="0">
                          <a:cs typeface="B Zar" pitchFamily="2" charset="-78"/>
                        </a:rPr>
                        <a:t>6تا 12 سال</a:t>
                      </a:r>
                      <a:endParaRPr lang="en-US" dirty="0">
                        <a:cs typeface="B Zar" pitchFamily="2" charset="-78"/>
                      </a:endParaRPr>
                    </a:p>
                  </a:txBody>
                  <a:tcPr/>
                </a:tc>
                <a:tc>
                  <a:txBody>
                    <a:bodyPr/>
                    <a:lstStyle/>
                    <a:p>
                      <a:r>
                        <a:rPr lang="fa-IR" dirty="0" smtClean="0">
                          <a:cs typeface="B Zar" pitchFamily="2" charset="-78"/>
                        </a:rPr>
                        <a:t>3-6 سال</a:t>
                      </a:r>
                      <a:endParaRPr lang="en-US" dirty="0">
                        <a:cs typeface="B Zar" pitchFamily="2" charset="-78"/>
                      </a:endParaRPr>
                    </a:p>
                  </a:txBody>
                  <a:tcPr/>
                </a:tc>
                <a:tc>
                  <a:txBody>
                    <a:bodyPr/>
                    <a:lstStyle/>
                    <a:p>
                      <a:r>
                        <a:rPr lang="fa-IR" dirty="0" smtClean="0">
                          <a:cs typeface="B Zar" pitchFamily="2" charset="-78"/>
                        </a:rPr>
                        <a:t>زیر 3سال</a:t>
                      </a:r>
                      <a:endParaRPr lang="en-US" dirty="0">
                        <a:cs typeface="B Zar" pitchFamily="2" charset="-78"/>
                      </a:endParaRPr>
                    </a:p>
                  </a:txBody>
                  <a:tcPr/>
                </a:tc>
                <a:tc>
                  <a:txBody>
                    <a:bodyPr/>
                    <a:lstStyle/>
                    <a:p>
                      <a:r>
                        <a:rPr lang="fa-IR" dirty="0" smtClean="0">
                          <a:cs typeface="B Zar" pitchFamily="2" charset="-78"/>
                        </a:rPr>
                        <a:t>بالای 12سال</a:t>
                      </a:r>
                      <a:endParaRPr lang="en-US" dirty="0">
                        <a:cs typeface="B Zar" pitchFamily="2" charset="-78"/>
                      </a:endParaRPr>
                    </a:p>
                  </a:txBody>
                  <a:tcPr/>
                </a:tc>
                <a:tc>
                  <a:txBody>
                    <a:bodyPr/>
                    <a:lstStyle/>
                    <a:p>
                      <a:r>
                        <a:rPr lang="fa-IR" dirty="0" smtClean="0">
                          <a:cs typeface="B Zar" pitchFamily="2" charset="-78"/>
                        </a:rPr>
                        <a:t>6تا 12 سال</a:t>
                      </a:r>
                      <a:endParaRPr lang="en-US" dirty="0">
                        <a:cs typeface="B Zar" pitchFamily="2" charset="-78"/>
                      </a:endParaRPr>
                    </a:p>
                  </a:txBody>
                  <a:tcPr/>
                </a:tc>
                <a:tc>
                  <a:txBody>
                    <a:bodyPr/>
                    <a:lstStyle/>
                    <a:p>
                      <a:r>
                        <a:rPr lang="fa-IR" dirty="0" smtClean="0">
                          <a:cs typeface="B Zar" pitchFamily="2" charset="-78"/>
                        </a:rPr>
                        <a:t>3-6 سال</a:t>
                      </a:r>
                      <a:endParaRPr lang="en-US" dirty="0">
                        <a:cs typeface="B Zar" pitchFamily="2" charset="-78"/>
                      </a:endParaRPr>
                    </a:p>
                  </a:txBody>
                  <a:tcPr/>
                </a:tc>
                <a:tc>
                  <a:txBody>
                    <a:bodyPr/>
                    <a:lstStyle/>
                    <a:p>
                      <a:r>
                        <a:rPr lang="fa-IR" dirty="0" smtClean="0">
                          <a:cs typeface="B Zar" pitchFamily="2" charset="-78"/>
                        </a:rPr>
                        <a:t>زیر 3سال</a:t>
                      </a:r>
                      <a:endParaRPr lang="en-US" dirty="0">
                        <a:cs typeface="B Zar" pitchFamily="2" charset="-78"/>
                      </a:endParaRPr>
                    </a:p>
                  </a:txBody>
                  <a:tcPr/>
                </a:tc>
                <a:tc>
                  <a:txBody>
                    <a:bodyPr/>
                    <a:lstStyle/>
                    <a:p>
                      <a:endParaRPr lang="en-US" dirty="0">
                        <a:cs typeface="B Zar" pitchFamily="2" charset="-78"/>
                      </a:endParaRPr>
                    </a:p>
                  </a:txBody>
                  <a:tcPr/>
                </a:tc>
                <a:tc>
                  <a:txBody>
                    <a:bodyPr/>
                    <a:lstStyle/>
                    <a:p>
                      <a:endParaRPr lang="en-US" dirty="0">
                        <a:cs typeface="B Zar" pitchFamily="2" charset="-78"/>
                      </a:endParaRPr>
                    </a:p>
                  </a:txBody>
                  <a:tcPr/>
                </a:tc>
              </a:tr>
              <a:tr h="594150">
                <a:tc>
                  <a:txBody>
                    <a:bodyPr/>
                    <a:lstStyle/>
                    <a:p>
                      <a:pPr algn="ctr"/>
                      <a:r>
                        <a:rPr lang="fa-IR" dirty="0" smtClean="0">
                          <a:cs typeface="B Zar" pitchFamily="2" charset="-78"/>
                        </a:rPr>
                        <a:t>14%</a:t>
                      </a:r>
                      <a:endParaRPr lang="en-US" dirty="0">
                        <a:cs typeface="B Zar" pitchFamily="2" charset="-78"/>
                      </a:endParaRPr>
                    </a:p>
                  </a:txBody>
                  <a:tcPr/>
                </a:tc>
                <a:tc>
                  <a:txBody>
                    <a:bodyPr/>
                    <a:lstStyle/>
                    <a:p>
                      <a:pPr algn="ctr"/>
                      <a:r>
                        <a:rPr lang="fa-IR" dirty="0" smtClean="0">
                          <a:cs typeface="B Zar" pitchFamily="2" charset="-78"/>
                        </a:rPr>
                        <a:t>9%</a:t>
                      </a:r>
                      <a:endParaRPr lang="en-US" dirty="0">
                        <a:cs typeface="B Zar" pitchFamily="2" charset="-78"/>
                      </a:endParaRPr>
                    </a:p>
                  </a:txBody>
                  <a:tcPr/>
                </a:tc>
                <a:tc>
                  <a:txBody>
                    <a:bodyPr/>
                    <a:lstStyle/>
                    <a:p>
                      <a:pPr algn="ctr"/>
                      <a:r>
                        <a:rPr lang="fa-IR" dirty="0" smtClean="0">
                          <a:cs typeface="B Zar" pitchFamily="2" charset="-78"/>
                        </a:rPr>
                        <a:t>47%</a:t>
                      </a:r>
                      <a:endParaRPr lang="en-US" dirty="0">
                        <a:cs typeface="B Zar" pitchFamily="2" charset="-78"/>
                      </a:endParaRPr>
                    </a:p>
                  </a:txBody>
                  <a:tcPr/>
                </a:tc>
                <a:tc>
                  <a:txBody>
                    <a:bodyPr/>
                    <a:lstStyle/>
                    <a:p>
                      <a:pPr algn="ctr"/>
                      <a:r>
                        <a:rPr lang="fa-IR" dirty="0" smtClean="0">
                          <a:cs typeface="B Zar" pitchFamily="2" charset="-78"/>
                        </a:rPr>
                        <a:t>7%</a:t>
                      </a:r>
                      <a:endParaRPr lang="en-US" dirty="0">
                        <a:cs typeface="B Zar" pitchFamily="2" charset="-78"/>
                      </a:endParaRPr>
                    </a:p>
                  </a:txBody>
                  <a:tcPr/>
                </a:tc>
                <a:tc>
                  <a:txBody>
                    <a:bodyPr/>
                    <a:lstStyle/>
                    <a:p>
                      <a:pPr algn="ctr"/>
                      <a:r>
                        <a:rPr lang="fa-IR" dirty="0" smtClean="0">
                          <a:cs typeface="B Zar" pitchFamily="2" charset="-78"/>
                        </a:rPr>
                        <a:t>33%</a:t>
                      </a:r>
                      <a:endParaRPr lang="en-US" dirty="0">
                        <a:cs typeface="B Zar" pitchFamily="2" charset="-78"/>
                      </a:endParaRPr>
                    </a:p>
                  </a:txBody>
                  <a:tcPr/>
                </a:tc>
                <a:tc>
                  <a:txBody>
                    <a:bodyPr/>
                    <a:lstStyle/>
                    <a:p>
                      <a:pPr algn="ctr"/>
                      <a:r>
                        <a:rPr lang="fa-IR" dirty="0" smtClean="0">
                          <a:cs typeface="B Zar" pitchFamily="2" charset="-78"/>
                        </a:rPr>
                        <a:t>43%</a:t>
                      </a:r>
                      <a:endParaRPr lang="en-US" dirty="0">
                        <a:cs typeface="B Zar" pitchFamily="2" charset="-78"/>
                      </a:endParaRPr>
                    </a:p>
                  </a:txBody>
                  <a:tcPr/>
                </a:tc>
                <a:tc>
                  <a:txBody>
                    <a:bodyPr/>
                    <a:lstStyle/>
                    <a:p>
                      <a:pPr algn="ctr"/>
                      <a:r>
                        <a:rPr lang="fa-IR" dirty="0" smtClean="0">
                          <a:cs typeface="B Zar" pitchFamily="2" charset="-78"/>
                        </a:rPr>
                        <a:t>64%</a:t>
                      </a:r>
                      <a:endParaRPr lang="en-US" dirty="0">
                        <a:cs typeface="B Zar" pitchFamily="2" charset="-78"/>
                      </a:endParaRPr>
                    </a:p>
                  </a:txBody>
                  <a:tcPr/>
                </a:tc>
                <a:tc>
                  <a:txBody>
                    <a:bodyPr/>
                    <a:lstStyle/>
                    <a:p>
                      <a:pPr algn="ctr"/>
                      <a:r>
                        <a:rPr lang="fa-IR" dirty="0" smtClean="0">
                          <a:cs typeface="B Zar" pitchFamily="2" charset="-78"/>
                        </a:rPr>
                        <a:t>14</a:t>
                      </a:r>
                      <a:endParaRPr lang="en-US" dirty="0">
                        <a:cs typeface="B Zar" pitchFamily="2" charset="-78"/>
                      </a:endParaRPr>
                    </a:p>
                  </a:txBody>
                  <a:tcPr/>
                </a:tc>
                <a:tc>
                  <a:txBody>
                    <a:bodyPr/>
                    <a:lstStyle/>
                    <a:p>
                      <a:pPr algn="ctr"/>
                      <a:r>
                        <a:rPr lang="fa-IR" dirty="0" smtClean="0">
                          <a:cs typeface="B Zar" pitchFamily="2" charset="-78"/>
                        </a:rPr>
                        <a:t>27</a:t>
                      </a:r>
                      <a:endParaRPr lang="en-US" dirty="0">
                        <a:cs typeface="B Zar" pitchFamily="2" charset="-78"/>
                      </a:endParaRPr>
                    </a:p>
                  </a:txBody>
                  <a:tcPr/>
                </a:tc>
                <a:tc>
                  <a:txBody>
                    <a:bodyPr/>
                    <a:lstStyle/>
                    <a:p>
                      <a:pPr algn="ctr"/>
                      <a:r>
                        <a:rPr lang="fa-IR" dirty="0" smtClean="0">
                          <a:cs typeface="B Zar" pitchFamily="2" charset="-78"/>
                        </a:rPr>
                        <a:t>7</a:t>
                      </a:r>
                      <a:endParaRPr lang="en-US" dirty="0">
                        <a:cs typeface="B Zar" pitchFamily="2" charset="-78"/>
                      </a:endParaRPr>
                    </a:p>
                  </a:txBody>
                  <a:tcPr/>
                </a:tc>
                <a:tc>
                  <a:txBody>
                    <a:bodyPr/>
                    <a:lstStyle/>
                    <a:p>
                      <a:pPr algn="ctr"/>
                      <a:r>
                        <a:rPr lang="fa-IR" dirty="0" smtClean="0">
                          <a:cs typeface="B Zar" pitchFamily="2" charset="-78"/>
                        </a:rPr>
                        <a:t>11</a:t>
                      </a:r>
                      <a:endParaRPr lang="en-US" dirty="0">
                        <a:cs typeface="B Zar" pitchFamily="2" charset="-78"/>
                      </a:endParaRPr>
                    </a:p>
                  </a:txBody>
                  <a:tcPr/>
                </a:tc>
                <a:tc>
                  <a:txBody>
                    <a:bodyPr/>
                    <a:lstStyle/>
                    <a:p>
                      <a:r>
                        <a:rPr lang="fa-IR" dirty="0" smtClean="0">
                          <a:cs typeface="B Zar" pitchFamily="2" charset="-78"/>
                        </a:rPr>
                        <a:t>59</a:t>
                      </a:r>
                      <a:endParaRPr lang="en-US" dirty="0">
                        <a:cs typeface="B Zar" pitchFamily="2" charset="-78"/>
                      </a:endParaRPr>
                    </a:p>
                  </a:txBody>
                  <a:tcPr/>
                </a:tc>
                <a:tc>
                  <a:txBody>
                    <a:bodyPr/>
                    <a:lstStyle/>
                    <a:p>
                      <a:r>
                        <a:rPr lang="fa-IR" dirty="0" smtClean="0">
                          <a:cs typeface="B Zar" pitchFamily="2" charset="-78"/>
                        </a:rPr>
                        <a:t>1401</a:t>
                      </a:r>
                      <a:endParaRPr lang="en-US" dirty="0">
                        <a:cs typeface="B Zar" pitchFamily="2" charset="-78"/>
                      </a:endParaRPr>
                    </a:p>
                  </a:txBody>
                  <a:tcPr/>
                </a:tc>
              </a:tr>
              <a:tr h="594150">
                <a:tc>
                  <a:txBody>
                    <a:bodyPr/>
                    <a:lstStyle/>
                    <a:p>
                      <a:pPr algn="ctr"/>
                      <a:r>
                        <a:rPr lang="fa-IR" dirty="0" smtClean="0">
                          <a:cs typeface="B Zar" pitchFamily="2" charset="-78"/>
                        </a:rPr>
                        <a:t>66%</a:t>
                      </a:r>
                      <a:endParaRPr lang="en-US" dirty="0">
                        <a:cs typeface="B Zar" pitchFamily="2" charset="-78"/>
                      </a:endParaRPr>
                    </a:p>
                  </a:txBody>
                  <a:tcPr/>
                </a:tc>
                <a:tc>
                  <a:txBody>
                    <a:bodyPr/>
                    <a:lstStyle/>
                    <a:p>
                      <a:pPr algn="ctr"/>
                      <a:r>
                        <a:rPr lang="fa-IR" dirty="0" smtClean="0">
                          <a:cs typeface="B Zar" pitchFamily="2" charset="-78"/>
                        </a:rPr>
                        <a:t>14%</a:t>
                      </a:r>
                      <a:endParaRPr lang="en-US" dirty="0">
                        <a:cs typeface="B Zar" pitchFamily="2" charset="-78"/>
                      </a:endParaRPr>
                    </a:p>
                  </a:txBody>
                  <a:tcPr/>
                </a:tc>
                <a:tc>
                  <a:txBody>
                    <a:bodyPr/>
                    <a:lstStyle/>
                    <a:p>
                      <a:pPr algn="ctr"/>
                      <a:r>
                        <a:rPr lang="fa-IR" dirty="0" smtClean="0">
                          <a:cs typeface="B Zar" pitchFamily="2" charset="-78"/>
                        </a:rPr>
                        <a:t>62.5%</a:t>
                      </a:r>
                      <a:endParaRPr lang="en-US" dirty="0">
                        <a:cs typeface="B Zar" pitchFamily="2" charset="-78"/>
                      </a:endParaRPr>
                    </a:p>
                  </a:txBody>
                  <a:tcPr/>
                </a:tc>
                <a:tc>
                  <a:txBody>
                    <a:bodyPr/>
                    <a:lstStyle/>
                    <a:p>
                      <a:pPr algn="ctr"/>
                      <a:r>
                        <a:rPr lang="fa-IR" dirty="0" smtClean="0">
                          <a:cs typeface="B Zar" pitchFamily="2" charset="-78"/>
                        </a:rPr>
                        <a:t>6%</a:t>
                      </a:r>
                      <a:endParaRPr lang="en-US" dirty="0">
                        <a:cs typeface="B Zar" pitchFamily="2" charset="-78"/>
                      </a:endParaRPr>
                    </a:p>
                  </a:txBody>
                  <a:tcPr/>
                </a:tc>
                <a:tc>
                  <a:txBody>
                    <a:bodyPr/>
                    <a:lstStyle/>
                    <a:p>
                      <a:pPr algn="ctr"/>
                      <a:r>
                        <a:rPr lang="fa-IR" dirty="0" smtClean="0">
                          <a:cs typeface="B Zar" pitchFamily="2" charset="-78"/>
                        </a:rPr>
                        <a:t>22%</a:t>
                      </a:r>
                      <a:endParaRPr lang="en-US" dirty="0">
                        <a:cs typeface="B Zar" pitchFamily="2" charset="-78"/>
                      </a:endParaRPr>
                    </a:p>
                  </a:txBody>
                  <a:tcPr/>
                </a:tc>
                <a:tc>
                  <a:txBody>
                    <a:bodyPr/>
                    <a:lstStyle/>
                    <a:p>
                      <a:pPr algn="ctr"/>
                      <a:r>
                        <a:rPr lang="fa-IR" dirty="0" smtClean="0">
                          <a:cs typeface="B Zar" pitchFamily="2" charset="-78"/>
                        </a:rPr>
                        <a:t>20%</a:t>
                      </a:r>
                      <a:endParaRPr lang="en-US" dirty="0">
                        <a:cs typeface="B Zar" pitchFamily="2" charset="-78"/>
                      </a:endParaRPr>
                    </a:p>
                  </a:txBody>
                  <a:tcPr/>
                </a:tc>
                <a:tc>
                  <a:txBody>
                    <a:bodyPr/>
                    <a:lstStyle/>
                    <a:p>
                      <a:pPr algn="ctr"/>
                      <a:r>
                        <a:rPr lang="fa-IR" dirty="0" smtClean="0">
                          <a:cs typeface="B Zar" pitchFamily="2" charset="-78"/>
                        </a:rPr>
                        <a:t>16%</a:t>
                      </a:r>
                      <a:endParaRPr lang="en-US" dirty="0">
                        <a:cs typeface="B Zar" pitchFamily="2" charset="-78"/>
                      </a:endParaRPr>
                    </a:p>
                  </a:txBody>
                  <a:tcPr/>
                </a:tc>
                <a:tc>
                  <a:txBody>
                    <a:bodyPr/>
                    <a:lstStyle/>
                    <a:p>
                      <a:pPr algn="ctr"/>
                      <a:r>
                        <a:rPr lang="fa-IR" dirty="0" smtClean="0">
                          <a:cs typeface="B Zar" pitchFamily="2" charset="-78"/>
                        </a:rPr>
                        <a:t>15</a:t>
                      </a:r>
                      <a:endParaRPr lang="en-US" dirty="0">
                        <a:cs typeface="B Zar" pitchFamily="2" charset="-78"/>
                      </a:endParaRPr>
                    </a:p>
                  </a:txBody>
                  <a:tcPr/>
                </a:tc>
                <a:tc>
                  <a:txBody>
                    <a:bodyPr/>
                    <a:lstStyle/>
                    <a:p>
                      <a:pPr algn="ctr"/>
                      <a:r>
                        <a:rPr lang="fa-IR" dirty="0" smtClean="0">
                          <a:cs typeface="B Zar" pitchFamily="2" charset="-78"/>
                        </a:rPr>
                        <a:t>29</a:t>
                      </a:r>
                      <a:endParaRPr lang="en-US" dirty="0">
                        <a:cs typeface="B Zar" pitchFamily="2" charset="-78"/>
                      </a:endParaRPr>
                    </a:p>
                  </a:txBody>
                  <a:tcPr/>
                </a:tc>
                <a:tc>
                  <a:txBody>
                    <a:bodyPr/>
                    <a:lstStyle/>
                    <a:p>
                      <a:pPr algn="ctr"/>
                      <a:r>
                        <a:rPr lang="fa-IR" dirty="0" smtClean="0">
                          <a:cs typeface="B Zar" pitchFamily="2" charset="-78"/>
                        </a:rPr>
                        <a:t>11</a:t>
                      </a:r>
                      <a:endParaRPr lang="en-US" dirty="0">
                        <a:cs typeface="B Zar" pitchFamily="2" charset="-78"/>
                      </a:endParaRPr>
                    </a:p>
                  </a:txBody>
                  <a:tcPr/>
                </a:tc>
                <a:tc>
                  <a:txBody>
                    <a:bodyPr/>
                    <a:lstStyle/>
                    <a:p>
                      <a:pPr algn="ctr"/>
                      <a:r>
                        <a:rPr lang="fa-IR" dirty="0" smtClean="0">
                          <a:cs typeface="B Zar" pitchFamily="2" charset="-78"/>
                        </a:rPr>
                        <a:t>6</a:t>
                      </a:r>
                      <a:endParaRPr lang="en-US" dirty="0">
                        <a:cs typeface="B Zar" pitchFamily="2" charset="-78"/>
                      </a:endParaRPr>
                    </a:p>
                  </a:txBody>
                  <a:tcPr/>
                </a:tc>
                <a:tc>
                  <a:txBody>
                    <a:bodyPr/>
                    <a:lstStyle/>
                    <a:p>
                      <a:r>
                        <a:rPr lang="fa-IR" dirty="0" smtClean="0">
                          <a:cs typeface="B Zar" pitchFamily="2" charset="-78"/>
                        </a:rPr>
                        <a:t>61</a:t>
                      </a:r>
                      <a:endParaRPr lang="en-US" dirty="0">
                        <a:cs typeface="B Zar" pitchFamily="2" charset="-78"/>
                      </a:endParaRPr>
                    </a:p>
                  </a:txBody>
                  <a:tcPr/>
                </a:tc>
                <a:tc>
                  <a:txBody>
                    <a:bodyPr/>
                    <a:lstStyle/>
                    <a:p>
                      <a:r>
                        <a:rPr lang="fa-IR" dirty="0" smtClean="0">
                          <a:cs typeface="B Zar" pitchFamily="2" charset="-78"/>
                        </a:rPr>
                        <a:t>1402</a:t>
                      </a:r>
                      <a:endParaRPr lang="en-US" dirty="0">
                        <a:cs typeface="B Zar" pitchFamily="2" charset="-78"/>
                      </a:endParaRPr>
                    </a:p>
                  </a:txBody>
                  <a:tcPr/>
                </a:tc>
              </a:tr>
            </a:tbl>
          </a:graphicData>
        </a:graphic>
      </p:graphicFrame>
    </p:spTree>
  </p:cSld>
  <p:clrMapOvr>
    <a:masterClrMapping/>
  </p:clrMapOvr>
  <p:transition spd="slow">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65126"/>
            <a:ext cx="9518248" cy="527241"/>
          </a:xfrm>
          <a:solidFill>
            <a:schemeClr val="bg1"/>
          </a:solidFill>
        </p:spPr>
        <p:txBody>
          <a:bodyPr>
            <a:normAutofit fontScale="90000"/>
          </a:bodyPr>
          <a:lstStyle/>
          <a:p>
            <a:pPr algn="r" rtl="1"/>
            <a:r>
              <a:rPr lang="fa-IR" sz="2800" b="1" dirty="0">
                <a:solidFill>
                  <a:srgbClr val="00B050"/>
                </a:solidFill>
                <a:cs typeface="B Titr" pitchFamily="2" charset="-78"/>
              </a:rPr>
              <a:t>برنامه غربالگری ،شناسایی و درمان بیماری فنیل کتونوری</a:t>
            </a:r>
            <a:r>
              <a:rPr lang="en-US" sz="2800" dirty="0">
                <a:solidFill>
                  <a:srgbClr val="00B050"/>
                </a:solidFill>
                <a:cs typeface="B Titr" pitchFamily="2" charset="-78"/>
              </a:rPr>
              <a:t/>
            </a:r>
            <a:br>
              <a:rPr lang="en-US" sz="2800" dirty="0">
                <a:solidFill>
                  <a:srgbClr val="00B050"/>
                </a:solidFill>
                <a:cs typeface="B Titr" pitchFamily="2" charset="-78"/>
              </a:rPr>
            </a:br>
            <a:endParaRPr lang="en-US" sz="1300" dirty="0">
              <a:solidFill>
                <a:srgbClr val="00B050"/>
              </a:solidFill>
              <a:cs typeface="B Titr" pitchFamily="2" charset="-78"/>
            </a:endParaRPr>
          </a:p>
        </p:txBody>
      </p:sp>
      <p:graphicFrame>
        <p:nvGraphicFramePr>
          <p:cNvPr id="4" name="Content Placeholder 3"/>
          <p:cNvGraphicFramePr>
            <a:graphicFrameLocks noGrp="1"/>
          </p:cNvGraphicFramePr>
          <p:nvPr>
            <p:ph idx="4294967295"/>
            <p:extLst/>
          </p:nvPr>
        </p:nvGraphicFramePr>
        <p:xfrm>
          <a:off x="748146" y="973778"/>
          <a:ext cx="10509663" cy="4848100"/>
        </p:xfrm>
        <a:graphic>
          <a:graphicData uri="http://schemas.openxmlformats.org/drawingml/2006/table">
            <a:tbl>
              <a:tblPr firstRow="1" bandRow="1">
                <a:tableStyleId>{21E4AEA4-8DFA-4A89-87EB-49C32662AFE0}</a:tableStyleId>
              </a:tblPr>
              <a:tblGrid>
                <a:gridCol w="2627417">
                  <a:extLst>
                    <a:ext uri="{9D8B030D-6E8A-4147-A177-3AD203B41FA5}">
                      <a16:colId xmlns:a16="http://schemas.microsoft.com/office/drawing/2014/main" xmlns="" val="20002"/>
                    </a:ext>
                  </a:extLst>
                </a:gridCol>
                <a:gridCol w="2627417">
                  <a:extLst>
                    <a:ext uri="{9D8B030D-6E8A-4147-A177-3AD203B41FA5}">
                      <a16:colId xmlns:a16="http://schemas.microsoft.com/office/drawing/2014/main" xmlns="" val="20003"/>
                    </a:ext>
                  </a:extLst>
                </a:gridCol>
                <a:gridCol w="2701081">
                  <a:extLst>
                    <a:ext uri="{9D8B030D-6E8A-4147-A177-3AD203B41FA5}">
                      <a16:colId xmlns:a16="http://schemas.microsoft.com/office/drawing/2014/main" xmlns="" val="20004"/>
                    </a:ext>
                  </a:extLst>
                </a:gridCol>
                <a:gridCol w="2553748">
                  <a:extLst>
                    <a:ext uri="{9D8B030D-6E8A-4147-A177-3AD203B41FA5}">
                      <a16:colId xmlns:a16="http://schemas.microsoft.com/office/drawing/2014/main" xmlns="" val="20005"/>
                    </a:ext>
                  </a:extLst>
                </a:gridCol>
              </a:tblGrid>
              <a:tr h="919176">
                <a:tc gridSpan="3">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400" b="1" kern="1200" dirty="0" smtClean="0">
                          <a:solidFill>
                            <a:srgbClr val="FFFF00"/>
                          </a:solidFill>
                          <a:latin typeface="+mn-lt"/>
                          <a:ea typeface="+mn-ea"/>
                          <a:cs typeface="B Titr" pitchFamily="2" charset="-78"/>
                        </a:rPr>
                        <a:t>وضعیت</a:t>
                      </a:r>
                      <a:r>
                        <a:rPr lang="fa-IR" sz="2400" b="1" kern="1200" baseline="0" dirty="0" smtClean="0">
                          <a:solidFill>
                            <a:srgbClr val="FFFF00"/>
                          </a:solidFill>
                          <a:latin typeface="+mn-lt"/>
                          <a:ea typeface="+mn-ea"/>
                          <a:cs typeface="B Titr" pitchFamily="2" charset="-78"/>
                        </a:rPr>
                        <a:t> بیمار زیر 3سال در سال 1402</a:t>
                      </a:r>
                      <a:endParaRPr lang="en-US" sz="2400" b="1" kern="1200" dirty="0" smtClean="0">
                        <a:solidFill>
                          <a:srgbClr val="FFFF00"/>
                        </a:solidFill>
                        <a:latin typeface="+mn-lt"/>
                        <a:ea typeface="+mn-ea"/>
                        <a:cs typeface="B Titr" pitchFamily="2" charset="-78"/>
                      </a:endParaRPr>
                    </a:p>
                    <a:p>
                      <a:pPr algn="ctr" rtl="1"/>
                      <a:endParaRPr lang="en-US" sz="1200" dirty="0">
                        <a:cs typeface="B Titr" pitchFamily="2" charset="-78"/>
                      </a:endParaRPr>
                    </a:p>
                  </a:txBody>
                  <a:tcPr/>
                </a:tc>
                <a:tc hMerge="1">
                  <a:txBody>
                    <a:bodyPr/>
                    <a:lstStyle/>
                    <a:p>
                      <a:endParaRPr lang="en-US" dirty="0"/>
                    </a:p>
                  </a:txBody>
                  <a:tcPr/>
                </a:tc>
                <a:tc hMerge="1">
                  <a:txBody>
                    <a:bodyPr/>
                    <a:lstStyle/>
                    <a:p>
                      <a:endParaRPr lang="en-US" dirty="0"/>
                    </a:p>
                  </a:txBody>
                  <a:tcPr/>
                </a:tc>
                <a:tc rowSpan="2">
                  <a:txBody>
                    <a:bodyPr/>
                    <a:lstStyle/>
                    <a:p>
                      <a:pPr algn="ctr" rtl="1">
                        <a:lnSpc>
                          <a:spcPct val="115000"/>
                        </a:lnSpc>
                        <a:spcAft>
                          <a:spcPts val="0"/>
                        </a:spcAft>
                      </a:pPr>
                      <a:r>
                        <a:rPr lang="fa-IR" sz="1100" dirty="0">
                          <a:latin typeface="Calibri"/>
                          <a:ea typeface="Times New Roman"/>
                          <a:cs typeface="B Titr" pitchFamily="2" charset="-78"/>
                        </a:rPr>
                        <a:t>ردیف</a:t>
                      </a:r>
                      <a:endParaRPr lang="en-US" sz="1100" dirty="0">
                        <a:latin typeface="Calibri"/>
                        <a:ea typeface="Times New Roman"/>
                        <a:cs typeface="B Titr" pitchFamily="2" charset="-78"/>
                      </a:endParaRPr>
                    </a:p>
                  </a:txBody>
                  <a:tcPr marL="68580" marR="68580" marT="0" marB="0" anchor="ctr"/>
                </a:tc>
                <a:extLst>
                  <a:ext uri="{0D108BD9-81ED-4DB2-BD59-A6C34878D82A}">
                    <a16:rowId xmlns:a16="http://schemas.microsoft.com/office/drawing/2014/main" xmlns="" val="10000"/>
                  </a:ext>
                </a:extLst>
              </a:tr>
              <a:tr h="951348">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fa-IR" sz="1600" dirty="0" smtClean="0">
                          <a:latin typeface="+mn-lt"/>
                          <a:ea typeface="Times New Roman"/>
                          <a:cs typeface="B Titr" pitchFamily="2" charset="-78"/>
                        </a:rPr>
                        <a:t>درصدکنترل</a:t>
                      </a:r>
                      <a:endParaRPr lang="en-US" sz="1600" dirty="0" smtClean="0">
                        <a:latin typeface="+mn-lt"/>
                        <a:ea typeface="Times New Roman"/>
                        <a:cs typeface="B Titr" pitchFamily="2" charset="-78"/>
                      </a:endParaRPr>
                    </a:p>
                    <a:p>
                      <a:pPr algn="ctr" rtl="1">
                        <a:lnSpc>
                          <a:spcPct val="115000"/>
                        </a:lnSpc>
                        <a:spcAft>
                          <a:spcPts val="0"/>
                        </a:spcAft>
                      </a:pPr>
                      <a:endParaRPr lang="en-US" sz="1100" dirty="0">
                        <a:latin typeface="Calibri"/>
                        <a:ea typeface="Times New Roman"/>
                        <a:cs typeface="B Titr" pitchFamily="2" charset="-78"/>
                      </a:endParaRPr>
                    </a:p>
                  </a:txBody>
                  <a:tcPr marL="68580" marR="68580" marT="0" marB="0" anchor="ctr"/>
                </a:tc>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fa-IR" sz="1600" dirty="0" smtClean="0">
                          <a:latin typeface="+mn-lt"/>
                          <a:ea typeface="Times New Roman"/>
                          <a:cs typeface="B Titr" pitchFamily="2" charset="-78"/>
                        </a:rPr>
                        <a:t>درصدغیبت</a:t>
                      </a:r>
                      <a:endParaRPr lang="en-US" sz="1600" dirty="0" smtClean="0">
                        <a:latin typeface="+mn-lt"/>
                        <a:ea typeface="Times New Roman"/>
                        <a:cs typeface="B Titr" pitchFamily="2" charset="-78"/>
                      </a:endParaRPr>
                    </a:p>
                  </a:txBody>
                  <a:tcPr marL="68580" marR="68580" marT="0" marB="0" anchor="ctr"/>
                </a:tc>
                <a:tc>
                  <a:txBody>
                    <a:bodyPr/>
                    <a:lstStyle/>
                    <a:p>
                      <a:r>
                        <a:rPr lang="fa-IR" sz="1200" dirty="0" smtClean="0">
                          <a:solidFill>
                            <a:schemeClr val="tx1">
                              <a:lumMod val="95000"/>
                              <a:lumOff val="5000"/>
                            </a:schemeClr>
                          </a:solidFill>
                          <a:cs typeface="B Titr" pitchFamily="2" charset="-78"/>
                        </a:rPr>
                        <a:t>شهرستان</a:t>
                      </a:r>
                      <a:endParaRPr lang="en-US" sz="1200" dirty="0">
                        <a:solidFill>
                          <a:schemeClr val="tx1">
                            <a:lumMod val="95000"/>
                            <a:lumOff val="5000"/>
                          </a:schemeClr>
                        </a:solidFill>
                        <a:cs typeface="B Titr" pitchFamily="2" charset="-78"/>
                      </a:endParaRPr>
                    </a:p>
                  </a:txBody>
                  <a:tcPr/>
                </a:tc>
                <a:tc vMerge="1">
                  <a:txBody>
                    <a:bodyPr/>
                    <a:lstStyle/>
                    <a:p>
                      <a:endParaRPr lang="en-US"/>
                    </a:p>
                  </a:txBody>
                  <a:tcPr/>
                </a:tc>
                <a:extLst>
                  <a:ext uri="{0D108BD9-81ED-4DB2-BD59-A6C34878D82A}">
                    <a16:rowId xmlns:a16="http://schemas.microsoft.com/office/drawing/2014/main" xmlns="" val="10001"/>
                  </a:ext>
                </a:extLst>
              </a:tr>
              <a:tr h="624855">
                <a:tc>
                  <a:txBody>
                    <a:bodyPr/>
                    <a:lstStyle/>
                    <a:p>
                      <a:pPr algn="ctr" rtl="0" fontAlgn="ctr"/>
                      <a:r>
                        <a:rPr lang="en-US" sz="1600" b="1" i="0" u="none" strike="noStrike" dirty="0" smtClean="0">
                          <a:solidFill>
                            <a:srgbClr val="FF0000"/>
                          </a:solidFill>
                          <a:latin typeface="B Zar"/>
                          <a:cs typeface="B Titr" pitchFamily="2" charset="-78"/>
                        </a:rPr>
                        <a:t>100</a:t>
                      </a:r>
                      <a:endParaRPr lang="en-US" sz="1600" b="1" i="0" u="none" strike="noStrike" dirty="0">
                        <a:solidFill>
                          <a:srgbClr val="FF0000"/>
                        </a:solidFill>
                        <a:latin typeface="B Zar"/>
                        <a:cs typeface="B Titr" pitchFamily="2" charset="-78"/>
                      </a:endParaRPr>
                    </a:p>
                  </a:txBody>
                  <a:tcPr marL="9525" marR="9525" marT="9525" marB="0" anchor="ctr">
                    <a:solidFill>
                      <a:schemeClr val="accent2">
                        <a:lumMod val="20000"/>
                        <a:lumOff val="80000"/>
                      </a:schemeClr>
                    </a:solidFill>
                  </a:tcPr>
                </a:tc>
                <a:tc>
                  <a:txBody>
                    <a:bodyPr/>
                    <a:lstStyle/>
                    <a:p>
                      <a:pPr algn="ctr" rtl="0" fontAlgn="ctr"/>
                      <a:r>
                        <a:rPr lang="en-US" sz="1400" b="1" i="0" u="none" strike="noStrike" dirty="0">
                          <a:solidFill>
                            <a:srgbClr val="FF0000"/>
                          </a:solidFill>
                          <a:latin typeface="B Nazanin"/>
                          <a:cs typeface="B Titr" pitchFamily="2" charset="-78"/>
                        </a:rPr>
                        <a:t>0</a:t>
                      </a:r>
                    </a:p>
                  </a:txBody>
                  <a:tcPr marL="9525" marR="9525" marT="9525" marB="0" anchor="ctr">
                    <a:solidFill>
                      <a:schemeClr val="accent2">
                        <a:lumMod val="20000"/>
                        <a:lumOff val="80000"/>
                      </a:schemeClr>
                    </a:solidFill>
                  </a:tcPr>
                </a:tc>
                <a:tc>
                  <a:txBody>
                    <a:bodyPr/>
                    <a:lstStyle/>
                    <a:p>
                      <a:pPr algn="ctr" rtl="1">
                        <a:spcAft>
                          <a:spcPts val="0"/>
                        </a:spcAft>
                      </a:pPr>
                      <a:r>
                        <a:rPr lang="fa-IR" sz="1100" b="1" kern="1200" dirty="0">
                          <a:solidFill>
                            <a:srgbClr val="000000"/>
                          </a:solidFill>
                          <a:latin typeface="Calibri"/>
                          <a:ea typeface="Times New Roman"/>
                          <a:cs typeface="B Titr" pitchFamily="2" charset="-78"/>
                        </a:rPr>
                        <a:t>اردبیل </a:t>
                      </a:r>
                      <a:endParaRPr lang="en-US" sz="1100" dirty="0">
                        <a:latin typeface="Calibri"/>
                        <a:ea typeface="Times New Roman"/>
                        <a:cs typeface="B Titr" pitchFamily="2" charset="-78"/>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400" dirty="0">
                          <a:latin typeface="Calibri"/>
                          <a:ea typeface="Times New Roman"/>
                          <a:cs typeface="B Titr" pitchFamily="2" charset="-78"/>
                        </a:rPr>
                        <a:t>1</a:t>
                      </a:r>
                      <a:endParaRPr lang="en-US" sz="1100" dirty="0">
                        <a:latin typeface="Calibri"/>
                        <a:ea typeface="Times New Roman"/>
                        <a:cs typeface="B Tit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2"/>
                  </a:ext>
                </a:extLst>
              </a:tr>
              <a:tr h="624855">
                <a:tc>
                  <a:txBody>
                    <a:bodyPr/>
                    <a:lstStyle/>
                    <a:p>
                      <a:pPr algn="ctr" rtl="0" fontAlgn="ctr"/>
                      <a:r>
                        <a:rPr lang="en-US" sz="1600" b="1" i="0" u="none" strike="noStrike" dirty="0" smtClean="0">
                          <a:solidFill>
                            <a:srgbClr val="FF0000"/>
                          </a:solidFill>
                          <a:latin typeface="B Zar"/>
                          <a:cs typeface="B Titr" pitchFamily="2" charset="-78"/>
                        </a:rPr>
                        <a:t>100</a:t>
                      </a:r>
                      <a:endParaRPr lang="en-US" sz="1600" b="1" i="0" u="none" strike="noStrike" dirty="0">
                        <a:solidFill>
                          <a:srgbClr val="FF0000"/>
                        </a:solidFill>
                        <a:latin typeface="B Zar"/>
                        <a:cs typeface="B Titr" pitchFamily="2" charset="-78"/>
                      </a:endParaRPr>
                    </a:p>
                  </a:txBody>
                  <a:tcPr marL="9525" marR="9525" marT="9525" marB="0" anchor="ctr">
                    <a:solidFill>
                      <a:schemeClr val="accent2">
                        <a:lumMod val="20000"/>
                        <a:lumOff val="80000"/>
                      </a:schemeClr>
                    </a:solidFill>
                  </a:tcPr>
                </a:tc>
                <a:tc>
                  <a:txBody>
                    <a:bodyPr/>
                    <a:lstStyle/>
                    <a:p>
                      <a:pPr algn="ctr" rtl="0" fontAlgn="ctr"/>
                      <a:r>
                        <a:rPr lang="en-US" sz="1400" b="1" i="0" u="none" strike="noStrike" dirty="0" smtClean="0">
                          <a:solidFill>
                            <a:srgbClr val="FF0000"/>
                          </a:solidFill>
                          <a:latin typeface="B Zar"/>
                          <a:cs typeface="B Titr" pitchFamily="2" charset="-78"/>
                        </a:rPr>
                        <a:t>100</a:t>
                      </a:r>
                      <a:endParaRPr lang="en-US" sz="1400" b="1" i="0" u="none" strike="noStrike" dirty="0">
                        <a:solidFill>
                          <a:srgbClr val="FF0000"/>
                        </a:solidFill>
                        <a:latin typeface="B Zar"/>
                        <a:cs typeface="B Tit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100" dirty="0" smtClean="0">
                          <a:latin typeface="Calibri"/>
                          <a:ea typeface="Times New Roman"/>
                          <a:cs typeface="B Titr" pitchFamily="2" charset="-78"/>
                        </a:rPr>
                        <a:t>اصلاندوز</a:t>
                      </a:r>
                      <a:endParaRPr lang="en-US" sz="1100" dirty="0">
                        <a:latin typeface="Calibri"/>
                        <a:ea typeface="Times New Roman"/>
                        <a:cs typeface="B Titr" pitchFamily="2" charset="-78"/>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400" dirty="0">
                          <a:latin typeface="Calibri"/>
                          <a:ea typeface="Times New Roman"/>
                          <a:cs typeface="B Titr" pitchFamily="2" charset="-78"/>
                        </a:rPr>
                        <a:t>2</a:t>
                      </a:r>
                      <a:endParaRPr lang="en-US" sz="1100" dirty="0">
                        <a:latin typeface="Calibri"/>
                        <a:ea typeface="Times New Roman"/>
                        <a:cs typeface="B Tit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3"/>
                  </a:ext>
                </a:extLst>
              </a:tr>
              <a:tr h="624855">
                <a:tc>
                  <a:txBody>
                    <a:bodyPr/>
                    <a:lstStyle/>
                    <a:p>
                      <a:pPr algn="ctr" rtl="0" fontAlgn="ctr"/>
                      <a:r>
                        <a:rPr lang="en-US" sz="1600" b="1" i="0" u="none" strike="noStrike" dirty="0" smtClean="0">
                          <a:solidFill>
                            <a:srgbClr val="FF0000"/>
                          </a:solidFill>
                          <a:latin typeface="B Zar"/>
                          <a:cs typeface="B Titr" pitchFamily="2" charset="-78"/>
                        </a:rPr>
                        <a:t>100</a:t>
                      </a:r>
                      <a:endParaRPr lang="en-US" sz="1600" b="1" i="0" u="none" strike="noStrike" dirty="0">
                        <a:solidFill>
                          <a:srgbClr val="FF0000"/>
                        </a:solidFill>
                        <a:latin typeface="B Zar"/>
                        <a:cs typeface="B Titr" pitchFamily="2" charset="-78"/>
                      </a:endParaRPr>
                    </a:p>
                  </a:txBody>
                  <a:tcPr marL="9525" marR="9525" marT="9525" marB="0" anchor="ctr">
                    <a:solidFill>
                      <a:schemeClr val="accent2">
                        <a:lumMod val="20000"/>
                        <a:lumOff val="80000"/>
                      </a:schemeClr>
                    </a:solidFill>
                  </a:tcPr>
                </a:tc>
                <a:tc>
                  <a:txBody>
                    <a:bodyPr/>
                    <a:lstStyle/>
                    <a:p>
                      <a:pPr algn="ctr" rtl="0" fontAlgn="ctr"/>
                      <a:r>
                        <a:rPr lang="en-US" sz="1400" b="1" i="0" u="none" strike="noStrike" dirty="0">
                          <a:solidFill>
                            <a:srgbClr val="FF0000"/>
                          </a:solidFill>
                          <a:latin typeface="B Nazanin"/>
                          <a:cs typeface="B Titr" pitchFamily="2" charset="-78"/>
                        </a:rPr>
                        <a:t>0</a:t>
                      </a:r>
                    </a:p>
                  </a:txBody>
                  <a:tcPr marL="9525" marR="9525" marT="9525" marB="0" anchor="ctr">
                    <a:solidFill>
                      <a:schemeClr val="accent2">
                        <a:lumMod val="20000"/>
                        <a:lumOff val="80000"/>
                      </a:schemeClr>
                    </a:solidFill>
                  </a:tcPr>
                </a:tc>
                <a:tc>
                  <a:txBody>
                    <a:bodyPr/>
                    <a:lstStyle/>
                    <a:p>
                      <a:pPr algn="ctr" rtl="1">
                        <a:spcAft>
                          <a:spcPts val="0"/>
                        </a:spcAft>
                      </a:pPr>
                      <a:r>
                        <a:rPr lang="fa-IR" sz="1100" b="1" kern="1200" dirty="0" smtClean="0">
                          <a:solidFill>
                            <a:srgbClr val="000000"/>
                          </a:solidFill>
                          <a:latin typeface="+mn-lt"/>
                          <a:ea typeface="Times New Roman"/>
                          <a:cs typeface="B Titr" pitchFamily="2" charset="-78"/>
                        </a:rPr>
                        <a:t>سرعین </a:t>
                      </a:r>
                      <a:endParaRPr lang="en-US" sz="1100" dirty="0">
                        <a:latin typeface="+mn-lt"/>
                        <a:ea typeface="Times New Roman"/>
                        <a:cs typeface="B Titr" pitchFamily="2" charset="-78"/>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400" dirty="0">
                          <a:latin typeface="Calibri"/>
                          <a:ea typeface="Times New Roman"/>
                          <a:cs typeface="B Titr" pitchFamily="2" charset="-78"/>
                        </a:rPr>
                        <a:t>3</a:t>
                      </a:r>
                      <a:endParaRPr lang="en-US" sz="1100" dirty="0">
                        <a:latin typeface="Calibri"/>
                        <a:ea typeface="Times New Roman"/>
                        <a:cs typeface="B Tit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4"/>
                  </a:ext>
                </a:extLst>
              </a:tr>
              <a:tr h="1103011">
                <a:tc>
                  <a:txBody>
                    <a:bodyPr/>
                    <a:lstStyle/>
                    <a:p>
                      <a:pPr algn="ctr" rtl="0" fontAlgn="ctr"/>
                      <a:r>
                        <a:rPr lang="en-US" sz="1600" b="1" i="0" u="none" strike="noStrike" dirty="0" smtClean="0">
                          <a:solidFill>
                            <a:srgbClr val="FF0000"/>
                          </a:solidFill>
                          <a:latin typeface="B Zar"/>
                          <a:cs typeface="B Titr" pitchFamily="2" charset="-78"/>
                        </a:rPr>
                        <a:t>100</a:t>
                      </a:r>
                      <a:endParaRPr lang="en-US" sz="1600" b="1" i="0" u="none" strike="noStrike" dirty="0">
                        <a:solidFill>
                          <a:srgbClr val="FF0000"/>
                        </a:solidFill>
                        <a:latin typeface="B Zar"/>
                        <a:cs typeface="B Titr" pitchFamily="2" charset="-78"/>
                      </a:endParaRPr>
                    </a:p>
                  </a:txBody>
                  <a:tcPr marL="9525" marR="9525" marT="9525" marB="0" anchor="ctr">
                    <a:solidFill>
                      <a:schemeClr val="accent2">
                        <a:lumMod val="20000"/>
                        <a:lumOff val="8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a-IR" sz="1400" b="1" i="0" u="none" strike="noStrike" dirty="0" smtClean="0">
                          <a:solidFill>
                            <a:srgbClr val="FF0000"/>
                          </a:solidFill>
                          <a:latin typeface="B Zar"/>
                          <a:cs typeface="B Titr" pitchFamily="2" charset="-78"/>
                        </a:rPr>
                        <a:t>16</a:t>
                      </a:r>
                      <a:endParaRPr lang="en-US" sz="1400" b="1" i="0" u="none" strike="noStrike" dirty="0" smtClean="0">
                        <a:solidFill>
                          <a:srgbClr val="FF0000"/>
                        </a:solidFill>
                        <a:latin typeface="B Zar"/>
                        <a:cs typeface="B Titr" pitchFamily="2" charset="-78"/>
                      </a:endParaRPr>
                    </a:p>
                    <a:p>
                      <a:pPr algn="ctr" rtl="0" fontAlgn="ctr"/>
                      <a:endParaRPr lang="en-US" sz="1400" b="1" i="0" u="none" strike="noStrike" dirty="0">
                        <a:solidFill>
                          <a:srgbClr val="FF0000"/>
                        </a:solidFill>
                        <a:latin typeface="B Nazanin"/>
                        <a:cs typeface="B Titr" pitchFamily="2" charset="-78"/>
                      </a:endParaRPr>
                    </a:p>
                  </a:txBody>
                  <a:tcPr marL="9525" marR="9525" marT="9525" marB="0" anchor="ctr">
                    <a:solidFill>
                      <a:schemeClr val="accent2">
                        <a:lumMod val="20000"/>
                        <a:lumOff val="80000"/>
                      </a:schemeClr>
                    </a:solidFill>
                  </a:tcPr>
                </a:tc>
                <a:tc>
                  <a:txBody>
                    <a:bodyPr/>
                    <a:lstStyle/>
                    <a:p>
                      <a:pPr algn="ctr"/>
                      <a:r>
                        <a:rPr lang="fa-IR" sz="1100" dirty="0" smtClean="0">
                          <a:cs typeface="B Titr" pitchFamily="2" charset="-78"/>
                        </a:rPr>
                        <a:t>استان</a:t>
                      </a:r>
                      <a:endParaRPr lang="en-US" sz="1100" dirty="0">
                        <a:cs typeface="B Titr" pitchFamily="2" charset="-78"/>
                      </a:endParaRPr>
                    </a:p>
                  </a:txBody>
                  <a:tcPr marL="68580" marR="68580" marT="0" marB="0">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800" dirty="0" smtClean="0">
                          <a:latin typeface="+mn-lt"/>
                          <a:ea typeface="Times New Roman"/>
                          <a:cs typeface="B Titr" pitchFamily="2" charset="-78"/>
                        </a:rPr>
                        <a:t>4</a:t>
                      </a:r>
                      <a:endParaRPr lang="en-US" sz="1400" dirty="0" smtClean="0">
                        <a:latin typeface="+mn-lt"/>
                        <a:ea typeface="Times New Roman"/>
                        <a:cs typeface="B Titr" pitchFamily="2" charset="-78"/>
                      </a:endParaRPr>
                    </a:p>
                    <a:p>
                      <a:endParaRPr lang="en-US" dirty="0">
                        <a:cs typeface="B Tit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xmlns="" val="2489489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365126"/>
            <a:ext cx="9619848" cy="527241"/>
          </a:xfrm>
          <a:solidFill>
            <a:schemeClr val="bg1"/>
          </a:solidFill>
        </p:spPr>
        <p:txBody>
          <a:bodyPr>
            <a:normAutofit fontScale="90000"/>
          </a:bodyPr>
          <a:lstStyle/>
          <a:p>
            <a:pPr algn="r" rtl="1"/>
            <a:r>
              <a:rPr lang="fa-IR" sz="2800" b="1" dirty="0">
                <a:solidFill>
                  <a:srgbClr val="00B050"/>
                </a:solidFill>
                <a:cs typeface="B Titr" pitchFamily="2" charset="-78"/>
              </a:rPr>
              <a:t>برنامه غربالگری ،شناسایی و درمان بیماری فنیل کتونوری</a:t>
            </a:r>
            <a:r>
              <a:rPr lang="en-US" sz="2800" dirty="0">
                <a:solidFill>
                  <a:srgbClr val="00B050"/>
                </a:solidFill>
                <a:cs typeface="B Titr" pitchFamily="2" charset="-78"/>
              </a:rPr>
              <a:t/>
            </a:r>
            <a:br>
              <a:rPr lang="en-US" sz="2800" dirty="0">
                <a:solidFill>
                  <a:srgbClr val="00B050"/>
                </a:solidFill>
                <a:cs typeface="B Titr" pitchFamily="2" charset="-78"/>
              </a:rPr>
            </a:br>
            <a:endParaRPr lang="en-US" sz="1300" dirty="0">
              <a:solidFill>
                <a:srgbClr val="00B050"/>
              </a:solidFill>
              <a:cs typeface="B Titr" pitchFamily="2" charset="-78"/>
            </a:endParaRPr>
          </a:p>
        </p:txBody>
      </p:sp>
      <p:graphicFrame>
        <p:nvGraphicFramePr>
          <p:cNvPr id="4" name="Content Placeholder 3"/>
          <p:cNvGraphicFramePr>
            <a:graphicFrameLocks noGrp="1"/>
          </p:cNvGraphicFramePr>
          <p:nvPr>
            <p:ph idx="4294967295"/>
            <p:extLst/>
          </p:nvPr>
        </p:nvGraphicFramePr>
        <p:xfrm>
          <a:off x="629392" y="1082408"/>
          <a:ext cx="10616539" cy="5069009"/>
        </p:xfrm>
        <a:graphic>
          <a:graphicData uri="http://schemas.openxmlformats.org/drawingml/2006/table">
            <a:tbl>
              <a:tblPr firstRow="1" bandRow="1">
                <a:tableStyleId>{21E4AEA4-8DFA-4A89-87EB-49C32662AFE0}</a:tableStyleId>
              </a:tblPr>
              <a:tblGrid>
                <a:gridCol w="2654134">
                  <a:extLst>
                    <a:ext uri="{9D8B030D-6E8A-4147-A177-3AD203B41FA5}">
                      <a16:colId xmlns:a16="http://schemas.microsoft.com/office/drawing/2014/main" xmlns="" val="20002"/>
                    </a:ext>
                  </a:extLst>
                </a:gridCol>
                <a:gridCol w="2654134">
                  <a:extLst>
                    <a:ext uri="{9D8B030D-6E8A-4147-A177-3AD203B41FA5}">
                      <a16:colId xmlns:a16="http://schemas.microsoft.com/office/drawing/2014/main" xmlns="" val="20003"/>
                    </a:ext>
                  </a:extLst>
                </a:gridCol>
                <a:gridCol w="2728551">
                  <a:extLst>
                    <a:ext uri="{9D8B030D-6E8A-4147-A177-3AD203B41FA5}">
                      <a16:colId xmlns:a16="http://schemas.microsoft.com/office/drawing/2014/main" xmlns="" val="20004"/>
                    </a:ext>
                  </a:extLst>
                </a:gridCol>
                <a:gridCol w="2579720">
                  <a:extLst>
                    <a:ext uri="{9D8B030D-6E8A-4147-A177-3AD203B41FA5}">
                      <a16:colId xmlns:a16="http://schemas.microsoft.com/office/drawing/2014/main" xmlns="" val="20005"/>
                    </a:ext>
                  </a:extLst>
                </a:gridCol>
              </a:tblGrid>
              <a:tr h="851333">
                <a:tc gridSpan="3">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400" b="1" kern="1200" dirty="0" smtClean="0">
                          <a:solidFill>
                            <a:srgbClr val="FFFF00"/>
                          </a:solidFill>
                          <a:latin typeface="+mn-lt"/>
                          <a:ea typeface="+mn-ea"/>
                          <a:cs typeface="B Titr" pitchFamily="2" charset="-78"/>
                        </a:rPr>
                        <a:t>وضعیت</a:t>
                      </a:r>
                      <a:r>
                        <a:rPr lang="fa-IR" sz="2400" b="1" kern="1200" baseline="0" dirty="0" smtClean="0">
                          <a:solidFill>
                            <a:srgbClr val="FFFF00"/>
                          </a:solidFill>
                          <a:latin typeface="+mn-lt"/>
                          <a:ea typeface="+mn-ea"/>
                          <a:cs typeface="B Titr" pitchFamily="2" charset="-78"/>
                        </a:rPr>
                        <a:t>  مراقبت بیماران 3 تا6سال در سال 1402</a:t>
                      </a:r>
                      <a:endParaRPr lang="en-US" sz="2400" b="1" kern="1200" dirty="0" smtClean="0">
                        <a:solidFill>
                          <a:srgbClr val="FFFF00"/>
                        </a:solidFill>
                        <a:latin typeface="+mn-lt"/>
                        <a:ea typeface="+mn-ea"/>
                        <a:cs typeface="B Titr" pitchFamily="2" charset="-78"/>
                      </a:endParaRPr>
                    </a:p>
                    <a:p>
                      <a:pPr algn="ctr" rtl="1"/>
                      <a:endParaRPr lang="en-US" sz="1600" dirty="0"/>
                    </a:p>
                  </a:txBody>
                  <a:tcPr/>
                </a:tc>
                <a:tc hMerge="1">
                  <a:txBody>
                    <a:bodyPr/>
                    <a:lstStyle/>
                    <a:p>
                      <a:endParaRPr lang="en-US" dirty="0"/>
                    </a:p>
                  </a:txBody>
                  <a:tcPr/>
                </a:tc>
                <a:tc hMerge="1">
                  <a:txBody>
                    <a:bodyPr/>
                    <a:lstStyle/>
                    <a:p>
                      <a:endParaRPr lang="en-US" dirty="0"/>
                    </a:p>
                  </a:txBody>
                  <a:tcPr/>
                </a:tc>
                <a:tc rowSpan="2">
                  <a:txBody>
                    <a:bodyPr/>
                    <a:lstStyle/>
                    <a:p>
                      <a:pPr algn="ctr" rtl="1">
                        <a:lnSpc>
                          <a:spcPct val="115000"/>
                        </a:lnSpc>
                        <a:spcAft>
                          <a:spcPts val="0"/>
                        </a:spcAft>
                      </a:pPr>
                      <a:r>
                        <a:rPr lang="fa-IR" sz="1100">
                          <a:latin typeface="Calibri"/>
                          <a:ea typeface="Times New Roman"/>
                          <a:cs typeface="B Titr"/>
                        </a:rPr>
                        <a:t>ردیف</a:t>
                      </a:r>
                      <a:endParaRPr lang="en-US" sz="1100">
                        <a:latin typeface="Calibri"/>
                        <a:ea typeface="Times New Roman"/>
                        <a:cs typeface="Arial"/>
                      </a:endParaRPr>
                    </a:p>
                  </a:txBody>
                  <a:tcPr marL="68580" marR="68580" marT="0" marB="0" anchor="ctr"/>
                </a:tc>
                <a:extLst>
                  <a:ext uri="{0D108BD9-81ED-4DB2-BD59-A6C34878D82A}">
                    <a16:rowId xmlns:a16="http://schemas.microsoft.com/office/drawing/2014/main" xmlns="" val="10000"/>
                  </a:ext>
                </a:extLst>
              </a:tr>
              <a:tr h="881131">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fa-IR" sz="1600" dirty="0" smtClean="0">
                          <a:latin typeface="+mn-lt"/>
                          <a:ea typeface="Times New Roman"/>
                          <a:cs typeface="B Zar" pitchFamily="2" charset="-78"/>
                        </a:rPr>
                        <a:t>درصدکنترل</a:t>
                      </a:r>
                      <a:endParaRPr lang="en-US" sz="1600" dirty="0" smtClean="0">
                        <a:latin typeface="+mn-lt"/>
                        <a:ea typeface="Times New Roman"/>
                        <a:cs typeface="B Zar" pitchFamily="2" charset="-78"/>
                      </a:endParaRPr>
                    </a:p>
                    <a:p>
                      <a:pPr algn="ctr" rtl="1">
                        <a:lnSpc>
                          <a:spcPct val="115000"/>
                        </a:lnSpc>
                        <a:spcAft>
                          <a:spcPts val="0"/>
                        </a:spcAft>
                      </a:pPr>
                      <a:endParaRPr lang="en-US" sz="1600" dirty="0">
                        <a:latin typeface="Calibri"/>
                        <a:ea typeface="Times New Roman"/>
                        <a:cs typeface="Arial"/>
                      </a:endParaRPr>
                    </a:p>
                  </a:txBody>
                  <a:tcPr marL="68580" marR="68580" marT="0" marB="0" anchor="ctr"/>
                </a:tc>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fa-IR" sz="1600" dirty="0" smtClean="0">
                          <a:latin typeface="+mn-lt"/>
                          <a:ea typeface="Times New Roman"/>
                          <a:cs typeface="B Zar" pitchFamily="2" charset="-78"/>
                        </a:rPr>
                        <a:t>درصدغیبت</a:t>
                      </a:r>
                      <a:endParaRPr lang="en-US" sz="1600" dirty="0" smtClean="0">
                        <a:latin typeface="+mn-lt"/>
                        <a:ea typeface="Times New Roman"/>
                        <a:cs typeface="B Zar" pitchFamily="2" charset="-78"/>
                      </a:endParaRPr>
                    </a:p>
                  </a:txBody>
                  <a:tcPr marL="68580" marR="68580" marT="0" marB="0" anchor="ctr"/>
                </a:tc>
                <a:tc>
                  <a:txBody>
                    <a:bodyPr/>
                    <a:lstStyle/>
                    <a:p>
                      <a:r>
                        <a:rPr lang="fa-IR" sz="1600" dirty="0" smtClean="0">
                          <a:solidFill>
                            <a:schemeClr val="tx1">
                              <a:lumMod val="95000"/>
                              <a:lumOff val="5000"/>
                            </a:schemeClr>
                          </a:solidFill>
                          <a:cs typeface="B Zar" pitchFamily="2" charset="-78"/>
                        </a:rPr>
                        <a:t>شهرستان</a:t>
                      </a:r>
                      <a:endParaRPr lang="en-US" sz="1600" dirty="0">
                        <a:solidFill>
                          <a:schemeClr val="tx1">
                            <a:lumMod val="95000"/>
                            <a:lumOff val="5000"/>
                          </a:schemeClr>
                        </a:solidFill>
                        <a:cs typeface="B Zar" pitchFamily="2" charset="-78"/>
                      </a:endParaRPr>
                    </a:p>
                  </a:txBody>
                  <a:tcPr/>
                </a:tc>
                <a:tc vMerge="1">
                  <a:txBody>
                    <a:bodyPr/>
                    <a:lstStyle/>
                    <a:p>
                      <a:endParaRPr lang="en-US"/>
                    </a:p>
                  </a:txBody>
                  <a:tcPr/>
                </a:tc>
                <a:extLst>
                  <a:ext uri="{0D108BD9-81ED-4DB2-BD59-A6C34878D82A}">
                    <a16:rowId xmlns:a16="http://schemas.microsoft.com/office/drawing/2014/main" xmlns="" val="10001"/>
                  </a:ext>
                </a:extLst>
              </a:tr>
              <a:tr h="578736">
                <a:tc>
                  <a:txBody>
                    <a:bodyPr/>
                    <a:lstStyle/>
                    <a:p>
                      <a:pPr algn="ctr" rtl="0" fontAlgn="ctr"/>
                      <a:r>
                        <a:rPr lang="en-US" sz="1600" b="1" i="0" u="none" strike="noStrike" dirty="0" smtClean="0">
                          <a:solidFill>
                            <a:srgbClr val="FF0000"/>
                          </a:solidFill>
                          <a:latin typeface="B Zar"/>
                          <a:cs typeface="B Zar" pitchFamily="2" charset="-78"/>
                        </a:rPr>
                        <a:t>20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0" fontAlgn="ctr"/>
                      <a:r>
                        <a:rPr lang="fa-IR" sz="1600" b="1" i="0" u="none" strike="noStrike" dirty="0" smtClean="0">
                          <a:solidFill>
                            <a:srgbClr val="FF0000"/>
                          </a:solidFill>
                          <a:latin typeface="B Nazanin"/>
                          <a:cs typeface="B Zar" pitchFamily="2" charset="-78"/>
                        </a:rPr>
                        <a:t>16</a:t>
                      </a:r>
                      <a:endParaRPr lang="en-US" sz="16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600" b="1" kern="1200" dirty="0">
                          <a:solidFill>
                            <a:srgbClr val="000000"/>
                          </a:solidFill>
                          <a:latin typeface="Calibri"/>
                          <a:ea typeface="Times New Roman"/>
                          <a:cs typeface="B Zar"/>
                        </a:rPr>
                        <a:t>اردبیل</a:t>
                      </a:r>
                      <a:r>
                        <a:rPr lang="fa-IR" sz="1600" b="1" kern="1200" dirty="0">
                          <a:solidFill>
                            <a:srgbClr val="000000"/>
                          </a:solidFill>
                          <a:latin typeface="Calibri"/>
                          <a:ea typeface="Times New Roman"/>
                          <a:cs typeface="Calibri"/>
                        </a:rPr>
                        <a:t> </a:t>
                      </a:r>
                      <a:endParaRPr lang="en-US" sz="16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400" b="1" dirty="0">
                          <a:latin typeface="Calibri"/>
                          <a:ea typeface="Times New Roman"/>
                          <a:cs typeface="B Zar" pitchFamily="2" charset="-78"/>
                        </a:rPr>
                        <a:t>1</a:t>
                      </a:r>
                      <a:endParaRPr lang="en-US" sz="1400" b="1"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2"/>
                  </a:ext>
                </a:extLst>
              </a:tr>
              <a:tr h="578736">
                <a:tc>
                  <a:txBody>
                    <a:bodyPr/>
                    <a:lstStyle/>
                    <a:p>
                      <a:pPr algn="ctr" rtl="0" fontAlgn="ctr"/>
                      <a:r>
                        <a:rPr lang="fa-IR" sz="1600" b="1" i="0" u="none" strike="noStrike" dirty="0" smtClean="0">
                          <a:solidFill>
                            <a:srgbClr val="FF0000"/>
                          </a:solidFill>
                          <a:latin typeface="B Zar"/>
                          <a:cs typeface="B Zar" pitchFamily="2" charset="-78"/>
                        </a:rPr>
                        <a:t>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0" fontAlgn="ctr"/>
                      <a:r>
                        <a:rPr lang="fa-IR" sz="1600" b="1" i="0" u="none" strike="noStrike" dirty="0" smtClean="0">
                          <a:solidFill>
                            <a:srgbClr val="FF0000"/>
                          </a:solidFill>
                          <a:latin typeface="B Nazanin"/>
                          <a:cs typeface="B Zar" pitchFamily="2" charset="-78"/>
                        </a:rPr>
                        <a:t>0</a:t>
                      </a:r>
                      <a:endParaRPr lang="en-US" sz="16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600" b="1" kern="1200" dirty="0">
                          <a:solidFill>
                            <a:srgbClr val="000000"/>
                          </a:solidFill>
                          <a:latin typeface="Calibri"/>
                          <a:ea typeface="Times New Roman"/>
                          <a:cs typeface="B Zar"/>
                        </a:rPr>
                        <a:t>بیله سوار</a:t>
                      </a:r>
                      <a:r>
                        <a:rPr lang="fa-IR" sz="1600" b="1" kern="1200" dirty="0">
                          <a:solidFill>
                            <a:srgbClr val="000000"/>
                          </a:solidFill>
                          <a:latin typeface="Calibri"/>
                          <a:ea typeface="Times New Roman"/>
                          <a:cs typeface="Calibri"/>
                        </a:rPr>
                        <a:t> </a:t>
                      </a:r>
                      <a:endParaRPr lang="en-US" sz="16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400" b="1" dirty="0" smtClean="0">
                          <a:latin typeface="Calibri"/>
                          <a:ea typeface="Times New Roman"/>
                          <a:cs typeface="B Zar" pitchFamily="2" charset="-78"/>
                        </a:rPr>
                        <a:t>2</a:t>
                      </a:r>
                      <a:endParaRPr lang="en-US" sz="1400" b="1"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4"/>
                  </a:ext>
                </a:extLst>
              </a:tr>
              <a:tr h="578736">
                <a:tc>
                  <a:txBody>
                    <a:bodyPr/>
                    <a:lstStyle/>
                    <a:p>
                      <a:pPr algn="ctr" rtl="0" fontAlgn="ctr"/>
                      <a:r>
                        <a:rPr lang="fa-IR" sz="1600" b="1" i="0" u="none" strike="noStrike" dirty="0" smtClean="0">
                          <a:solidFill>
                            <a:srgbClr val="FF0000"/>
                          </a:solidFill>
                          <a:latin typeface="B Zar"/>
                          <a:cs typeface="B Zar" pitchFamily="2" charset="-78"/>
                        </a:rPr>
                        <a:t>100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0" fontAlgn="ctr"/>
                      <a:r>
                        <a:rPr lang="fa-IR" sz="1600" b="1" i="0" u="none" strike="noStrike" dirty="0" smtClean="0">
                          <a:solidFill>
                            <a:srgbClr val="FF0000"/>
                          </a:solidFill>
                          <a:latin typeface="B Nazanin"/>
                          <a:cs typeface="B Zar" pitchFamily="2" charset="-78"/>
                        </a:rPr>
                        <a:t>0</a:t>
                      </a:r>
                      <a:endParaRPr lang="en-US" sz="16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600" b="1" kern="1200" dirty="0">
                          <a:solidFill>
                            <a:srgbClr val="000000"/>
                          </a:solidFill>
                          <a:latin typeface="Calibri"/>
                          <a:ea typeface="Times New Roman"/>
                          <a:cs typeface="B Zar"/>
                        </a:rPr>
                        <a:t>پارس آباد</a:t>
                      </a:r>
                      <a:r>
                        <a:rPr lang="fa-IR" sz="1600" b="1" kern="1200" dirty="0">
                          <a:solidFill>
                            <a:srgbClr val="000000"/>
                          </a:solidFill>
                          <a:latin typeface="Calibri"/>
                          <a:ea typeface="Times New Roman"/>
                          <a:cs typeface="Calibri"/>
                        </a:rPr>
                        <a:t> </a:t>
                      </a:r>
                      <a:endParaRPr lang="en-US" sz="16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400" b="1" dirty="0" smtClean="0">
                          <a:latin typeface="Calibri"/>
                          <a:ea typeface="Times New Roman"/>
                          <a:cs typeface="B Zar" pitchFamily="2" charset="-78"/>
                        </a:rPr>
                        <a:t>3</a:t>
                      </a:r>
                      <a:endParaRPr lang="en-US" sz="1400" b="1"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5"/>
                  </a:ext>
                </a:extLst>
              </a:tr>
              <a:tr h="578736">
                <a:tc>
                  <a:txBody>
                    <a:bodyPr/>
                    <a:lstStyle/>
                    <a:p>
                      <a:pPr algn="ctr" rtl="0" fontAlgn="ctr"/>
                      <a:r>
                        <a:rPr lang="fa-IR" sz="1600" b="1" i="0" u="none" strike="noStrike" dirty="0" smtClean="0">
                          <a:solidFill>
                            <a:srgbClr val="FF0000"/>
                          </a:solidFill>
                          <a:latin typeface="B Zar"/>
                          <a:cs typeface="B Zar" pitchFamily="2" charset="-78"/>
                        </a:rPr>
                        <a:t>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0" fontAlgn="ctr"/>
                      <a:r>
                        <a:rPr lang="fa-IR" sz="1600" b="1" i="0" u="none" strike="noStrike" dirty="0" smtClean="0">
                          <a:solidFill>
                            <a:srgbClr val="FF0000"/>
                          </a:solidFill>
                          <a:latin typeface="B Nazanin"/>
                          <a:cs typeface="B Zar" pitchFamily="2" charset="-78"/>
                        </a:rPr>
                        <a:t>100</a:t>
                      </a:r>
                      <a:endParaRPr lang="en-US" sz="16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600" b="1" kern="1200" dirty="0">
                          <a:solidFill>
                            <a:srgbClr val="000000"/>
                          </a:solidFill>
                          <a:latin typeface="Calibri"/>
                          <a:ea typeface="Times New Roman"/>
                          <a:cs typeface="B Zar"/>
                        </a:rPr>
                        <a:t>گرمی</a:t>
                      </a:r>
                      <a:r>
                        <a:rPr lang="fa-IR" sz="1600" b="1" kern="1200" dirty="0">
                          <a:solidFill>
                            <a:srgbClr val="000000"/>
                          </a:solidFill>
                          <a:latin typeface="Calibri"/>
                          <a:ea typeface="Times New Roman"/>
                          <a:cs typeface="Calibri"/>
                        </a:rPr>
                        <a:t> </a:t>
                      </a:r>
                      <a:endParaRPr lang="en-US" sz="16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400" b="1" dirty="0" smtClean="0">
                          <a:latin typeface="Calibri"/>
                          <a:ea typeface="Times New Roman"/>
                          <a:cs typeface="B Zar" pitchFamily="2" charset="-78"/>
                        </a:rPr>
                        <a:t>4</a:t>
                      </a:r>
                      <a:endParaRPr lang="en-US" sz="1400" b="1"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8"/>
                  </a:ext>
                </a:extLst>
              </a:tr>
              <a:tr h="1021601">
                <a:tc>
                  <a:txBody>
                    <a:bodyPr/>
                    <a:lstStyle/>
                    <a:p>
                      <a:pPr algn="ctr" rtl="0" fontAlgn="ctr"/>
                      <a:r>
                        <a:rPr lang="fa-IR" sz="1600" b="1" i="0" u="none" strike="noStrike" dirty="0" smtClean="0">
                          <a:solidFill>
                            <a:srgbClr val="FF0000"/>
                          </a:solidFill>
                          <a:latin typeface="B Zar"/>
                          <a:cs typeface="B Zar" pitchFamily="2" charset="-78"/>
                        </a:rPr>
                        <a:t>34</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0" fontAlgn="ctr"/>
                      <a:r>
                        <a:rPr lang="fa-IR" sz="1600" b="1" i="0" u="none" strike="noStrike" dirty="0" smtClean="0">
                          <a:solidFill>
                            <a:srgbClr val="FF0000"/>
                          </a:solidFill>
                          <a:latin typeface="B Nazanin"/>
                          <a:cs typeface="B Zar" pitchFamily="2" charset="-78"/>
                        </a:rPr>
                        <a:t>20</a:t>
                      </a:r>
                      <a:endParaRPr lang="en-US" sz="16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a:r>
                        <a:rPr lang="fa-IR" sz="1600" dirty="0" smtClean="0"/>
                        <a:t>استان</a:t>
                      </a:r>
                      <a:endParaRPr lang="en-US" sz="1600" dirty="0"/>
                    </a:p>
                  </a:txBody>
                  <a:tcPr marL="68580" marR="68580" marT="0" marB="0">
                    <a:solidFill>
                      <a:schemeClr val="accent2">
                        <a:lumMod val="20000"/>
                        <a:lumOff val="80000"/>
                      </a:schemeClr>
                    </a:solidFill>
                  </a:tcPr>
                </a:tc>
                <a:tc>
                  <a:txBody>
                    <a:bodyPr/>
                    <a:lstStyle/>
                    <a:p>
                      <a:pPr algn="ctr"/>
                      <a:r>
                        <a:rPr lang="fa-IR" sz="1400" b="1" dirty="0" smtClean="0">
                          <a:cs typeface="B Zar" pitchFamily="2" charset="-78"/>
                        </a:rPr>
                        <a:t>5</a:t>
                      </a:r>
                      <a:endParaRPr lang="en-US" sz="1400" b="1" dirty="0">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xmlns="" val="2489489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 y="365126"/>
            <a:ext cx="10261600" cy="527241"/>
          </a:xfrm>
          <a:solidFill>
            <a:schemeClr val="bg1"/>
          </a:solidFill>
        </p:spPr>
        <p:txBody>
          <a:bodyPr>
            <a:normAutofit fontScale="90000"/>
          </a:bodyPr>
          <a:lstStyle/>
          <a:p>
            <a:pPr algn="r" rtl="1"/>
            <a:r>
              <a:rPr lang="fa-IR" sz="2800" b="1" dirty="0">
                <a:solidFill>
                  <a:srgbClr val="00B050"/>
                </a:solidFill>
                <a:cs typeface="B Titr" pitchFamily="2" charset="-78"/>
              </a:rPr>
              <a:t>برنامه غربالگری ،شناسایی و درمان بیماری فنیل کتونوری</a:t>
            </a:r>
            <a:r>
              <a:rPr lang="en-US" sz="2800" dirty="0">
                <a:solidFill>
                  <a:srgbClr val="00B050"/>
                </a:solidFill>
                <a:cs typeface="B Titr" pitchFamily="2" charset="-78"/>
              </a:rPr>
              <a:t/>
            </a:r>
            <a:br>
              <a:rPr lang="en-US" sz="2800" dirty="0">
                <a:solidFill>
                  <a:srgbClr val="00B050"/>
                </a:solidFill>
                <a:cs typeface="B Titr" pitchFamily="2" charset="-78"/>
              </a:rPr>
            </a:br>
            <a:endParaRPr lang="en-US" sz="1300" dirty="0">
              <a:solidFill>
                <a:srgbClr val="00B050"/>
              </a:solidFill>
              <a:cs typeface="B Titr" pitchFamily="2" charset="-78"/>
            </a:endParaRPr>
          </a:p>
        </p:txBody>
      </p:sp>
      <p:graphicFrame>
        <p:nvGraphicFramePr>
          <p:cNvPr id="4" name="Content Placeholder 3"/>
          <p:cNvGraphicFramePr>
            <a:graphicFrameLocks noGrp="1"/>
          </p:cNvGraphicFramePr>
          <p:nvPr>
            <p:ph idx="4294967295"/>
            <p:extLst/>
          </p:nvPr>
        </p:nvGraphicFramePr>
        <p:xfrm>
          <a:off x="629392" y="1082411"/>
          <a:ext cx="10723417" cy="4867126"/>
        </p:xfrm>
        <a:graphic>
          <a:graphicData uri="http://schemas.openxmlformats.org/drawingml/2006/table">
            <a:tbl>
              <a:tblPr firstRow="1" bandRow="1">
                <a:tableStyleId>{21E4AEA4-8DFA-4A89-87EB-49C32662AFE0}</a:tableStyleId>
              </a:tblPr>
              <a:tblGrid>
                <a:gridCol w="2680855">
                  <a:extLst>
                    <a:ext uri="{9D8B030D-6E8A-4147-A177-3AD203B41FA5}">
                      <a16:colId xmlns:a16="http://schemas.microsoft.com/office/drawing/2014/main" xmlns="" val="20002"/>
                    </a:ext>
                  </a:extLst>
                </a:gridCol>
                <a:gridCol w="2680855">
                  <a:extLst>
                    <a:ext uri="{9D8B030D-6E8A-4147-A177-3AD203B41FA5}">
                      <a16:colId xmlns:a16="http://schemas.microsoft.com/office/drawing/2014/main" xmlns="" val="20003"/>
                    </a:ext>
                  </a:extLst>
                </a:gridCol>
                <a:gridCol w="2756018">
                  <a:extLst>
                    <a:ext uri="{9D8B030D-6E8A-4147-A177-3AD203B41FA5}">
                      <a16:colId xmlns:a16="http://schemas.microsoft.com/office/drawing/2014/main" xmlns="" val="20004"/>
                    </a:ext>
                  </a:extLst>
                </a:gridCol>
                <a:gridCol w="2605689">
                  <a:extLst>
                    <a:ext uri="{9D8B030D-6E8A-4147-A177-3AD203B41FA5}">
                      <a16:colId xmlns:a16="http://schemas.microsoft.com/office/drawing/2014/main" xmlns="" val="20005"/>
                    </a:ext>
                  </a:extLst>
                </a:gridCol>
              </a:tblGrid>
              <a:tr h="1029476">
                <a:tc gridSpan="3">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000" b="1" kern="1200" dirty="0" smtClean="0">
                          <a:solidFill>
                            <a:srgbClr val="FFFF00"/>
                          </a:solidFill>
                          <a:latin typeface="+mn-lt"/>
                          <a:ea typeface="+mn-ea"/>
                          <a:cs typeface="B Titr" pitchFamily="2" charset="-78"/>
                        </a:rPr>
                        <a:t>وضعیت</a:t>
                      </a:r>
                      <a:r>
                        <a:rPr lang="fa-IR" sz="2000" b="1" kern="1200" baseline="0" dirty="0" smtClean="0">
                          <a:solidFill>
                            <a:srgbClr val="FFFF00"/>
                          </a:solidFill>
                          <a:latin typeface="+mn-lt"/>
                          <a:ea typeface="+mn-ea"/>
                          <a:cs typeface="B Titr" pitchFamily="2" charset="-78"/>
                        </a:rPr>
                        <a:t>  مراقبت بیماران6 تا12سال در سال 1402</a:t>
                      </a:r>
                      <a:endParaRPr lang="en-US" sz="2000" b="1" kern="1200" dirty="0" smtClean="0">
                        <a:solidFill>
                          <a:srgbClr val="FFFF00"/>
                        </a:solidFill>
                        <a:latin typeface="+mn-lt"/>
                        <a:ea typeface="+mn-ea"/>
                        <a:cs typeface="B Titr" pitchFamily="2" charset="-78"/>
                      </a:endParaRPr>
                    </a:p>
                    <a:p>
                      <a:pPr algn="ctr" rtl="1"/>
                      <a:endParaRPr lang="en-US" sz="1200" dirty="0" smtClean="0"/>
                    </a:p>
                    <a:p>
                      <a:pPr algn="ctr" rtl="1"/>
                      <a:endParaRPr lang="en-US" sz="1200" dirty="0"/>
                    </a:p>
                  </a:txBody>
                  <a:tcPr/>
                </a:tc>
                <a:tc hMerge="1">
                  <a:txBody>
                    <a:bodyPr/>
                    <a:lstStyle/>
                    <a:p>
                      <a:endParaRPr lang="en-US" dirty="0"/>
                    </a:p>
                  </a:txBody>
                  <a:tcPr/>
                </a:tc>
                <a:tc hMerge="1">
                  <a:txBody>
                    <a:bodyPr/>
                    <a:lstStyle/>
                    <a:p>
                      <a:endParaRPr lang="en-US" dirty="0"/>
                    </a:p>
                  </a:txBody>
                  <a:tcPr/>
                </a:tc>
                <a:tc rowSpan="2">
                  <a:txBody>
                    <a:bodyPr/>
                    <a:lstStyle/>
                    <a:p>
                      <a:pPr algn="ctr" rtl="1">
                        <a:lnSpc>
                          <a:spcPct val="115000"/>
                        </a:lnSpc>
                        <a:spcAft>
                          <a:spcPts val="0"/>
                        </a:spcAft>
                      </a:pPr>
                      <a:r>
                        <a:rPr lang="fa-IR" sz="1100">
                          <a:latin typeface="Calibri"/>
                          <a:ea typeface="Times New Roman"/>
                          <a:cs typeface="B Titr"/>
                        </a:rPr>
                        <a:t>ردیف</a:t>
                      </a:r>
                      <a:endParaRPr lang="en-US" sz="1100">
                        <a:latin typeface="Calibri"/>
                        <a:ea typeface="Times New Roman"/>
                        <a:cs typeface="Arial"/>
                      </a:endParaRPr>
                    </a:p>
                  </a:txBody>
                  <a:tcPr marL="68580" marR="68580" marT="0" marB="0" anchor="ctr"/>
                </a:tc>
                <a:extLst>
                  <a:ext uri="{0D108BD9-81ED-4DB2-BD59-A6C34878D82A}">
                    <a16:rowId xmlns:a16="http://schemas.microsoft.com/office/drawing/2014/main" xmlns="" val="10000"/>
                  </a:ext>
                </a:extLst>
              </a:tr>
              <a:tr h="613962">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fa-IR" sz="1600" b="1" dirty="0" smtClean="0">
                          <a:latin typeface="+mn-lt"/>
                          <a:ea typeface="Times New Roman"/>
                          <a:cs typeface="B Zar" pitchFamily="2" charset="-78"/>
                        </a:rPr>
                        <a:t>درصدکنترل</a:t>
                      </a:r>
                      <a:endParaRPr lang="en-US" sz="1600" b="1" dirty="0" smtClean="0">
                        <a:latin typeface="+mn-lt"/>
                        <a:ea typeface="Times New Roman"/>
                        <a:cs typeface="B Zar" pitchFamily="2" charset="-78"/>
                      </a:endParaRPr>
                    </a:p>
                  </a:txBody>
                  <a:tcPr marL="68580" marR="68580" marT="0" marB="0" anchor="ctr"/>
                </a:tc>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fa-IR" sz="1600" b="1" dirty="0" smtClean="0">
                          <a:latin typeface="+mn-lt"/>
                          <a:ea typeface="Times New Roman"/>
                          <a:cs typeface="B Zar" pitchFamily="2" charset="-78"/>
                        </a:rPr>
                        <a:t>درصدغیبت</a:t>
                      </a:r>
                      <a:endParaRPr lang="en-US" sz="1600" b="1" dirty="0" smtClean="0">
                        <a:latin typeface="+mn-lt"/>
                        <a:ea typeface="Times New Roman"/>
                        <a:cs typeface="B Zar" pitchFamily="2" charset="-78"/>
                      </a:endParaRPr>
                    </a:p>
                  </a:txBody>
                  <a:tcPr marL="68580" marR="68580" marT="0" marB="0" anchor="ctr"/>
                </a:tc>
                <a:tc>
                  <a:txBody>
                    <a:bodyPr/>
                    <a:lstStyle/>
                    <a:p>
                      <a:pPr algn="ctr"/>
                      <a:r>
                        <a:rPr lang="fa-IR" sz="1200" b="1" dirty="0" smtClean="0">
                          <a:solidFill>
                            <a:schemeClr val="tx1">
                              <a:lumMod val="95000"/>
                              <a:lumOff val="5000"/>
                            </a:schemeClr>
                          </a:solidFill>
                          <a:cs typeface="B Zar" pitchFamily="2" charset="-78"/>
                        </a:rPr>
                        <a:t>شهرستان</a:t>
                      </a:r>
                      <a:endParaRPr lang="en-US" sz="1200" b="1" dirty="0">
                        <a:solidFill>
                          <a:schemeClr val="tx1">
                            <a:lumMod val="95000"/>
                            <a:lumOff val="5000"/>
                          </a:schemeClr>
                        </a:solidFill>
                        <a:cs typeface="B Zar" pitchFamily="2" charset="-78"/>
                      </a:endParaRPr>
                    </a:p>
                  </a:txBody>
                  <a:tcPr/>
                </a:tc>
                <a:tc vMerge="1">
                  <a:txBody>
                    <a:bodyPr/>
                    <a:lstStyle/>
                    <a:p>
                      <a:endParaRPr lang="en-US"/>
                    </a:p>
                  </a:txBody>
                  <a:tcPr/>
                </a:tc>
                <a:extLst>
                  <a:ext uri="{0D108BD9-81ED-4DB2-BD59-A6C34878D82A}">
                    <a16:rowId xmlns:a16="http://schemas.microsoft.com/office/drawing/2014/main" xmlns="" val="10001"/>
                  </a:ext>
                </a:extLst>
              </a:tr>
              <a:tr h="419902">
                <a:tc>
                  <a:txBody>
                    <a:bodyPr/>
                    <a:lstStyle/>
                    <a:p>
                      <a:pPr algn="ctr" rtl="1" fontAlgn="ctr"/>
                      <a:r>
                        <a:rPr lang="fa-IR" sz="1600" b="1" i="0" u="none" strike="noStrike" dirty="0" smtClean="0">
                          <a:solidFill>
                            <a:srgbClr val="FF0000"/>
                          </a:solidFill>
                          <a:latin typeface="B Zar"/>
                          <a:cs typeface="B Zar" pitchFamily="2" charset="-78"/>
                        </a:rPr>
                        <a:t>25</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1" fontAlgn="ctr"/>
                      <a:r>
                        <a:rPr lang="fa-IR" sz="1400" b="1" i="0" u="none" strike="noStrike" dirty="0" smtClean="0">
                          <a:solidFill>
                            <a:srgbClr val="FF0000"/>
                          </a:solidFill>
                          <a:latin typeface="B Nazanin"/>
                          <a:cs typeface="B Zar" pitchFamily="2" charset="-78"/>
                        </a:rPr>
                        <a:t>23</a:t>
                      </a:r>
                      <a:endParaRPr lang="en-US" sz="14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100" b="1" kern="1200" dirty="0">
                          <a:solidFill>
                            <a:srgbClr val="000000"/>
                          </a:solidFill>
                          <a:latin typeface="Calibri"/>
                          <a:ea typeface="Times New Roman"/>
                          <a:cs typeface="B Zar"/>
                        </a:rPr>
                        <a:t>اردبیل</a:t>
                      </a:r>
                      <a:r>
                        <a:rPr lang="fa-IR" sz="1100" b="1" kern="1200" dirty="0">
                          <a:solidFill>
                            <a:srgbClr val="000000"/>
                          </a:solidFill>
                          <a:latin typeface="Calibri"/>
                          <a:ea typeface="Times New Roman"/>
                          <a:cs typeface="Calibri"/>
                        </a:rPr>
                        <a:t> </a:t>
                      </a:r>
                      <a:endParaRPr lang="en-US" sz="11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600" dirty="0">
                          <a:latin typeface="Calibri"/>
                          <a:ea typeface="Times New Roman"/>
                          <a:cs typeface="B Zar" pitchFamily="2" charset="-78"/>
                        </a:rPr>
                        <a:t>1</a:t>
                      </a:r>
                      <a:endParaRPr lang="en-US" sz="1600"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2"/>
                  </a:ext>
                </a:extLst>
              </a:tr>
              <a:tr h="419902">
                <a:tc>
                  <a:txBody>
                    <a:bodyPr/>
                    <a:lstStyle/>
                    <a:p>
                      <a:pPr algn="ctr" rtl="1" fontAlgn="ctr"/>
                      <a:r>
                        <a:rPr lang="fa-IR" sz="1600" b="1" i="0" u="none" strike="noStrike" dirty="0" smtClean="0">
                          <a:solidFill>
                            <a:srgbClr val="FF0000"/>
                          </a:solidFill>
                          <a:latin typeface="B Zar"/>
                          <a:cs typeface="B Zar" pitchFamily="2" charset="-78"/>
                        </a:rPr>
                        <a:t>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1" fontAlgn="ctr"/>
                      <a:r>
                        <a:rPr lang="fa-IR" sz="1400" b="1" i="0" u="none" strike="noStrike" dirty="0" smtClean="0">
                          <a:solidFill>
                            <a:srgbClr val="FF0000"/>
                          </a:solidFill>
                          <a:latin typeface="B Nazanin"/>
                          <a:cs typeface="B Zar" pitchFamily="2" charset="-78"/>
                        </a:rPr>
                        <a:t>0</a:t>
                      </a:r>
                      <a:endParaRPr lang="en-US" sz="14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100" dirty="0" smtClean="0">
                          <a:latin typeface="Calibri"/>
                          <a:ea typeface="Times New Roman"/>
                          <a:cs typeface="Arial"/>
                        </a:rPr>
                        <a:t>اصلاندوز</a:t>
                      </a:r>
                      <a:endParaRPr lang="en-US" sz="11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600" dirty="0">
                          <a:latin typeface="Calibri"/>
                          <a:ea typeface="Times New Roman"/>
                          <a:cs typeface="B Zar" pitchFamily="2" charset="-78"/>
                        </a:rPr>
                        <a:t>2</a:t>
                      </a:r>
                      <a:endParaRPr lang="en-US" sz="1600"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3"/>
                  </a:ext>
                </a:extLst>
              </a:tr>
              <a:tr h="419902">
                <a:tc>
                  <a:txBody>
                    <a:bodyPr/>
                    <a:lstStyle/>
                    <a:p>
                      <a:pPr algn="ctr" rtl="1" fontAlgn="ctr"/>
                      <a:r>
                        <a:rPr lang="fa-IR" sz="1600" b="1" i="0" u="none" strike="noStrike" dirty="0" smtClean="0">
                          <a:solidFill>
                            <a:srgbClr val="FF0000"/>
                          </a:solidFill>
                          <a:latin typeface="B Zar"/>
                          <a:cs typeface="B Zar" pitchFamily="2" charset="-78"/>
                        </a:rPr>
                        <a:t>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1" fontAlgn="ctr"/>
                      <a:r>
                        <a:rPr lang="fa-IR" sz="1400" b="1" i="0" u="none" strike="noStrike" dirty="0" smtClean="0">
                          <a:solidFill>
                            <a:srgbClr val="FF0000"/>
                          </a:solidFill>
                          <a:latin typeface="B Nazanin"/>
                          <a:cs typeface="B Zar" pitchFamily="2" charset="-78"/>
                        </a:rPr>
                        <a:t>66</a:t>
                      </a:r>
                      <a:endParaRPr lang="en-US" sz="14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100" b="1" kern="1200" dirty="0">
                          <a:solidFill>
                            <a:srgbClr val="000000"/>
                          </a:solidFill>
                          <a:latin typeface="Calibri"/>
                          <a:ea typeface="Times New Roman"/>
                          <a:cs typeface="B Zar"/>
                        </a:rPr>
                        <a:t>پارس آباد</a:t>
                      </a:r>
                      <a:r>
                        <a:rPr lang="fa-IR" sz="1100" b="1" kern="1200" dirty="0">
                          <a:solidFill>
                            <a:srgbClr val="000000"/>
                          </a:solidFill>
                          <a:latin typeface="Calibri"/>
                          <a:ea typeface="Times New Roman"/>
                          <a:cs typeface="Calibri"/>
                        </a:rPr>
                        <a:t> </a:t>
                      </a:r>
                      <a:endParaRPr lang="en-US" sz="11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600" dirty="0" smtClean="0">
                          <a:latin typeface="Calibri"/>
                          <a:ea typeface="Times New Roman"/>
                          <a:cs typeface="B Zar" pitchFamily="2" charset="-78"/>
                        </a:rPr>
                        <a:t>3</a:t>
                      </a:r>
                      <a:endParaRPr lang="en-US" sz="1600"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5"/>
                  </a:ext>
                </a:extLst>
              </a:tr>
              <a:tr h="419902">
                <a:tc>
                  <a:txBody>
                    <a:bodyPr/>
                    <a:lstStyle/>
                    <a:p>
                      <a:pPr algn="ctr" rtl="1" fontAlgn="ctr"/>
                      <a:r>
                        <a:rPr lang="fa-IR" sz="1600" b="1" i="0" u="none" strike="noStrike" dirty="0" smtClean="0">
                          <a:solidFill>
                            <a:srgbClr val="FF0000"/>
                          </a:solidFill>
                          <a:latin typeface="B Zar"/>
                          <a:cs typeface="B Zar" pitchFamily="2" charset="-78"/>
                        </a:rPr>
                        <a:t>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1" fontAlgn="ctr"/>
                      <a:r>
                        <a:rPr lang="fa-IR" sz="1400" b="1" i="0" u="none" strike="noStrike" dirty="0" smtClean="0">
                          <a:solidFill>
                            <a:srgbClr val="FF0000"/>
                          </a:solidFill>
                          <a:latin typeface="B Nazanin"/>
                          <a:cs typeface="B Zar" pitchFamily="2" charset="-78"/>
                        </a:rPr>
                        <a:t>0</a:t>
                      </a:r>
                      <a:endParaRPr lang="en-US" sz="14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100" b="1" kern="1200" dirty="0">
                          <a:solidFill>
                            <a:srgbClr val="000000"/>
                          </a:solidFill>
                          <a:latin typeface="Calibri"/>
                          <a:ea typeface="Times New Roman"/>
                          <a:cs typeface="B Zar"/>
                        </a:rPr>
                        <a:t>گرمی</a:t>
                      </a:r>
                      <a:r>
                        <a:rPr lang="fa-IR" sz="1100" b="1" kern="1200" dirty="0">
                          <a:solidFill>
                            <a:srgbClr val="000000"/>
                          </a:solidFill>
                          <a:latin typeface="Calibri"/>
                          <a:ea typeface="Times New Roman"/>
                          <a:cs typeface="Calibri"/>
                        </a:rPr>
                        <a:t> </a:t>
                      </a:r>
                      <a:endParaRPr lang="en-US" sz="11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600" dirty="0" smtClean="0">
                          <a:latin typeface="Calibri"/>
                          <a:ea typeface="Times New Roman"/>
                          <a:cs typeface="B Zar" pitchFamily="2" charset="-78"/>
                        </a:rPr>
                        <a:t>4</a:t>
                      </a:r>
                      <a:endParaRPr lang="en-US" sz="1600"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8"/>
                  </a:ext>
                </a:extLst>
              </a:tr>
              <a:tr h="419902">
                <a:tc>
                  <a:txBody>
                    <a:bodyPr/>
                    <a:lstStyle/>
                    <a:p>
                      <a:pPr algn="ctr" rtl="1" fontAlgn="ctr"/>
                      <a:r>
                        <a:rPr lang="fa-IR" sz="1600" b="1" i="0" u="none" strike="noStrike" dirty="0" smtClean="0">
                          <a:solidFill>
                            <a:srgbClr val="FF0000"/>
                          </a:solidFill>
                          <a:latin typeface="B Zar"/>
                          <a:cs typeface="B Zar" pitchFamily="2" charset="-78"/>
                        </a:rPr>
                        <a:t>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1" fontAlgn="ctr"/>
                      <a:r>
                        <a:rPr lang="fa-IR" sz="1400" b="1" i="0" u="none" strike="noStrike" dirty="0" smtClean="0">
                          <a:solidFill>
                            <a:srgbClr val="FF0000"/>
                          </a:solidFill>
                          <a:latin typeface="B Nazanin"/>
                          <a:cs typeface="B Zar" pitchFamily="2" charset="-78"/>
                        </a:rPr>
                        <a:t>0</a:t>
                      </a:r>
                      <a:endParaRPr lang="en-US" sz="14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100" b="1" kern="1200" dirty="0" smtClean="0">
                          <a:solidFill>
                            <a:srgbClr val="000000"/>
                          </a:solidFill>
                          <a:latin typeface="Calibri"/>
                          <a:ea typeface="Times New Roman"/>
                          <a:cs typeface="B Zar"/>
                        </a:rPr>
                        <a:t>مشگین شهر</a:t>
                      </a:r>
                      <a:endParaRPr lang="en-US" sz="11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600" dirty="0" smtClean="0">
                          <a:latin typeface="Calibri"/>
                          <a:ea typeface="Times New Roman"/>
                          <a:cs typeface="B Zar" pitchFamily="2" charset="-78"/>
                        </a:rPr>
                        <a:t>5</a:t>
                      </a:r>
                      <a:endParaRPr lang="en-US" sz="1600"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9"/>
                  </a:ext>
                </a:extLst>
              </a:tr>
              <a:tr h="419902">
                <a:tc>
                  <a:txBody>
                    <a:bodyPr/>
                    <a:lstStyle/>
                    <a:p>
                      <a:pPr algn="ctr" rtl="1" fontAlgn="ctr"/>
                      <a:r>
                        <a:rPr lang="fa-IR" sz="1600" b="1" i="0" u="none" strike="noStrike" dirty="0" smtClean="0">
                          <a:solidFill>
                            <a:srgbClr val="FF0000"/>
                          </a:solidFill>
                          <a:latin typeface="B Zar"/>
                          <a:cs typeface="B Zar" pitchFamily="2" charset="-78"/>
                        </a:rPr>
                        <a:t>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1" fontAlgn="ctr"/>
                      <a:r>
                        <a:rPr lang="fa-IR" sz="1400" b="1" i="0" u="none" strike="noStrike" dirty="0" smtClean="0">
                          <a:solidFill>
                            <a:srgbClr val="FF0000"/>
                          </a:solidFill>
                          <a:latin typeface="B Nazanin"/>
                          <a:cs typeface="B Zar" pitchFamily="2" charset="-78"/>
                        </a:rPr>
                        <a:t>0</a:t>
                      </a:r>
                      <a:endParaRPr lang="en-US" sz="14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100" b="1" kern="1200" dirty="0">
                          <a:solidFill>
                            <a:srgbClr val="000000"/>
                          </a:solidFill>
                          <a:latin typeface="Calibri"/>
                          <a:ea typeface="Times New Roman"/>
                          <a:cs typeface="B Zar"/>
                        </a:rPr>
                        <a:t>نمین</a:t>
                      </a:r>
                      <a:r>
                        <a:rPr lang="fa-IR" sz="1100" b="1" kern="1200" dirty="0">
                          <a:solidFill>
                            <a:srgbClr val="000000"/>
                          </a:solidFill>
                          <a:latin typeface="Calibri"/>
                          <a:ea typeface="Times New Roman"/>
                          <a:cs typeface="Calibri"/>
                        </a:rPr>
                        <a:t> </a:t>
                      </a:r>
                      <a:endParaRPr lang="en-US" sz="11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600" dirty="0" smtClean="0">
                          <a:latin typeface="Calibri"/>
                          <a:ea typeface="Times New Roman"/>
                          <a:cs typeface="B Zar" pitchFamily="2" charset="-78"/>
                        </a:rPr>
                        <a:t>6</a:t>
                      </a:r>
                      <a:endParaRPr lang="en-US" sz="1600"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10"/>
                  </a:ext>
                </a:extLst>
              </a:tr>
              <a:tr h="704276">
                <a:tc>
                  <a:txBody>
                    <a:bodyPr/>
                    <a:lstStyle/>
                    <a:p>
                      <a:pPr algn="ctr" rtl="1" fontAlgn="ctr"/>
                      <a:r>
                        <a:rPr lang="fa-IR" sz="1600" b="1" i="0" u="none" strike="noStrike" dirty="0" smtClean="0">
                          <a:solidFill>
                            <a:srgbClr val="FF0000"/>
                          </a:solidFill>
                          <a:latin typeface="B Zar"/>
                          <a:cs typeface="B Zar" pitchFamily="2" charset="-78"/>
                        </a:rPr>
                        <a:t>14</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1" fontAlgn="ctr"/>
                      <a:r>
                        <a:rPr lang="fa-IR" sz="1400" b="1" i="0" u="none" strike="noStrike" dirty="0" smtClean="0">
                          <a:solidFill>
                            <a:srgbClr val="FF0000"/>
                          </a:solidFill>
                          <a:latin typeface="B Nazanin"/>
                          <a:cs typeface="B Zar" pitchFamily="2" charset="-78"/>
                        </a:rPr>
                        <a:t>22</a:t>
                      </a:r>
                      <a:endParaRPr lang="en-US" sz="14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r>
                        <a:rPr lang="fa-IR" sz="1100" dirty="0" smtClean="0"/>
                        <a:t>استان</a:t>
                      </a:r>
                      <a:endParaRPr lang="en-US" sz="1100" dirty="0"/>
                    </a:p>
                  </a:txBody>
                  <a:tcPr marL="68580" marR="68580" marT="0" marB="0">
                    <a:solidFill>
                      <a:schemeClr val="accent2">
                        <a:lumMod val="20000"/>
                        <a:lumOff val="80000"/>
                      </a:schemeClr>
                    </a:solidFill>
                  </a:tcPr>
                </a:tc>
                <a:tc>
                  <a:txBody>
                    <a:bodyPr/>
                    <a:lstStyle/>
                    <a:p>
                      <a:pPr algn="ctr" rtl="1"/>
                      <a:r>
                        <a:rPr lang="fa-IR" sz="1600" dirty="0" smtClean="0">
                          <a:cs typeface="B Zar" pitchFamily="2" charset="-78"/>
                        </a:rPr>
                        <a:t>7</a:t>
                      </a:r>
                      <a:endParaRPr lang="en-US" sz="1600" dirty="0">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xmlns="" val="2489489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 y="365126"/>
            <a:ext cx="10363200" cy="527241"/>
          </a:xfrm>
          <a:solidFill>
            <a:schemeClr val="bg1"/>
          </a:solidFill>
        </p:spPr>
        <p:txBody>
          <a:bodyPr>
            <a:normAutofit fontScale="90000"/>
          </a:bodyPr>
          <a:lstStyle/>
          <a:p>
            <a:pPr algn="r" rtl="1"/>
            <a:r>
              <a:rPr lang="fa-IR" sz="2800" b="1" dirty="0">
                <a:solidFill>
                  <a:srgbClr val="00B050"/>
                </a:solidFill>
                <a:cs typeface="B Titr" pitchFamily="2" charset="-78"/>
              </a:rPr>
              <a:t>برنامه غربالگری ،شناسایی و درمان بیماری فنیل کتونوری</a:t>
            </a:r>
            <a:r>
              <a:rPr lang="en-US" sz="2800" dirty="0">
                <a:solidFill>
                  <a:srgbClr val="FFFF00"/>
                </a:solidFill>
                <a:cs typeface="B Titr" pitchFamily="2" charset="-78"/>
              </a:rPr>
              <a:t/>
            </a:r>
            <a:br>
              <a:rPr lang="en-US" sz="2800" dirty="0">
                <a:solidFill>
                  <a:srgbClr val="FFFF00"/>
                </a:solidFill>
                <a:cs typeface="B Titr" pitchFamily="2" charset="-78"/>
              </a:rPr>
            </a:br>
            <a:endParaRPr lang="en-US" sz="1300" dirty="0">
              <a:solidFill>
                <a:srgbClr val="FFFF00"/>
              </a:solidFill>
              <a:cs typeface="B Titr" pitchFamily="2" charset="-78"/>
            </a:endParaRPr>
          </a:p>
        </p:txBody>
      </p:sp>
      <p:graphicFrame>
        <p:nvGraphicFramePr>
          <p:cNvPr id="4" name="Content Placeholder 3"/>
          <p:cNvGraphicFramePr>
            <a:graphicFrameLocks noGrp="1"/>
          </p:cNvGraphicFramePr>
          <p:nvPr>
            <p:ph idx="4294967295"/>
            <p:extLst/>
          </p:nvPr>
        </p:nvGraphicFramePr>
        <p:xfrm>
          <a:off x="902525" y="1082411"/>
          <a:ext cx="10260279" cy="4855254"/>
        </p:xfrm>
        <a:graphic>
          <a:graphicData uri="http://schemas.openxmlformats.org/drawingml/2006/table">
            <a:tbl>
              <a:tblPr firstRow="1" bandRow="1">
                <a:tableStyleId>{21E4AEA4-8DFA-4A89-87EB-49C32662AFE0}</a:tableStyleId>
              </a:tblPr>
              <a:tblGrid>
                <a:gridCol w="2565070">
                  <a:extLst>
                    <a:ext uri="{9D8B030D-6E8A-4147-A177-3AD203B41FA5}">
                      <a16:colId xmlns:a16="http://schemas.microsoft.com/office/drawing/2014/main" xmlns="" val="20002"/>
                    </a:ext>
                  </a:extLst>
                </a:gridCol>
                <a:gridCol w="2565070">
                  <a:extLst>
                    <a:ext uri="{9D8B030D-6E8A-4147-A177-3AD203B41FA5}">
                      <a16:colId xmlns:a16="http://schemas.microsoft.com/office/drawing/2014/main" xmlns="" val="20003"/>
                    </a:ext>
                  </a:extLst>
                </a:gridCol>
                <a:gridCol w="2636987">
                  <a:extLst>
                    <a:ext uri="{9D8B030D-6E8A-4147-A177-3AD203B41FA5}">
                      <a16:colId xmlns:a16="http://schemas.microsoft.com/office/drawing/2014/main" xmlns="" val="20004"/>
                    </a:ext>
                  </a:extLst>
                </a:gridCol>
                <a:gridCol w="2493152">
                  <a:extLst>
                    <a:ext uri="{9D8B030D-6E8A-4147-A177-3AD203B41FA5}">
                      <a16:colId xmlns:a16="http://schemas.microsoft.com/office/drawing/2014/main" xmlns="" val="20005"/>
                    </a:ext>
                  </a:extLst>
                </a:gridCol>
              </a:tblGrid>
              <a:tr h="1268130">
                <a:tc gridSpan="3">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000" b="1" kern="1200" dirty="0" smtClean="0">
                          <a:solidFill>
                            <a:srgbClr val="FFFF00"/>
                          </a:solidFill>
                          <a:latin typeface="+mn-lt"/>
                          <a:ea typeface="+mn-ea"/>
                          <a:cs typeface="B Titr" pitchFamily="2" charset="-78"/>
                        </a:rPr>
                        <a:t>وضعیت</a:t>
                      </a:r>
                      <a:r>
                        <a:rPr lang="fa-IR" sz="2000" b="1" kern="1200" baseline="0" dirty="0" smtClean="0">
                          <a:solidFill>
                            <a:srgbClr val="FFFF00"/>
                          </a:solidFill>
                          <a:latin typeface="+mn-lt"/>
                          <a:ea typeface="+mn-ea"/>
                          <a:cs typeface="B Titr" pitchFamily="2" charset="-78"/>
                        </a:rPr>
                        <a:t>  مراقبت بیمارا ن بالای 12سال در سال 1402</a:t>
                      </a:r>
                      <a:endParaRPr lang="en-US" sz="2000" b="1" kern="1200" dirty="0" smtClean="0">
                        <a:solidFill>
                          <a:srgbClr val="FFFF00"/>
                        </a:solidFill>
                        <a:latin typeface="+mn-lt"/>
                        <a:ea typeface="+mn-ea"/>
                        <a:cs typeface="B Titr" pitchFamily="2" charset="-78"/>
                      </a:endParaRPr>
                    </a:p>
                    <a:p>
                      <a:pPr algn="ctr" rtl="1"/>
                      <a:endParaRPr lang="en-US" sz="1200" dirty="0" smtClean="0"/>
                    </a:p>
                    <a:p>
                      <a:pPr algn="ctr" rtl="1"/>
                      <a:endParaRPr lang="en-US" sz="1200" dirty="0"/>
                    </a:p>
                  </a:txBody>
                  <a:tcPr/>
                </a:tc>
                <a:tc hMerge="1">
                  <a:txBody>
                    <a:bodyPr/>
                    <a:lstStyle/>
                    <a:p>
                      <a:endParaRPr lang="en-US" dirty="0"/>
                    </a:p>
                  </a:txBody>
                  <a:tcPr/>
                </a:tc>
                <a:tc hMerge="1">
                  <a:txBody>
                    <a:bodyPr/>
                    <a:lstStyle/>
                    <a:p>
                      <a:endParaRPr lang="en-US" dirty="0"/>
                    </a:p>
                  </a:txBody>
                  <a:tcPr/>
                </a:tc>
                <a:tc rowSpan="2">
                  <a:txBody>
                    <a:bodyPr/>
                    <a:lstStyle/>
                    <a:p>
                      <a:pPr algn="ctr" rtl="1">
                        <a:lnSpc>
                          <a:spcPct val="115000"/>
                        </a:lnSpc>
                        <a:spcAft>
                          <a:spcPts val="0"/>
                        </a:spcAft>
                      </a:pPr>
                      <a:r>
                        <a:rPr lang="fa-IR" sz="1100" dirty="0">
                          <a:latin typeface="Calibri"/>
                          <a:ea typeface="Times New Roman"/>
                          <a:cs typeface="B Titr"/>
                        </a:rPr>
                        <a:t>ردیف</a:t>
                      </a:r>
                      <a:endParaRPr lang="en-US" sz="1100" dirty="0">
                        <a:latin typeface="Calibri"/>
                        <a:ea typeface="Times New Roman"/>
                        <a:cs typeface="Arial"/>
                      </a:endParaRPr>
                    </a:p>
                  </a:txBody>
                  <a:tcPr marL="68580" marR="68580" marT="0" marB="0" anchor="ctr"/>
                </a:tc>
                <a:extLst>
                  <a:ext uri="{0D108BD9-81ED-4DB2-BD59-A6C34878D82A}">
                    <a16:rowId xmlns:a16="http://schemas.microsoft.com/office/drawing/2014/main" xmlns="" val="10000"/>
                  </a:ext>
                </a:extLst>
              </a:tr>
              <a:tr h="756291">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fa-IR" sz="1600" b="1" dirty="0" smtClean="0">
                          <a:solidFill>
                            <a:schemeClr val="tx1">
                              <a:lumMod val="95000"/>
                              <a:lumOff val="5000"/>
                            </a:schemeClr>
                          </a:solidFill>
                          <a:latin typeface="+mn-lt"/>
                          <a:ea typeface="Times New Roman"/>
                          <a:cs typeface="B Zar" pitchFamily="2" charset="-78"/>
                        </a:rPr>
                        <a:t>درصدکنترل</a:t>
                      </a:r>
                      <a:endParaRPr lang="en-US" sz="1600" b="1" dirty="0" smtClean="0">
                        <a:solidFill>
                          <a:schemeClr val="tx1">
                            <a:lumMod val="95000"/>
                            <a:lumOff val="5000"/>
                          </a:schemeClr>
                        </a:solidFill>
                        <a:latin typeface="+mn-lt"/>
                        <a:ea typeface="Times New Roman"/>
                        <a:cs typeface="B Zar" pitchFamily="2" charset="-78"/>
                      </a:endParaRPr>
                    </a:p>
                  </a:txBody>
                  <a:tcPr marL="68580" marR="68580" marT="0" marB="0" anchor="ctr"/>
                </a:tc>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fa-IR" sz="1600" b="1" dirty="0" smtClean="0">
                          <a:solidFill>
                            <a:schemeClr val="tx1">
                              <a:lumMod val="95000"/>
                              <a:lumOff val="5000"/>
                            </a:schemeClr>
                          </a:solidFill>
                          <a:latin typeface="+mn-lt"/>
                          <a:ea typeface="Times New Roman"/>
                          <a:cs typeface="B Zar" pitchFamily="2" charset="-78"/>
                        </a:rPr>
                        <a:t>درصدغیبت</a:t>
                      </a:r>
                      <a:endParaRPr lang="en-US" sz="1600" b="1" dirty="0" smtClean="0">
                        <a:solidFill>
                          <a:schemeClr val="tx1">
                            <a:lumMod val="95000"/>
                            <a:lumOff val="5000"/>
                          </a:schemeClr>
                        </a:solidFill>
                        <a:latin typeface="+mn-lt"/>
                        <a:ea typeface="Times New Roman"/>
                        <a:cs typeface="B Zar" pitchFamily="2" charset="-78"/>
                      </a:endParaRPr>
                    </a:p>
                  </a:txBody>
                  <a:tcPr marL="68580" marR="68580" marT="0" marB="0" anchor="ctr"/>
                </a:tc>
                <a:tc>
                  <a:txBody>
                    <a:bodyPr/>
                    <a:lstStyle/>
                    <a:p>
                      <a:pPr algn="ctr"/>
                      <a:r>
                        <a:rPr lang="fa-IR" sz="1200" dirty="0" smtClean="0">
                          <a:solidFill>
                            <a:schemeClr val="tx1">
                              <a:lumMod val="95000"/>
                              <a:lumOff val="5000"/>
                            </a:schemeClr>
                          </a:solidFill>
                          <a:cs typeface="B Zar" pitchFamily="2" charset="-78"/>
                        </a:rPr>
                        <a:t>شهرستان</a:t>
                      </a:r>
                      <a:endParaRPr lang="en-US" sz="1200" dirty="0">
                        <a:solidFill>
                          <a:schemeClr val="tx1">
                            <a:lumMod val="95000"/>
                            <a:lumOff val="5000"/>
                          </a:schemeClr>
                        </a:solidFill>
                        <a:cs typeface="B Zar" pitchFamily="2" charset="-78"/>
                      </a:endParaRPr>
                    </a:p>
                  </a:txBody>
                  <a:tcPr/>
                </a:tc>
                <a:tc vMerge="1">
                  <a:txBody>
                    <a:bodyPr/>
                    <a:lstStyle/>
                    <a:p>
                      <a:endParaRPr lang="en-US"/>
                    </a:p>
                  </a:txBody>
                  <a:tcPr/>
                </a:tc>
                <a:extLst>
                  <a:ext uri="{0D108BD9-81ED-4DB2-BD59-A6C34878D82A}">
                    <a16:rowId xmlns:a16="http://schemas.microsoft.com/office/drawing/2014/main" xmlns="" val="10001"/>
                  </a:ext>
                </a:extLst>
              </a:tr>
              <a:tr h="517244">
                <a:tc>
                  <a:txBody>
                    <a:bodyPr/>
                    <a:lstStyle/>
                    <a:p>
                      <a:pPr algn="ctr" rtl="1" fontAlgn="ctr"/>
                      <a:r>
                        <a:rPr lang="fa-IR" sz="1600" b="1" i="0" u="none" strike="noStrike" dirty="0" smtClean="0">
                          <a:solidFill>
                            <a:srgbClr val="FF0000"/>
                          </a:solidFill>
                          <a:latin typeface="B Zar"/>
                          <a:cs typeface="B Zar" pitchFamily="2" charset="-78"/>
                        </a:rPr>
                        <a:t>60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1" fontAlgn="ctr"/>
                      <a:r>
                        <a:rPr lang="fa-IR" sz="1400" b="1" i="0" u="none" strike="noStrike" dirty="0" smtClean="0">
                          <a:solidFill>
                            <a:srgbClr val="FF0000"/>
                          </a:solidFill>
                          <a:latin typeface="B Nazanin"/>
                          <a:cs typeface="B Zar" pitchFamily="2" charset="-78"/>
                        </a:rPr>
                        <a:t>9</a:t>
                      </a:r>
                      <a:endParaRPr lang="en-US" sz="14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100" b="1" kern="1200" dirty="0">
                          <a:solidFill>
                            <a:srgbClr val="000000"/>
                          </a:solidFill>
                          <a:latin typeface="Calibri"/>
                          <a:ea typeface="Times New Roman"/>
                          <a:cs typeface="B Zar"/>
                        </a:rPr>
                        <a:t>اردبیل</a:t>
                      </a:r>
                      <a:r>
                        <a:rPr lang="fa-IR" sz="1100" b="1" kern="1200" dirty="0">
                          <a:solidFill>
                            <a:srgbClr val="000000"/>
                          </a:solidFill>
                          <a:latin typeface="Calibri"/>
                          <a:ea typeface="Times New Roman"/>
                          <a:cs typeface="Calibri"/>
                        </a:rPr>
                        <a:t> </a:t>
                      </a:r>
                      <a:endParaRPr lang="en-US" sz="11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400" dirty="0">
                          <a:latin typeface="Calibri"/>
                          <a:ea typeface="Times New Roman"/>
                          <a:cs typeface="B Zar"/>
                        </a:rPr>
                        <a:t>1</a:t>
                      </a:r>
                      <a:endParaRPr lang="en-US" sz="1400" dirty="0">
                        <a:latin typeface="Calibri"/>
                        <a:ea typeface="Times New Roman"/>
                        <a:cs typeface="Arial"/>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2"/>
                  </a:ext>
                </a:extLst>
              </a:tr>
              <a:tr h="517244">
                <a:tc>
                  <a:txBody>
                    <a:bodyPr/>
                    <a:lstStyle/>
                    <a:p>
                      <a:pPr algn="ctr" rtl="1" fontAlgn="ctr"/>
                      <a:r>
                        <a:rPr lang="fa-IR" sz="1600" b="1" i="0" u="none" strike="noStrike" dirty="0" smtClean="0">
                          <a:solidFill>
                            <a:srgbClr val="FF0000"/>
                          </a:solidFill>
                          <a:latin typeface="B Zar"/>
                          <a:cs typeface="B Zar" pitchFamily="2" charset="-78"/>
                        </a:rPr>
                        <a:t>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1" fontAlgn="ctr"/>
                      <a:r>
                        <a:rPr lang="fa-IR" sz="1400" b="1" i="0" u="none" strike="noStrike" dirty="0" smtClean="0">
                          <a:solidFill>
                            <a:srgbClr val="FF0000"/>
                          </a:solidFill>
                          <a:latin typeface="B Nazanin"/>
                          <a:cs typeface="B Zar" pitchFamily="2" charset="-78"/>
                        </a:rPr>
                        <a:t>0</a:t>
                      </a:r>
                      <a:endParaRPr lang="en-US" sz="14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100" b="1" kern="1200" dirty="0">
                          <a:solidFill>
                            <a:srgbClr val="000000"/>
                          </a:solidFill>
                          <a:latin typeface="Calibri"/>
                          <a:ea typeface="Times New Roman"/>
                          <a:cs typeface="B Zar"/>
                        </a:rPr>
                        <a:t>پارس آباد</a:t>
                      </a:r>
                      <a:r>
                        <a:rPr lang="fa-IR" sz="1100" b="1" kern="1200" dirty="0">
                          <a:solidFill>
                            <a:srgbClr val="000000"/>
                          </a:solidFill>
                          <a:latin typeface="Calibri"/>
                          <a:ea typeface="Times New Roman"/>
                          <a:cs typeface="Calibri"/>
                        </a:rPr>
                        <a:t> </a:t>
                      </a:r>
                      <a:endParaRPr lang="en-US" sz="11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400" dirty="0" smtClean="0">
                          <a:latin typeface="Calibri"/>
                          <a:ea typeface="Times New Roman"/>
                          <a:cs typeface="B Zar" pitchFamily="2" charset="-78"/>
                        </a:rPr>
                        <a:t>2</a:t>
                      </a:r>
                      <a:endParaRPr lang="en-US" sz="1400"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5"/>
                  </a:ext>
                </a:extLst>
              </a:tr>
              <a:tr h="517244">
                <a:tc>
                  <a:txBody>
                    <a:bodyPr/>
                    <a:lstStyle/>
                    <a:p>
                      <a:pPr algn="ctr" rtl="1" fontAlgn="ctr"/>
                      <a:r>
                        <a:rPr lang="fa-IR" sz="1600" b="1" i="0" u="none" strike="noStrike" dirty="0" smtClean="0">
                          <a:solidFill>
                            <a:srgbClr val="FF0000"/>
                          </a:solidFill>
                          <a:latin typeface="B Zar"/>
                          <a:cs typeface="B Zar" pitchFamily="2" charset="-78"/>
                        </a:rPr>
                        <a:t>100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1" fontAlgn="ctr"/>
                      <a:r>
                        <a:rPr lang="fa-IR" sz="1400" b="1" i="0" u="none" strike="noStrike" dirty="0" smtClean="0">
                          <a:solidFill>
                            <a:srgbClr val="FF0000"/>
                          </a:solidFill>
                          <a:latin typeface="B Nazanin"/>
                          <a:cs typeface="B Zar" pitchFamily="2" charset="-78"/>
                        </a:rPr>
                        <a:t>0</a:t>
                      </a:r>
                      <a:endParaRPr lang="en-US" sz="14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100" b="1" kern="1200" dirty="0">
                          <a:solidFill>
                            <a:srgbClr val="000000"/>
                          </a:solidFill>
                          <a:latin typeface="Calibri"/>
                          <a:ea typeface="Times New Roman"/>
                          <a:cs typeface="B Zar"/>
                        </a:rPr>
                        <a:t>گرمی</a:t>
                      </a:r>
                      <a:r>
                        <a:rPr lang="fa-IR" sz="1100" b="1" kern="1200" dirty="0">
                          <a:solidFill>
                            <a:srgbClr val="000000"/>
                          </a:solidFill>
                          <a:latin typeface="Calibri"/>
                          <a:ea typeface="Times New Roman"/>
                          <a:cs typeface="Calibri"/>
                        </a:rPr>
                        <a:t> </a:t>
                      </a:r>
                      <a:endParaRPr lang="en-US" sz="11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400" dirty="0" smtClean="0">
                          <a:latin typeface="Calibri"/>
                          <a:ea typeface="Times New Roman"/>
                          <a:cs typeface="B Zar" pitchFamily="2" charset="-78"/>
                        </a:rPr>
                        <a:t>3</a:t>
                      </a:r>
                      <a:endParaRPr lang="en-US" sz="1400"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8"/>
                  </a:ext>
                </a:extLst>
              </a:tr>
              <a:tr h="517244">
                <a:tc>
                  <a:txBody>
                    <a:bodyPr/>
                    <a:lstStyle/>
                    <a:p>
                      <a:pPr algn="ctr" rtl="1" fontAlgn="ctr"/>
                      <a:r>
                        <a:rPr lang="fa-IR" sz="1600" b="1" i="0" u="none" strike="noStrike" dirty="0" smtClean="0">
                          <a:solidFill>
                            <a:srgbClr val="FF0000"/>
                          </a:solidFill>
                          <a:latin typeface="B Zar"/>
                          <a:cs typeface="B Zar" pitchFamily="2" charset="-78"/>
                        </a:rPr>
                        <a:t>100</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1" fontAlgn="ctr"/>
                      <a:r>
                        <a:rPr lang="fa-IR" sz="1400" b="1" i="0" u="none" strike="noStrike" dirty="0" smtClean="0">
                          <a:solidFill>
                            <a:srgbClr val="FF0000"/>
                          </a:solidFill>
                          <a:latin typeface="B Nazanin"/>
                          <a:cs typeface="B Zar" pitchFamily="2" charset="-78"/>
                        </a:rPr>
                        <a:t>0</a:t>
                      </a:r>
                      <a:endParaRPr lang="en-US" sz="14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spcAft>
                          <a:spcPts val="0"/>
                        </a:spcAft>
                      </a:pPr>
                      <a:r>
                        <a:rPr lang="fa-IR" sz="1100" b="1" kern="1200" dirty="0" smtClean="0">
                          <a:solidFill>
                            <a:srgbClr val="000000"/>
                          </a:solidFill>
                          <a:latin typeface="Calibri"/>
                          <a:ea typeface="Times New Roman"/>
                          <a:cs typeface="B Zar"/>
                        </a:rPr>
                        <a:t>مشگین شهر</a:t>
                      </a:r>
                      <a:endParaRPr lang="en-US" sz="1100" dirty="0">
                        <a:latin typeface="Calibri"/>
                        <a:ea typeface="Times New Roman"/>
                        <a:cs typeface="Arial"/>
                      </a:endParaRPr>
                    </a:p>
                  </a:txBody>
                  <a:tcPr marL="68580" marR="68580" marT="0" marB="0">
                    <a:solidFill>
                      <a:schemeClr val="accent2">
                        <a:lumMod val="20000"/>
                        <a:lumOff val="80000"/>
                      </a:schemeClr>
                    </a:solidFill>
                  </a:tcPr>
                </a:tc>
                <a:tc>
                  <a:txBody>
                    <a:bodyPr/>
                    <a:lstStyle/>
                    <a:p>
                      <a:pPr algn="ctr" rtl="1">
                        <a:lnSpc>
                          <a:spcPct val="115000"/>
                        </a:lnSpc>
                        <a:spcAft>
                          <a:spcPts val="0"/>
                        </a:spcAft>
                      </a:pPr>
                      <a:r>
                        <a:rPr lang="fa-IR" sz="1400" dirty="0" smtClean="0">
                          <a:latin typeface="Calibri"/>
                          <a:ea typeface="Times New Roman"/>
                          <a:cs typeface="B Zar" pitchFamily="2" charset="-78"/>
                        </a:rPr>
                        <a:t>4</a:t>
                      </a:r>
                      <a:endParaRPr lang="en-US" sz="1400" dirty="0">
                        <a:latin typeface="Calibri"/>
                        <a:ea typeface="Times New Roman"/>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09"/>
                  </a:ext>
                </a:extLst>
              </a:tr>
              <a:tr h="761857">
                <a:tc>
                  <a:txBody>
                    <a:bodyPr/>
                    <a:lstStyle/>
                    <a:p>
                      <a:pPr algn="ctr" rtl="1" fontAlgn="ctr"/>
                      <a:r>
                        <a:rPr lang="fa-IR" sz="1600" b="1" i="0" u="none" strike="noStrike" dirty="0" smtClean="0">
                          <a:solidFill>
                            <a:srgbClr val="FF0000"/>
                          </a:solidFill>
                          <a:latin typeface="B Zar"/>
                          <a:cs typeface="B Zar" pitchFamily="2" charset="-78"/>
                        </a:rPr>
                        <a:t>66</a:t>
                      </a:r>
                      <a:endParaRPr lang="en-US" sz="1600" b="1" i="0" u="none" strike="noStrike" dirty="0">
                        <a:solidFill>
                          <a:srgbClr val="FF0000"/>
                        </a:solidFill>
                        <a:latin typeface="B Zar"/>
                        <a:cs typeface="B Zar" pitchFamily="2" charset="-78"/>
                      </a:endParaRPr>
                    </a:p>
                  </a:txBody>
                  <a:tcPr marL="9525" marR="9525" marT="9525" marB="0" anchor="ctr">
                    <a:solidFill>
                      <a:schemeClr val="accent2">
                        <a:lumMod val="20000"/>
                        <a:lumOff val="80000"/>
                      </a:schemeClr>
                    </a:solidFill>
                  </a:tcPr>
                </a:tc>
                <a:tc>
                  <a:txBody>
                    <a:bodyPr/>
                    <a:lstStyle/>
                    <a:p>
                      <a:pPr algn="ctr" rtl="1" fontAlgn="ctr"/>
                      <a:r>
                        <a:rPr lang="fa-IR" sz="1400" b="1" i="0" u="none" strike="noStrike" dirty="0" smtClean="0">
                          <a:solidFill>
                            <a:srgbClr val="FF0000"/>
                          </a:solidFill>
                          <a:latin typeface="B Nazanin"/>
                          <a:cs typeface="B Zar" pitchFamily="2" charset="-78"/>
                        </a:rPr>
                        <a:t>6</a:t>
                      </a:r>
                      <a:endParaRPr lang="en-US" sz="1400" b="1" i="0" u="none" strike="noStrike" dirty="0">
                        <a:solidFill>
                          <a:srgbClr val="FF0000"/>
                        </a:solidFill>
                        <a:latin typeface="B Nazanin"/>
                        <a:cs typeface="B Zar" pitchFamily="2" charset="-78"/>
                      </a:endParaRPr>
                    </a:p>
                  </a:txBody>
                  <a:tcPr marL="9525" marR="9525" marT="9525" marB="0" anchor="ctr">
                    <a:solidFill>
                      <a:schemeClr val="accent2">
                        <a:lumMod val="20000"/>
                        <a:lumOff val="80000"/>
                      </a:schemeClr>
                    </a:solidFill>
                  </a:tcPr>
                </a:tc>
                <a:tc>
                  <a:txBody>
                    <a:bodyPr/>
                    <a:lstStyle/>
                    <a:p>
                      <a:pPr algn="ctr" rtl="1"/>
                      <a:r>
                        <a:rPr lang="fa-IR" sz="1100" dirty="0" smtClean="0"/>
                        <a:t>استان</a:t>
                      </a:r>
                      <a:endParaRPr lang="en-US" sz="1100" dirty="0"/>
                    </a:p>
                  </a:txBody>
                  <a:tcPr marL="68580" marR="68580" marT="0" marB="0">
                    <a:solidFill>
                      <a:schemeClr val="accent2">
                        <a:lumMod val="20000"/>
                        <a:lumOff val="80000"/>
                      </a:schemeClr>
                    </a:solidFill>
                  </a:tcPr>
                </a:tc>
                <a:tc>
                  <a:txBody>
                    <a:bodyPr/>
                    <a:lstStyle/>
                    <a:p>
                      <a:pPr algn="ctr" rtl="1"/>
                      <a:r>
                        <a:rPr lang="fa-IR" sz="1400" dirty="0" smtClean="0">
                          <a:cs typeface="B Zar" pitchFamily="2" charset="-78"/>
                        </a:rPr>
                        <a:t>5</a:t>
                      </a:r>
                      <a:endParaRPr lang="en-US" sz="1400" dirty="0">
                        <a:cs typeface="B Zar" pitchFamily="2" charset="-78"/>
                      </a:endParaRPr>
                    </a:p>
                  </a:txBody>
                  <a:tcPr marL="68580" marR="68580" marT="0" marB="0">
                    <a:solidFill>
                      <a:schemeClr val="accent2">
                        <a:lumMod val="20000"/>
                        <a:lumOff val="80000"/>
                      </a:schemeClr>
                    </a:solid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xmlns="" val="2489489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DC7EEE8-57B2-A00B-09E4-D13E8B584BE1}"/>
              </a:ext>
            </a:extLst>
          </p:cNvPr>
          <p:cNvSpPr>
            <a:spLocks noGrp="1"/>
          </p:cNvSpPr>
          <p:nvPr>
            <p:ph type="title"/>
          </p:nvPr>
        </p:nvSpPr>
        <p:spPr/>
        <p:txBody>
          <a:bodyPr>
            <a:normAutofit/>
          </a:bodyPr>
          <a:lstStyle/>
          <a:p>
            <a:r>
              <a:rPr lang="fa-IR" sz="2800" b="1" dirty="0">
                <a:effectLst/>
                <a:cs typeface="B Nazanin" panose="00000400000000000000" pitchFamily="2" charset="-78"/>
              </a:rPr>
              <a:t>پرسشنامه غربالگری ژنتیک هنگام ازدواج</a:t>
            </a:r>
            <a:endParaRPr lang="en-US" sz="2400" dirty="0"/>
          </a:p>
        </p:txBody>
      </p:sp>
      <p:sp>
        <p:nvSpPr>
          <p:cNvPr id="4" name="Content Placeholder 3"/>
          <p:cNvSpPr>
            <a:spLocks noGrp="1"/>
          </p:cNvSpPr>
          <p:nvPr>
            <p:ph idx="1"/>
          </p:nvPr>
        </p:nvSpPr>
        <p:spPr/>
        <p:txBody>
          <a:bodyPr/>
          <a:lstStyle/>
          <a:p>
            <a:endParaRPr lang="en-US"/>
          </a:p>
        </p:txBody>
      </p:sp>
      <p:graphicFrame>
        <p:nvGraphicFramePr>
          <p:cNvPr id="5" name="Table 4">
            <a:extLst>
              <a:ext uri="{FF2B5EF4-FFF2-40B4-BE49-F238E27FC236}">
                <a16:creationId xmlns="" xmlns:a16="http://schemas.microsoft.com/office/drawing/2014/main" id="{6BF22E8B-D27D-913F-92A7-1A69C363F4FB}"/>
              </a:ext>
            </a:extLst>
          </p:cNvPr>
          <p:cNvGraphicFramePr>
            <a:graphicFrameLocks noGrp="1"/>
          </p:cNvGraphicFramePr>
          <p:nvPr/>
        </p:nvGraphicFramePr>
        <p:xfrm>
          <a:off x="4174670" y="319426"/>
          <a:ext cx="7962900" cy="5881948"/>
        </p:xfrm>
        <a:graphic>
          <a:graphicData uri="http://schemas.openxmlformats.org/drawingml/2006/table">
            <a:tbl>
              <a:tblPr rtl="1" firstRow="1" firstCol="1" bandRow="1">
                <a:tableStyleId>{5940675A-B579-460E-94D1-54222C63F5DA}</a:tableStyleId>
              </a:tblPr>
              <a:tblGrid>
                <a:gridCol w="7235654">
                  <a:extLst>
                    <a:ext uri="{9D8B030D-6E8A-4147-A177-3AD203B41FA5}">
                      <a16:colId xmlns="" xmlns:a16="http://schemas.microsoft.com/office/drawing/2014/main" val="20000"/>
                    </a:ext>
                  </a:extLst>
                </a:gridCol>
                <a:gridCol w="311432">
                  <a:extLst>
                    <a:ext uri="{9D8B030D-6E8A-4147-A177-3AD203B41FA5}">
                      <a16:colId xmlns="" xmlns:a16="http://schemas.microsoft.com/office/drawing/2014/main" val="20001"/>
                    </a:ext>
                  </a:extLst>
                </a:gridCol>
                <a:gridCol w="415814">
                  <a:extLst>
                    <a:ext uri="{9D8B030D-6E8A-4147-A177-3AD203B41FA5}">
                      <a16:colId xmlns="" xmlns:a16="http://schemas.microsoft.com/office/drawing/2014/main" val="20002"/>
                    </a:ext>
                  </a:extLst>
                </a:gridCol>
              </a:tblGrid>
              <a:tr h="695709">
                <a:tc gridSpan="3">
                  <a:txBody>
                    <a:bodyPr/>
                    <a:lstStyle/>
                    <a:p>
                      <a:pPr marL="0" marR="0" algn="ctr" rtl="1">
                        <a:spcBef>
                          <a:spcPts val="0"/>
                        </a:spcBef>
                        <a:spcAft>
                          <a:spcPts val="0"/>
                        </a:spcAft>
                      </a:pPr>
                      <a:r>
                        <a:rPr lang="fa-IR" sz="1800" b="1" dirty="0">
                          <a:effectLst/>
                          <a:cs typeface="B Nazanin" panose="00000400000000000000" pitchFamily="2" charset="-78"/>
                        </a:rPr>
                        <a:t>برنامه ژنتیک اجتماعی: پرسشنامه غربالگری ژنتیک هنگام ازدواج</a:t>
                      </a:r>
                      <a:endParaRPr lang="en-US" sz="1800" b="1" dirty="0">
                        <a:effectLst/>
                        <a:cs typeface="B Nazanin" panose="00000400000000000000" pitchFamily="2" charset="-78"/>
                      </a:endParaRPr>
                    </a:p>
                    <a:p>
                      <a:pPr marL="0" marR="0" algn="ctr" rtl="1">
                        <a:lnSpc>
                          <a:spcPct val="107000"/>
                        </a:lnSpc>
                        <a:spcBef>
                          <a:spcPts val="0"/>
                        </a:spcBef>
                        <a:spcAft>
                          <a:spcPts val="0"/>
                        </a:spcAft>
                      </a:pPr>
                      <a:r>
                        <a:rPr lang="fa-IR" sz="1400" dirty="0">
                          <a:effectLst/>
                          <a:cs typeface="B Nazanin" panose="00000400000000000000" pitchFamily="2" charset="-78"/>
                        </a:rPr>
                        <a:t>دانشگاه علوم پزشکی و خدمات بهداشتی درمانی ................................. شبکه بهداشت درمان شهرستان................................      شماره................          تاریخ.................</a:t>
                      </a:r>
                      <a:endParaRPr lang="en-US" sz="1400" dirty="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nchor="ctr">
                    <a:solidFill>
                      <a:schemeClr val="bg1"/>
                    </a:solidFill>
                  </a:tcPr>
                </a:tc>
                <a:tc hMerge="1">
                  <a:txBody>
                    <a:bodyPr/>
                    <a:lstStyle/>
                    <a:p>
                      <a:pPr rtl="1"/>
                      <a:endParaRPr lang="fa-IR"/>
                    </a:p>
                  </a:txBody>
                  <a:tcPr/>
                </a:tc>
                <a:tc hMerge="1">
                  <a:txBody>
                    <a:bodyPr/>
                    <a:lstStyle/>
                    <a:p>
                      <a:pPr rtl="1"/>
                      <a:endParaRPr lang="fa-IR"/>
                    </a:p>
                  </a:txBody>
                  <a:tcPr/>
                </a:tc>
                <a:extLst>
                  <a:ext uri="{0D108BD9-81ED-4DB2-BD59-A6C34878D82A}">
                    <a16:rowId xmlns="" xmlns:a16="http://schemas.microsoft.com/office/drawing/2014/main" val="10000"/>
                  </a:ext>
                </a:extLst>
              </a:tr>
              <a:tr h="435332">
                <a:tc>
                  <a:txBody>
                    <a:bodyPr/>
                    <a:lstStyle/>
                    <a:p>
                      <a:pPr marL="0" marR="0" algn="r" rtl="1">
                        <a:lnSpc>
                          <a:spcPct val="107000"/>
                        </a:lnSpc>
                        <a:spcBef>
                          <a:spcPts val="0"/>
                        </a:spcBef>
                        <a:spcAft>
                          <a:spcPts val="0"/>
                        </a:spcAft>
                      </a:pPr>
                      <a:r>
                        <a:rPr lang="fa-IR" sz="1400">
                          <a:effectLst/>
                          <a:cs typeface="B Nazanin" panose="00000400000000000000" pitchFamily="2" charset="-78"/>
                        </a:rPr>
                        <a:t>پرسش ها:</a:t>
                      </a:r>
                      <a:endParaRPr lang="en-US" sz="140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solidFill>
                      <a:schemeClr val="bg1"/>
                    </a:solidFill>
                  </a:tcPr>
                </a:tc>
                <a:tc>
                  <a:txBody>
                    <a:bodyPr/>
                    <a:lstStyle/>
                    <a:p>
                      <a:pPr marL="0" marR="0" algn="r" rtl="1">
                        <a:lnSpc>
                          <a:spcPct val="107000"/>
                        </a:lnSpc>
                        <a:spcBef>
                          <a:spcPts val="0"/>
                        </a:spcBef>
                        <a:spcAft>
                          <a:spcPts val="0"/>
                        </a:spcAft>
                      </a:pPr>
                      <a:r>
                        <a:rPr lang="fa-IR" sz="1400">
                          <a:effectLst/>
                          <a:cs typeface="B Nazanin" panose="00000400000000000000" pitchFamily="2" charset="-78"/>
                        </a:rPr>
                        <a:t>بلی</a:t>
                      </a:r>
                      <a:endParaRPr lang="en-US" sz="140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solidFill>
                      <a:schemeClr val="bg1"/>
                    </a:solidFill>
                  </a:tcPr>
                </a:tc>
                <a:tc>
                  <a:txBody>
                    <a:bodyPr/>
                    <a:lstStyle/>
                    <a:p>
                      <a:pPr marL="0" marR="0" algn="r" rtl="1">
                        <a:lnSpc>
                          <a:spcPct val="107000"/>
                        </a:lnSpc>
                        <a:spcBef>
                          <a:spcPts val="0"/>
                        </a:spcBef>
                        <a:spcAft>
                          <a:spcPts val="0"/>
                        </a:spcAft>
                      </a:pPr>
                      <a:r>
                        <a:rPr lang="fa-IR" sz="1400">
                          <a:effectLst/>
                          <a:cs typeface="B Nazanin" panose="00000400000000000000" pitchFamily="2" charset="-78"/>
                        </a:rPr>
                        <a:t>خیر</a:t>
                      </a:r>
                      <a:endParaRPr lang="en-US" sz="140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solidFill>
                      <a:schemeClr val="bg1"/>
                    </a:solidFill>
                  </a:tcPr>
                </a:tc>
                <a:extLst>
                  <a:ext uri="{0D108BD9-81ED-4DB2-BD59-A6C34878D82A}">
                    <a16:rowId xmlns="" xmlns:a16="http://schemas.microsoft.com/office/drawing/2014/main" val="10001"/>
                  </a:ext>
                </a:extLst>
              </a:tr>
              <a:tr h="439187">
                <a:tc>
                  <a:txBody>
                    <a:bodyPr/>
                    <a:lstStyle/>
                    <a:p>
                      <a:pPr marL="0" marR="0" algn="r" rtl="1">
                        <a:lnSpc>
                          <a:spcPct val="107000"/>
                        </a:lnSpc>
                        <a:spcBef>
                          <a:spcPts val="0"/>
                        </a:spcBef>
                        <a:spcAft>
                          <a:spcPts val="0"/>
                        </a:spcAft>
                      </a:pPr>
                      <a:r>
                        <a:rPr lang="fa-IR" sz="1400" dirty="0">
                          <a:effectLst/>
                          <a:cs typeface="B Nazanin" panose="00000400000000000000" pitchFamily="2" charset="-78"/>
                        </a:rPr>
                        <a:t>1- آیا آقا و خانم با یکدیگر نسبت فامیلی نزدیک دارند؟  </a:t>
                      </a:r>
                      <a:endParaRPr lang="en-US" sz="1400" dirty="0">
                        <a:effectLst/>
                        <a:cs typeface="B Nazanin" panose="00000400000000000000" pitchFamily="2" charset="-78"/>
                      </a:endParaRPr>
                    </a:p>
                    <a:p>
                      <a:pPr marL="0" marR="0" algn="r" rtl="1">
                        <a:lnSpc>
                          <a:spcPct val="107000"/>
                        </a:lnSpc>
                        <a:spcBef>
                          <a:spcPts val="0"/>
                        </a:spcBef>
                        <a:spcAft>
                          <a:spcPts val="0"/>
                        </a:spcAft>
                      </a:pPr>
                      <a:r>
                        <a:rPr lang="fa-IR" sz="1400" dirty="0">
                          <a:effectLst/>
                          <a:cs typeface="B Nazanin" panose="00000400000000000000" pitchFamily="2" charset="-78"/>
                        </a:rPr>
                        <a:t>(منظور از ازدواج فامیلی نزدیک، ازدواج فرزندان و نوه های عمه، عمو، خاله یا دایی با یکدیگر است.)</a:t>
                      </a:r>
                      <a:endParaRPr lang="en-US" sz="1400" dirty="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solidFill>
                      <a:schemeClr val="bg1"/>
                    </a:solidFill>
                  </a:tcPr>
                </a:tc>
                <a:tc>
                  <a:txBody>
                    <a:bodyPr/>
                    <a:lstStyle/>
                    <a:p>
                      <a:pPr marL="0" marR="0" algn="ctr" rtl="1">
                        <a:lnSpc>
                          <a:spcPct val="107000"/>
                        </a:lnSpc>
                        <a:spcBef>
                          <a:spcPts val="0"/>
                        </a:spcBef>
                        <a:spcAft>
                          <a:spcPts val="0"/>
                        </a:spcAft>
                      </a:pPr>
                      <a:r>
                        <a:rPr lang="fa-IR" sz="1400">
                          <a:effectLst/>
                          <a:cs typeface="B Nazanin" panose="00000400000000000000" pitchFamily="2" charset="-78"/>
                        </a:rPr>
                        <a:t> </a:t>
                      </a:r>
                      <a:endParaRPr lang="en-US" sz="140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nchor="ctr">
                    <a:solidFill>
                      <a:schemeClr val="bg1"/>
                    </a:solidFill>
                  </a:tcPr>
                </a:tc>
                <a:tc>
                  <a:txBody>
                    <a:bodyPr/>
                    <a:lstStyle/>
                    <a:p>
                      <a:pPr marL="0" marR="0" algn="ctr" rtl="1">
                        <a:lnSpc>
                          <a:spcPct val="107000"/>
                        </a:lnSpc>
                        <a:spcBef>
                          <a:spcPts val="0"/>
                        </a:spcBef>
                        <a:spcAft>
                          <a:spcPts val="0"/>
                        </a:spcAft>
                      </a:pPr>
                      <a:r>
                        <a:rPr lang="fa-IR" sz="1400">
                          <a:effectLst/>
                          <a:cs typeface="B Nazanin" panose="00000400000000000000" pitchFamily="2" charset="-78"/>
                        </a:rPr>
                        <a:t> </a:t>
                      </a:r>
                      <a:endParaRPr lang="en-US" sz="140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nchor="ctr">
                    <a:solidFill>
                      <a:schemeClr val="bg1"/>
                    </a:solidFill>
                  </a:tcPr>
                </a:tc>
                <a:extLst>
                  <a:ext uri="{0D108BD9-81ED-4DB2-BD59-A6C34878D82A}">
                    <a16:rowId xmlns="" xmlns:a16="http://schemas.microsoft.com/office/drawing/2014/main" val="10002"/>
                  </a:ext>
                </a:extLst>
              </a:tr>
              <a:tr h="1976341">
                <a:tc>
                  <a:txBody>
                    <a:bodyPr/>
                    <a:lstStyle/>
                    <a:p>
                      <a:pPr marL="0" marR="0" algn="r" rtl="1">
                        <a:lnSpc>
                          <a:spcPct val="107000"/>
                        </a:lnSpc>
                        <a:spcBef>
                          <a:spcPts val="0"/>
                        </a:spcBef>
                        <a:spcAft>
                          <a:spcPts val="0"/>
                        </a:spcAft>
                      </a:pPr>
                      <a:r>
                        <a:rPr lang="fa-IR" sz="1400" dirty="0">
                          <a:effectLst/>
                          <a:cs typeface="B Nazanin" panose="00000400000000000000" pitchFamily="2" charset="-78"/>
                        </a:rPr>
                        <a:t>2- آیا در آقا یا خانم یا خانواده و بستگان هر کدام (تا درجه 3) بیماری تشخیص داده شده ای وجود دارد که پزشک گفته باشد ارثی یا ژنتیکی است و از زمان کودکی آغاز شده باشد؟ </a:t>
                      </a:r>
                      <a:endParaRPr lang="en-US" sz="1400" dirty="0">
                        <a:effectLst/>
                        <a:cs typeface="B Nazanin" panose="00000400000000000000" pitchFamily="2" charset="-78"/>
                      </a:endParaRPr>
                    </a:p>
                    <a:p>
                      <a:pPr marL="0" marR="0" algn="r" rtl="1">
                        <a:lnSpc>
                          <a:spcPct val="107000"/>
                        </a:lnSpc>
                        <a:spcBef>
                          <a:spcPts val="0"/>
                        </a:spcBef>
                        <a:spcAft>
                          <a:spcPts val="0"/>
                        </a:spcAft>
                      </a:pPr>
                      <a:r>
                        <a:rPr lang="fa-IR" sz="1400" dirty="0">
                          <a:effectLst/>
                          <a:cs typeface="B Nazanin" panose="00000400000000000000" pitchFamily="2" charset="-78"/>
                        </a:rPr>
                        <a:t>(منظور از بستگان، پدر، مادر، خواهر، برادر، پدربزرگ، مادربزرگ، خاله، دایی، عمه، عمو، فرزندان ایشان، و فرزندان یکی از زوجین (در خصوص زوجینی که قبلا ازدواج کرده اند) می‌باشد.</a:t>
                      </a:r>
                      <a:endParaRPr lang="en-US" sz="1400" dirty="0">
                        <a:effectLst/>
                        <a:cs typeface="B Nazanin" panose="00000400000000000000" pitchFamily="2" charset="-78"/>
                      </a:endParaRPr>
                    </a:p>
                    <a:p>
                      <a:pPr marL="0" marR="0" algn="r" rtl="1">
                        <a:lnSpc>
                          <a:spcPct val="107000"/>
                        </a:lnSpc>
                        <a:spcBef>
                          <a:spcPts val="0"/>
                        </a:spcBef>
                        <a:spcAft>
                          <a:spcPts val="0"/>
                        </a:spcAft>
                      </a:pPr>
                      <a:r>
                        <a:rPr lang="fa-IR" sz="1400" dirty="0">
                          <a:effectLst/>
                          <a:cs typeface="B Nazanin" panose="00000400000000000000" pitchFamily="2" charset="-78"/>
                        </a:rPr>
                        <a:t>منظور از بیماری ژنتیکی شناخته شده این است که زوجین از نام بیماری مطلع بوده و در پاسخ این پرسش مستقیماً آن را بیان نمایند.</a:t>
                      </a:r>
                      <a:endParaRPr lang="en-US" sz="1400" dirty="0">
                        <a:effectLst/>
                        <a:cs typeface="B Nazanin" panose="00000400000000000000" pitchFamily="2" charset="-78"/>
                      </a:endParaRPr>
                    </a:p>
                    <a:p>
                      <a:pPr marL="0" marR="0" algn="r" rtl="1">
                        <a:lnSpc>
                          <a:spcPct val="107000"/>
                        </a:lnSpc>
                        <a:spcBef>
                          <a:spcPts val="0"/>
                        </a:spcBef>
                        <a:spcAft>
                          <a:spcPts val="0"/>
                        </a:spcAft>
                      </a:pPr>
                      <a:r>
                        <a:rPr lang="fa-IR" sz="1400" dirty="0">
                          <a:effectLst/>
                          <a:cs typeface="B Nazanin" panose="00000400000000000000" pitchFamily="2" charset="-78"/>
                        </a:rPr>
                        <a:t>برای مثال: هموفیلی، دوشن، سیکل سل، فنیل کتونوری، وردنیگ-هافمن (</a:t>
                      </a:r>
                      <a:r>
                        <a:rPr lang="en-US" sz="1100" dirty="0">
                          <a:effectLst/>
                          <a:cs typeface="+mn-cs"/>
                        </a:rPr>
                        <a:t>SMA</a:t>
                      </a:r>
                      <a:r>
                        <a:rPr lang="fa-IR" sz="1400" dirty="0">
                          <a:effectLst/>
                          <a:cs typeface="B Nazanin" panose="00000400000000000000" pitchFamily="2" charset="-78"/>
                        </a:rPr>
                        <a:t>)، فیبروز کیستیک و غیره</a:t>
                      </a:r>
                      <a:endParaRPr lang="en-US" sz="1400" dirty="0">
                        <a:effectLst/>
                        <a:cs typeface="B Nazanin" panose="00000400000000000000" pitchFamily="2" charset="-78"/>
                      </a:endParaRPr>
                    </a:p>
                    <a:p>
                      <a:pPr marL="0" marR="0" algn="r" rtl="1">
                        <a:lnSpc>
                          <a:spcPct val="107000"/>
                        </a:lnSpc>
                        <a:spcBef>
                          <a:spcPts val="0"/>
                        </a:spcBef>
                        <a:spcAft>
                          <a:spcPts val="0"/>
                        </a:spcAft>
                      </a:pPr>
                      <a:r>
                        <a:rPr lang="fa-IR" sz="1400" dirty="0">
                          <a:effectLst/>
                          <a:cs typeface="B Nazanin" panose="00000400000000000000" pitchFamily="2" charset="-78"/>
                        </a:rPr>
                        <a:t>نکته: از آنجا که مبنای ارزیابی خطر زوجین از نظر «تالاسمی»، آزمایشات غربالگری این بیماری است، ابتلاء زوجین به تالاسمی یا سابقه خانوادگی تالاسمی نباید به عنوان مورد مثبت ثبت گردد.)</a:t>
                      </a:r>
                      <a:endParaRPr lang="en-US" sz="1400" dirty="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solidFill>
                      <a:schemeClr val="bg1"/>
                    </a:solidFill>
                  </a:tcPr>
                </a:tc>
                <a:tc>
                  <a:txBody>
                    <a:bodyPr/>
                    <a:lstStyle/>
                    <a:p>
                      <a:pPr marL="0" marR="0" algn="ctr" rtl="1">
                        <a:lnSpc>
                          <a:spcPct val="107000"/>
                        </a:lnSpc>
                        <a:spcBef>
                          <a:spcPts val="0"/>
                        </a:spcBef>
                        <a:spcAft>
                          <a:spcPts val="0"/>
                        </a:spcAft>
                      </a:pPr>
                      <a:r>
                        <a:rPr lang="fa-IR" sz="1400">
                          <a:effectLst/>
                          <a:cs typeface="B Nazanin" panose="00000400000000000000" pitchFamily="2" charset="-78"/>
                        </a:rPr>
                        <a:t> </a:t>
                      </a:r>
                      <a:endParaRPr lang="en-US" sz="140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nchor="ctr">
                    <a:solidFill>
                      <a:schemeClr val="bg1"/>
                    </a:solidFill>
                  </a:tcPr>
                </a:tc>
                <a:tc>
                  <a:txBody>
                    <a:bodyPr/>
                    <a:lstStyle/>
                    <a:p>
                      <a:pPr marL="0" marR="0" algn="ctr" rtl="1">
                        <a:lnSpc>
                          <a:spcPct val="107000"/>
                        </a:lnSpc>
                        <a:spcBef>
                          <a:spcPts val="0"/>
                        </a:spcBef>
                        <a:spcAft>
                          <a:spcPts val="0"/>
                        </a:spcAft>
                      </a:pPr>
                      <a:r>
                        <a:rPr lang="fa-IR" sz="1400" dirty="0">
                          <a:effectLst/>
                          <a:cs typeface="B Nazanin" panose="00000400000000000000" pitchFamily="2" charset="-78"/>
                        </a:rPr>
                        <a:t> </a:t>
                      </a:r>
                      <a:endParaRPr lang="en-US" sz="1400" dirty="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nchor="ctr">
                    <a:solidFill>
                      <a:schemeClr val="bg1"/>
                    </a:solidFill>
                  </a:tcPr>
                </a:tc>
                <a:extLst>
                  <a:ext uri="{0D108BD9-81ED-4DB2-BD59-A6C34878D82A}">
                    <a16:rowId xmlns="" xmlns:a16="http://schemas.microsoft.com/office/drawing/2014/main" val="10003"/>
                  </a:ext>
                </a:extLst>
              </a:tr>
              <a:tr h="878373">
                <a:tc>
                  <a:txBody>
                    <a:bodyPr/>
                    <a:lstStyle/>
                    <a:p>
                      <a:pPr marL="0" marR="0" algn="r" rtl="1">
                        <a:lnSpc>
                          <a:spcPct val="107000"/>
                        </a:lnSpc>
                        <a:spcBef>
                          <a:spcPts val="0"/>
                        </a:spcBef>
                        <a:spcAft>
                          <a:spcPts val="0"/>
                        </a:spcAft>
                      </a:pPr>
                      <a:r>
                        <a:rPr lang="fa-IR" sz="1400">
                          <a:effectLst/>
                          <a:cs typeface="B Nazanin" panose="00000400000000000000" pitchFamily="2" charset="-78"/>
                        </a:rPr>
                        <a:t>3- آیا در آقا یا خانم یا خانواده و بستگان هر کدام، تکرار بیماری مشابهی که از زمان کودکی آغاز شده باشد وجود دارد و یا در گذشته وجود داشته است؟</a:t>
                      </a:r>
                      <a:endParaRPr lang="en-US" sz="1400">
                        <a:effectLst/>
                        <a:cs typeface="B Nazanin" panose="00000400000000000000" pitchFamily="2" charset="-78"/>
                      </a:endParaRPr>
                    </a:p>
                    <a:p>
                      <a:pPr marL="0" marR="0" algn="r" rtl="1">
                        <a:lnSpc>
                          <a:spcPct val="107000"/>
                        </a:lnSpc>
                        <a:spcBef>
                          <a:spcPts val="0"/>
                        </a:spcBef>
                        <a:spcAft>
                          <a:spcPts val="0"/>
                        </a:spcAft>
                      </a:pPr>
                      <a:r>
                        <a:rPr lang="fa-IR" sz="1400">
                          <a:effectLst/>
                          <a:cs typeface="B Nazanin" panose="00000400000000000000" pitchFamily="2" charset="-78"/>
                        </a:rPr>
                        <a:t>(در خانواده آقا یا خانم و بستگان تا درجه3  ایشان حداقل دو نفر که از زمان کودکی مبتلا به یک بیماری یا اختلال مشابه هستند وجود داشته یا هم اکنون وجود دارد.)</a:t>
                      </a:r>
                      <a:endParaRPr lang="en-US" sz="140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solidFill>
                      <a:schemeClr val="bg1"/>
                    </a:solidFill>
                  </a:tcPr>
                </a:tc>
                <a:tc>
                  <a:txBody>
                    <a:bodyPr/>
                    <a:lstStyle/>
                    <a:p>
                      <a:pPr marL="0" marR="0" algn="ctr" rtl="1">
                        <a:lnSpc>
                          <a:spcPct val="107000"/>
                        </a:lnSpc>
                        <a:spcBef>
                          <a:spcPts val="0"/>
                        </a:spcBef>
                        <a:spcAft>
                          <a:spcPts val="0"/>
                        </a:spcAft>
                      </a:pPr>
                      <a:r>
                        <a:rPr lang="fa-IR" sz="1400">
                          <a:effectLst/>
                          <a:cs typeface="B Nazanin" panose="00000400000000000000" pitchFamily="2" charset="-78"/>
                        </a:rPr>
                        <a:t> </a:t>
                      </a:r>
                      <a:endParaRPr lang="en-US" sz="140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nchor="ctr">
                    <a:solidFill>
                      <a:schemeClr val="bg1"/>
                    </a:solidFill>
                  </a:tcPr>
                </a:tc>
                <a:tc>
                  <a:txBody>
                    <a:bodyPr/>
                    <a:lstStyle/>
                    <a:p>
                      <a:pPr marL="0" marR="0" algn="ctr" rtl="1">
                        <a:lnSpc>
                          <a:spcPct val="107000"/>
                        </a:lnSpc>
                        <a:spcBef>
                          <a:spcPts val="0"/>
                        </a:spcBef>
                        <a:spcAft>
                          <a:spcPts val="0"/>
                        </a:spcAft>
                      </a:pPr>
                      <a:r>
                        <a:rPr lang="fa-IR" sz="1400">
                          <a:effectLst/>
                          <a:cs typeface="B Nazanin" panose="00000400000000000000" pitchFamily="2" charset="-78"/>
                        </a:rPr>
                        <a:t> </a:t>
                      </a:r>
                      <a:endParaRPr lang="en-US" sz="140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nchor="ctr">
                    <a:solidFill>
                      <a:schemeClr val="bg1"/>
                    </a:solidFill>
                  </a:tcPr>
                </a:tc>
                <a:extLst>
                  <a:ext uri="{0D108BD9-81ED-4DB2-BD59-A6C34878D82A}">
                    <a16:rowId xmlns="" xmlns:a16="http://schemas.microsoft.com/office/drawing/2014/main" val="10004"/>
                  </a:ext>
                </a:extLst>
              </a:tr>
              <a:tr h="1317560">
                <a:tc>
                  <a:txBody>
                    <a:bodyPr/>
                    <a:lstStyle/>
                    <a:p>
                      <a:pPr marL="0" marR="0" algn="r" rtl="1">
                        <a:lnSpc>
                          <a:spcPct val="107000"/>
                        </a:lnSpc>
                        <a:spcBef>
                          <a:spcPts val="0"/>
                        </a:spcBef>
                        <a:spcAft>
                          <a:spcPts val="0"/>
                        </a:spcAft>
                      </a:pPr>
                      <a:r>
                        <a:rPr lang="fa-IR" sz="1400">
                          <a:effectLst/>
                          <a:cs typeface="B Nazanin" panose="00000400000000000000" pitchFamily="2" charset="-78"/>
                        </a:rPr>
                        <a:t>4- آیا در آقا یا خانم یا خانواده و بستگان (تا درجه 3) هر کدام، فردی با یکی از مشکلات زیر وجود دارد یا داشته است؟</a:t>
                      </a:r>
                      <a:endParaRPr lang="en-US" sz="1400">
                        <a:effectLst/>
                        <a:cs typeface="B Nazanin" panose="00000400000000000000" pitchFamily="2" charset="-78"/>
                      </a:endParaRPr>
                    </a:p>
                    <a:p>
                      <a:pPr marL="342900" marR="0" lvl="0" indent="-342900" algn="r" rtl="1">
                        <a:lnSpc>
                          <a:spcPct val="107000"/>
                        </a:lnSpc>
                        <a:spcBef>
                          <a:spcPts val="0"/>
                        </a:spcBef>
                        <a:spcAft>
                          <a:spcPts val="0"/>
                        </a:spcAft>
                        <a:buFont typeface="Symbol" panose="05050102010706020507" pitchFamily="18" charset="2"/>
                        <a:buChar char=""/>
                      </a:pPr>
                      <a:r>
                        <a:rPr lang="fa-IR" sz="1400">
                          <a:effectLst/>
                          <a:cs typeface="B Nazanin" panose="00000400000000000000" pitchFamily="2" charset="-78"/>
                        </a:rPr>
                        <a:t>فردی که سابقه خونریزی‌های خود به خود و بدون دلیل و یا سابقه قطع نشدن خونریزی از زمان کودکی داشته باشد.</a:t>
                      </a:r>
                      <a:endParaRPr lang="en-US" sz="1400">
                        <a:effectLst/>
                        <a:cs typeface="B Nazanin" panose="00000400000000000000" pitchFamily="2" charset="-78"/>
                      </a:endParaRPr>
                    </a:p>
                    <a:p>
                      <a:pPr marL="342900" marR="0" lvl="0" indent="-342900" algn="r" rtl="1">
                        <a:lnSpc>
                          <a:spcPct val="107000"/>
                        </a:lnSpc>
                        <a:spcBef>
                          <a:spcPts val="0"/>
                        </a:spcBef>
                        <a:spcAft>
                          <a:spcPts val="0"/>
                        </a:spcAft>
                        <a:buFont typeface="Symbol" panose="05050102010706020507" pitchFamily="18" charset="2"/>
                        <a:buChar char=""/>
                      </a:pPr>
                      <a:r>
                        <a:rPr lang="fa-IR" sz="1400">
                          <a:effectLst/>
                          <a:cs typeface="B Nazanin" panose="00000400000000000000" pitchFamily="2" charset="-78"/>
                        </a:rPr>
                        <a:t>فردی که نابینایی یا ناشنوایی او از زمان کودکی شروع شده باشد.</a:t>
                      </a:r>
                      <a:endParaRPr lang="en-US" sz="1400">
                        <a:effectLst/>
                        <a:cs typeface="B Nazanin" panose="00000400000000000000" pitchFamily="2" charset="-78"/>
                      </a:endParaRPr>
                    </a:p>
                    <a:p>
                      <a:pPr marL="342900" marR="0" lvl="0" indent="-342900" algn="r" rtl="1">
                        <a:lnSpc>
                          <a:spcPct val="107000"/>
                        </a:lnSpc>
                        <a:spcBef>
                          <a:spcPts val="0"/>
                        </a:spcBef>
                        <a:spcAft>
                          <a:spcPts val="0"/>
                        </a:spcAft>
                        <a:buFont typeface="Symbol" panose="05050102010706020507" pitchFamily="18" charset="2"/>
                        <a:buChar char=""/>
                      </a:pPr>
                      <a:r>
                        <a:rPr lang="fa-IR" sz="1400">
                          <a:effectLst/>
                          <a:cs typeface="B Nazanin" panose="00000400000000000000" pitchFamily="2" charset="-78"/>
                        </a:rPr>
                        <a:t>فردی که از زمان کودکی دارای ناتوانی ذهنی و یا حرکتی و یا اختلال در تکامل باشد.</a:t>
                      </a:r>
                      <a:endParaRPr lang="en-US" sz="1400">
                        <a:effectLst/>
                        <a:cs typeface="B Nazanin" panose="00000400000000000000" pitchFamily="2" charset="-78"/>
                      </a:endParaRPr>
                    </a:p>
                    <a:p>
                      <a:pPr marL="618490" marR="0" algn="r" rtl="1">
                        <a:lnSpc>
                          <a:spcPct val="107000"/>
                        </a:lnSpc>
                        <a:spcBef>
                          <a:spcPts val="0"/>
                        </a:spcBef>
                        <a:spcAft>
                          <a:spcPts val="0"/>
                        </a:spcAft>
                      </a:pPr>
                      <a:r>
                        <a:rPr lang="fa-IR" sz="1400">
                          <a:effectLst/>
                          <a:cs typeface="B Nazanin" panose="00000400000000000000" pitchFamily="2" charset="-78"/>
                        </a:rPr>
                        <a:t>(فاصله واضحی بین توانایی فرد در صحبت کردن، نشستن، راه رفتن، درک صحبت دیگران یا انجام کارهای شخصی با افراد هم سن و سال خود در خویشاوندان داشته و این مشکل برطرف نشده است.) </a:t>
                      </a:r>
                      <a:endParaRPr lang="en-US" sz="140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solidFill>
                      <a:schemeClr val="bg1"/>
                    </a:solidFill>
                  </a:tcPr>
                </a:tc>
                <a:tc>
                  <a:txBody>
                    <a:bodyPr/>
                    <a:lstStyle/>
                    <a:p>
                      <a:pPr marL="0" marR="0" algn="ctr" rtl="1">
                        <a:lnSpc>
                          <a:spcPct val="107000"/>
                        </a:lnSpc>
                        <a:spcBef>
                          <a:spcPts val="0"/>
                        </a:spcBef>
                        <a:spcAft>
                          <a:spcPts val="0"/>
                        </a:spcAft>
                      </a:pPr>
                      <a:r>
                        <a:rPr lang="fa-IR" sz="1400">
                          <a:effectLst/>
                          <a:cs typeface="B Nazanin" panose="00000400000000000000" pitchFamily="2" charset="-78"/>
                        </a:rPr>
                        <a:t> </a:t>
                      </a:r>
                      <a:endParaRPr lang="en-US" sz="140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nchor="ctr">
                    <a:solidFill>
                      <a:schemeClr val="bg1"/>
                    </a:solidFill>
                  </a:tcPr>
                </a:tc>
                <a:tc>
                  <a:txBody>
                    <a:bodyPr/>
                    <a:lstStyle/>
                    <a:p>
                      <a:pPr marL="0" marR="0" algn="ctr" rtl="1">
                        <a:lnSpc>
                          <a:spcPct val="107000"/>
                        </a:lnSpc>
                        <a:spcBef>
                          <a:spcPts val="0"/>
                        </a:spcBef>
                        <a:spcAft>
                          <a:spcPts val="0"/>
                        </a:spcAft>
                      </a:pPr>
                      <a:r>
                        <a:rPr lang="fa-IR" sz="1400" dirty="0">
                          <a:effectLst/>
                          <a:cs typeface="B Nazanin" panose="00000400000000000000" pitchFamily="2" charset="-78"/>
                        </a:rPr>
                        <a:t> </a:t>
                      </a:r>
                      <a:endParaRPr lang="en-US" sz="1400" dirty="0">
                        <a:effectLst/>
                        <a:latin typeface="Calibri" panose="020F0502020204030204" pitchFamily="34" charset="0"/>
                        <a:ea typeface="Calibri" panose="020F0502020204030204" pitchFamily="34" charset="0"/>
                        <a:cs typeface="B Nazanin" panose="00000400000000000000" pitchFamily="2" charset="-78"/>
                      </a:endParaRPr>
                    </a:p>
                  </a:txBody>
                  <a:tcPr marL="65210" marR="65210" marT="0" marB="0" anchor="ctr">
                    <a:solidFill>
                      <a:schemeClr val="bg1"/>
                    </a:solidFill>
                  </a:tcPr>
                </a:tc>
                <a:extLst>
                  <a:ext uri="{0D108BD9-81ED-4DB2-BD59-A6C34878D82A}">
                    <a16:rowId xmlns="" xmlns:a16="http://schemas.microsoft.com/office/drawing/2014/main" val="10005"/>
                  </a:ext>
                </a:extLst>
              </a:tr>
            </a:tbl>
          </a:graphicData>
        </a:graphic>
      </p:graphicFrame>
    </p:spTree>
    <p:extLst>
      <p:ext uri="{BB962C8B-B14F-4D97-AF65-F5344CB8AC3E}">
        <p14:creationId xmlns="" xmlns:p14="http://schemas.microsoft.com/office/powerpoint/2010/main" val="2262009465"/>
      </p:ext>
    </p:extLst>
  </p:cSld>
  <p:clrMapOvr>
    <a:masterClrMapping/>
  </p:clrMapOvr>
  <p:transition spd="slow">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 xmlns:a16="http://schemas.microsoft.com/office/drawing/2014/main" id="{2D43B9D4-6D02-70B0-D4F2-D05597FC20E1}"/>
              </a:ext>
            </a:extLst>
          </p:cNvPr>
          <p:cNvGraphicFramePr>
            <a:graphicFrameLocks noGrp="1"/>
          </p:cNvGraphicFramePr>
          <p:nvPr>
            <p:ph idx="1"/>
            <p:extLst>
              <p:ext uri="{D42A27DB-BD31-4B8C-83A1-F6EECF244321}">
                <p14:modId xmlns="" xmlns:p14="http://schemas.microsoft.com/office/powerpoint/2010/main" val="2897290274"/>
              </p:ext>
            </p:extLst>
          </p:nvPr>
        </p:nvGraphicFramePr>
        <p:xfrm>
          <a:off x="522514" y="368135"/>
          <a:ext cx="11459689" cy="5650707"/>
        </p:xfrm>
        <a:graphic>
          <a:graphicData uri="http://schemas.openxmlformats.org/drawingml/2006/table">
            <a:tbl>
              <a:tblPr rtl="1">
                <a:tableStyleId>{BC89EF96-8CEA-46FF-86C4-4CE0E7609802}</a:tableStyleId>
              </a:tblPr>
              <a:tblGrid>
                <a:gridCol w="1407458">
                  <a:extLst>
                    <a:ext uri="{9D8B030D-6E8A-4147-A177-3AD203B41FA5}">
                      <a16:colId xmlns="" xmlns:a16="http://schemas.microsoft.com/office/drawing/2014/main" val="1819955642"/>
                    </a:ext>
                  </a:extLst>
                </a:gridCol>
                <a:gridCol w="1436033">
                  <a:extLst>
                    <a:ext uri="{9D8B030D-6E8A-4147-A177-3AD203B41FA5}">
                      <a16:colId xmlns="" xmlns:a16="http://schemas.microsoft.com/office/drawing/2014/main" val="3563322803"/>
                    </a:ext>
                  </a:extLst>
                </a:gridCol>
                <a:gridCol w="1436033">
                  <a:extLst>
                    <a:ext uri="{9D8B030D-6E8A-4147-A177-3AD203B41FA5}">
                      <a16:colId xmlns="" xmlns:a16="http://schemas.microsoft.com/office/drawing/2014/main" val="2906037446"/>
                    </a:ext>
                  </a:extLst>
                </a:gridCol>
                <a:gridCol w="1436033">
                  <a:extLst>
                    <a:ext uri="{9D8B030D-6E8A-4147-A177-3AD203B41FA5}">
                      <a16:colId xmlns="" xmlns:a16="http://schemas.microsoft.com/office/drawing/2014/main" val="2583721809"/>
                    </a:ext>
                  </a:extLst>
                </a:gridCol>
                <a:gridCol w="1436033">
                  <a:extLst>
                    <a:ext uri="{9D8B030D-6E8A-4147-A177-3AD203B41FA5}">
                      <a16:colId xmlns="" xmlns:a16="http://schemas.microsoft.com/office/drawing/2014/main" val="136412708"/>
                    </a:ext>
                  </a:extLst>
                </a:gridCol>
                <a:gridCol w="1436033"/>
                <a:gridCol w="1436033"/>
                <a:gridCol w="1436033"/>
              </a:tblGrid>
              <a:tr h="903397">
                <a:tc rowSpan="2">
                  <a:txBody>
                    <a:bodyPr/>
                    <a:lstStyle/>
                    <a:p>
                      <a:pPr algn="ctr" rtl="1" fontAlgn="ctr"/>
                      <a:endParaRPr lang="fa-IR" dirty="0">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gridSpan="7">
                  <a:txBody>
                    <a:bodyPr/>
                    <a:lstStyle/>
                    <a:p>
                      <a:pPr algn="ctr" rtl="1" fontAlgn="ctr"/>
                      <a:r>
                        <a:rPr lang="fa-IR" dirty="0" smtClean="0">
                          <a:cs typeface="B Titr" panose="00000700000000000000" pitchFamily="2" charset="-78"/>
                        </a:rPr>
                        <a:t>نتایج</a:t>
                      </a:r>
                      <a:r>
                        <a:rPr lang="fa-IR" baseline="0" dirty="0" smtClean="0">
                          <a:cs typeface="B Titr" panose="00000700000000000000" pitchFamily="2" charset="-78"/>
                        </a:rPr>
                        <a:t> پرسشنامه ژنتیک اجتماعی</a:t>
                      </a:r>
                      <a:endParaRPr lang="fa-IR" dirty="0">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pPr algn="ctr" rtl="1" fontAlgn="ctr"/>
                      <a:endParaRPr lang="fa-IR" dirty="0">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2575803485"/>
                  </a:ext>
                </a:extLst>
              </a:tr>
              <a:tr h="826468">
                <a:tc vMerge="1">
                  <a:txBody>
                    <a:bodyPr/>
                    <a:lstStyle/>
                    <a:p>
                      <a:pPr algn="ctr" rtl="0" fontAlgn="ctr"/>
                      <a:endParaRPr lang="en-US" sz="1200" b="1" i="0" u="none" strike="noStrike" dirty="0">
                        <a:solidFill>
                          <a:srgbClr val="000000"/>
                        </a:solidFill>
                        <a:effectLst/>
                        <a:latin typeface="B Titr" panose="00000700000000000000" pitchFamily="2" charset="-78"/>
                        <a:cs typeface="B Nazanin" panose="000004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algn="ctr" defTabSz="685800" rtl="0" eaLnBrk="1" fontAlgn="ctr" latinLnBrk="0" hangingPunct="1"/>
                      <a:r>
                        <a:rPr lang="fa-IR" sz="1600" b="1" i="0" u="none" strike="noStrike" kern="1200" dirty="0" smtClean="0">
                          <a:solidFill>
                            <a:srgbClr val="000000"/>
                          </a:solidFill>
                          <a:effectLst/>
                          <a:latin typeface="B Titr" panose="00000700000000000000" pitchFamily="2" charset="-78"/>
                          <a:ea typeface="+mn-ea"/>
                          <a:cs typeface="B Titr" pitchFamily="2" charset="-78"/>
                        </a:rPr>
                        <a:t>97</a:t>
                      </a:r>
                      <a:endParaRPr lang="en-US" sz="16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600" dirty="0" smtClean="0">
                          <a:cs typeface="B Titr" pitchFamily="2" charset="-78"/>
                        </a:rPr>
                        <a:t>98</a:t>
                      </a: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algn="ctr" defTabSz="685800" rtl="0" eaLnBrk="1" fontAlgn="ctr" latinLnBrk="0" hangingPunct="1"/>
                      <a:r>
                        <a:rPr lang="fa-IR" sz="1600" b="1" i="0" u="none" strike="noStrike" kern="1200" dirty="0" smtClean="0">
                          <a:solidFill>
                            <a:srgbClr val="000000"/>
                          </a:solidFill>
                          <a:effectLst/>
                          <a:latin typeface="B Titr" panose="00000700000000000000" pitchFamily="2" charset="-78"/>
                          <a:ea typeface="+mn-ea"/>
                          <a:cs typeface="B Titr" pitchFamily="2" charset="-78"/>
                        </a:rPr>
                        <a:t>99</a:t>
                      </a:r>
                      <a:endParaRPr lang="en-US" sz="16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fa-IR" sz="1600" dirty="0" smtClean="0">
                          <a:cs typeface="B Titr" pitchFamily="2" charset="-78"/>
                        </a:rPr>
                        <a:t>1400</a:t>
                      </a:r>
                      <a:endParaRPr lang="fa-IR" sz="1600" dirty="0">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fa-IR" sz="1600" b="1" i="0" u="none" strike="noStrike" kern="1200" dirty="0" smtClean="0">
                          <a:solidFill>
                            <a:srgbClr val="000000"/>
                          </a:solidFill>
                          <a:effectLst/>
                          <a:latin typeface="B Titr" panose="00000700000000000000" pitchFamily="2" charset="-78"/>
                          <a:ea typeface="+mn-ea"/>
                          <a:cs typeface="B Titr" pitchFamily="2" charset="-78"/>
                        </a:rPr>
                        <a:t>1401</a:t>
                      </a:r>
                      <a:endParaRPr lang="en-US" sz="1600" b="1" i="0" u="none" strike="noStrike" kern="1200" dirty="0" smtClean="0">
                        <a:solidFill>
                          <a:srgbClr val="000000"/>
                        </a:solidFill>
                        <a:effectLst/>
                        <a:latin typeface="B Titr" panose="00000700000000000000" pitchFamily="2" charset="-78"/>
                        <a:ea typeface="+mn-ea"/>
                        <a:cs typeface="B Titr" pitchFamily="2" charset="-78"/>
                      </a:endParaRPr>
                    </a:p>
                    <a:p>
                      <a:pPr marL="0" algn="ctr" defTabSz="685800" rtl="0" eaLnBrk="1" fontAlgn="ctr" latinLnBrk="0" hangingPunct="1"/>
                      <a:endParaRPr lang="en-US" sz="16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fa-IR" sz="1600" b="1" i="0" u="none" strike="noStrike" kern="1200" dirty="0" smtClean="0">
                          <a:solidFill>
                            <a:srgbClr val="000000"/>
                          </a:solidFill>
                          <a:effectLst/>
                          <a:latin typeface="B Titr" panose="00000700000000000000" pitchFamily="2" charset="-78"/>
                          <a:ea typeface="+mn-ea"/>
                          <a:cs typeface="B Titr" pitchFamily="2" charset="-78"/>
                        </a:rPr>
                        <a:t>1402</a:t>
                      </a:r>
                      <a:endParaRPr lang="en-US" sz="1600" b="1" i="0" u="none" strike="noStrike" kern="1200" dirty="0" smtClean="0">
                        <a:solidFill>
                          <a:srgbClr val="000000"/>
                        </a:solidFill>
                        <a:effectLst/>
                        <a:latin typeface="B Titr" panose="00000700000000000000" pitchFamily="2" charset="-78"/>
                        <a:ea typeface="+mn-ea"/>
                        <a:cs typeface="B Titr" pitchFamily="2" charset="-78"/>
                      </a:endParaRPr>
                    </a:p>
                    <a:p>
                      <a:pPr marL="0" algn="ctr" defTabSz="685800" rtl="0" eaLnBrk="1" fontAlgn="ctr" latinLnBrk="0" hangingPunct="1"/>
                      <a:endParaRPr lang="en-US" sz="16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fa-IR" sz="1600" dirty="0" smtClean="0">
                          <a:cs typeface="B Titr" pitchFamily="2" charset="-78"/>
                        </a:rPr>
                        <a:t>شش</a:t>
                      </a:r>
                      <a:r>
                        <a:rPr lang="fa-IR" sz="1600" baseline="0" dirty="0" smtClean="0">
                          <a:cs typeface="B Titr" pitchFamily="2" charset="-78"/>
                        </a:rPr>
                        <a:t> ماهه اول 1403</a:t>
                      </a:r>
                      <a:endParaRPr lang="fa-IR" sz="1600" dirty="0" smtClean="0">
                        <a:cs typeface="B Titr" pitchFamily="2" charset="-78"/>
                      </a:endParaRPr>
                    </a:p>
                    <a:p>
                      <a:pPr marL="0" algn="ctr" defTabSz="685800" rtl="0" eaLnBrk="1" fontAlgn="ctr" latinLnBrk="0" hangingPunct="1"/>
                      <a:endParaRPr lang="en-US" sz="1600" b="1" i="0" u="none" strike="noStrike" kern="1200" dirty="0">
                        <a:solidFill>
                          <a:srgbClr val="000000"/>
                        </a:solidFill>
                        <a:effectLst/>
                        <a:latin typeface="B Titr" panose="00000700000000000000" pitchFamily="2" charset="-78"/>
                        <a:ea typeface="+mn-ea"/>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159822535"/>
                  </a:ext>
                </a:extLst>
              </a:tr>
              <a:tr h="694896">
                <a:tc>
                  <a:txBody>
                    <a:bodyPr/>
                    <a:lstStyle/>
                    <a:p>
                      <a:pPr algn="ctr" rtl="1" fontAlgn="ctr"/>
                      <a:r>
                        <a:rPr lang="fa-IR" sz="1400" b="1" u="none" strike="noStrike" dirty="0" smtClean="0">
                          <a:effectLst/>
                          <a:cs typeface="B Nazanin" panose="00000400000000000000" pitchFamily="2" charset="-78"/>
                        </a:rPr>
                        <a:t>تعداد زوج غربالگری شده</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1318</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6659</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10469</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11071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9918</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8853</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4512</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r>
              <a:tr h="898577">
                <a:tc>
                  <a:txBody>
                    <a:bodyPr/>
                    <a:lstStyle/>
                    <a:p>
                      <a:pPr algn="ctr" rtl="1" fontAlgn="ctr"/>
                      <a:r>
                        <a:rPr lang="fa-IR" sz="1400" b="1" u="none" strike="noStrike" dirty="0" smtClean="0">
                          <a:effectLst/>
                          <a:cs typeface="B Nazanin" panose="00000400000000000000" pitchFamily="2" charset="-78"/>
                        </a:rPr>
                        <a:t>نتیجه پرسشنامه منفی </a:t>
                      </a:r>
                      <a:r>
                        <a:rPr lang="fa-IR" sz="1400" b="1" u="none" strike="noStrike" baseline="0" dirty="0" smtClean="0">
                          <a:effectLst/>
                          <a:cs typeface="B Nazanin" panose="00000400000000000000" pitchFamily="2" charset="-78"/>
                        </a:rPr>
                        <a:t>کارشناس مشاور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a-IR" dirty="0" smtClean="0">
                          <a:cs typeface="B Titr" pitchFamily="2" charset="-78"/>
                        </a:rPr>
                        <a:t>895</a:t>
                      </a:r>
                      <a:endParaRPr lang="en-US" dirty="0">
                        <a:cs typeface="B Titr"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a-IR" dirty="0" smtClean="0">
                          <a:cs typeface="B Titr" pitchFamily="2" charset="-78"/>
                        </a:rPr>
                        <a:t>5096</a:t>
                      </a:r>
                      <a:endParaRPr lang="en-US" dirty="0">
                        <a:cs typeface="B Titr"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a-IR" dirty="0" smtClean="0">
                          <a:cs typeface="B Titr" pitchFamily="2" charset="-78"/>
                        </a:rPr>
                        <a:t>7744</a:t>
                      </a:r>
                      <a:endParaRPr lang="en-US" dirty="0">
                        <a:cs typeface="B Titr"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a-IR" dirty="0" smtClean="0">
                          <a:cs typeface="B Titr" pitchFamily="2" charset="-78"/>
                        </a:rPr>
                        <a:t>8218</a:t>
                      </a:r>
                      <a:endParaRPr lang="en-US" dirty="0">
                        <a:cs typeface="B Titr"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a-IR" dirty="0" smtClean="0">
                          <a:cs typeface="B Titr" pitchFamily="2" charset="-78"/>
                        </a:rPr>
                        <a:t>7342</a:t>
                      </a:r>
                      <a:endParaRPr lang="en-US" dirty="0">
                        <a:cs typeface="B Titr"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800" b="0" i="0" u="none" strike="noStrike" dirty="0" smtClean="0">
                          <a:solidFill>
                            <a:srgbClr val="000000"/>
                          </a:solidFill>
                          <a:effectLst/>
                          <a:latin typeface="B Titr" panose="00000700000000000000" pitchFamily="2" charset="-78"/>
                          <a:cs typeface="B Titr" panose="00000700000000000000" pitchFamily="2" charset="-78"/>
                        </a:rPr>
                        <a:t>6407</a:t>
                      </a:r>
                    </a:p>
                    <a:p>
                      <a:pPr algn="ctr"/>
                      <a:endParaRPr lang="en-US" dirty="0">
                        <a:cs typeface="B Titr"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a-IR" dirty="0" smtClean="0">
                          <a:cs typeface="B Titr" pitchFamily="2" charset="-78"/>
                        </a:rPr>
                        <a:t>3349</a:t>
                      </a:r>
                      <a:endParaRPr lang="en-US" dirty="0">
                        <a:cs typeface="B Titr"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313080293"/>
                  </a:ext>
                </a:extLst>
              </a:tr>
              <a:tr h="800439">
                <a:tc>
                  <a:txBody>
                    <a:bodyPr/>
                    <a:lstStyle/>
                    <a:p>
                      <a:pPr algn="ctr" rtl="1" fontAlgn="ctr"/>
                      <a:r>
                        <a:rPr lang="fa-IR" sz="1400" b="1" u="none" strike="noStrike" dirty="0" smtClean="0">
                          <a:effectLst/>
                          <a:cs typeface="B Nazanin" panose="00000400000000000000" pitchFamily="2" charset="-78"/>
                        </a:rPr>
                        <a:t>نتیجه پرسشنامه مثبت </a:t>
                      </a:r>
                      <a:r>
                        <a:rPr lang="fa-IR" sz="1400" b="1" u="none" strike="noStrike" baseline="0" dirty="0" smtClean="0">
                          <a:effectLst/>
                          <a:cs typeface="B Nazanin" panose="00000400000000000000" pitchFamily="2" charset="-78"/>
                        </a:rPr>
                        <a:t> کارشناس مشاور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423</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1563</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2725</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2853</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2576</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1" eaLnBrk="1" fontAlgn="ctr" latinLnBrk="0" hangingPunct="1">
                        <a:lnSpc>
                          <a:spcPct val="100000"/>
                        </a:lnSpc>
                        <a:spcBef>
                          <a:spcPts val="0"/>
                        </a:spcBef>
                        <a:spcAft>
                          <a:spcPts val="0"/>
                        </a:spcAft>
                        <a:buClrTx/>
                        <a:buSzTx/>
                        <a:buFontTx/>
                        <a:buNone/>
                        <a:tabLst/>
                        <a:defRPr/>
                      </a:pPr>
                      <a:r>
                        <a:rPr lang="fa-IR" sz="1600" dirty="0" smtClean="0">
                          <a:cs typeface="B Titr" pitchFamily="2" charset="-78"/>
                        </a:rPr>
                        <a:t>2446</a:t>
                      </a:r>
                      <a:endParaRPr lang="en-US" sz="1600" dirty="0" smtClean="0">
                        <a:cs typeface="B Titr" pitchFamily="2" charset="-78"/>
                      </a:endParaRPr>
                    </a:p>
                    <a:p>
                      <a:pPr algn="ctr" rtl="1" fontAlgn="ctr">
                        <a:lnSpc>
                          <a:spcPct val="100000"/>
                        </a:lnSpc>
                      </a:pP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1163</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4052102769"/>
                  </a:ext>
                </a:extLst>
              </a:tr>
              <a:tr h="694896">
                <a:tc>
                  <a:txBody>
                    <a:bodyPr/>
                    <a:lstStyle/>
                    <a:p>
                      <a:pPr algn="ctr" rtl="1" fontAlgn="ctr"/>
                      <a:r>
                        <a:rPr lang="fa-IR" sz="1400" b="1" u="none" strike="noStrike" dirty="0" smtClean="0">
                          <a:effectLst/>
                          <a:cs typeface="B Nazanin" panose="00000400000000000000" pitchFamily="2" charset="-78"/>
                        </a:rPr>
                        <a:t>نتیجه پرسشنامه منفی </a:t>
                      </a:r>
                      <a:r>
                        <a:rPr lang="fa-IR" sz="1400" b="1" u="none" strike="noStrike" baseline="0" dirty="0" smtClean="0">
                          <a:effectLst/>
                          <a:cs typeface="B Nazanin" panose="00000400000000000000" pitchFamily="2" charset="-78"/>
                        </a:rPr>
                        <a:t> پزشک مشاور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900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5287</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8477</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9042</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8121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7004</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3611</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723717914"/>
                  </a:ext>
                </a:extLst>
              </a:tr>
              <a:tr h="832034">
                <a:tc>
                  <a:txBody>
                    <a:bodyPr/>
                    <a:lstStyle/>
                    <a:p>
                      <a:pPr algn="ctr" rtl="1" fontAlgn="ctr"/>
                      <a:r>
                        <a:rPr lang="fa-IR" sz="1400" b="1" u="none" strike="noStrike" dirty="0" smtClean="0">
                          <a:effectLst/>
                          <a:cs typeface="B Nazanin" panose="00000400000000000000" pitchFamily="2" charset="-78"/>
                        </a:rPr>
                        <a:t>نتیجه پرسشنامه مثبت </a:t>
                      </a:r>
                      <a:r>
                        <a:rPr lang="fa-IR" sz="1400" b="1" u="none" strike="noStrike" baseline="0" dirty="0" smtClean="0">
                          <a:effectLst/>
                          <a:cs typeface="B Nazanin" panose="00000400000000000000" pitchFamily="2" charset="-78"/>
                        </a:rPr>
                        <a:t> پزشک مشاور</a:t>
                      </a:r>
                      <a:endParaRPr lang="fa-IR" sz="1400" b="1" i="0" u="none" strike="noStrike" dirty="0">
                        <a:solidFill>
                          <a:srgbClr val="000000"/>
                        </a:solidFill>
                        <a:effectLst/>
                        <a:latin typeface="B Zar" panose="00000400000000000000" pitchFamily="2" charset="-78"/>
                        <a:cs typeface="B Nazanin" panose="00000400000000000000" pitchFamily="2" charset="-78"/>
                      </a:endParaRPr>
                    </a:p>
                  </a:txBody>
                  <a:tcPr marL="4926" marR="4926" marT="49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endParaRPr lang="fa-IR" sz="1600" b="0" i="0" u="none" strike="noStrike" dirty="0" smtClean="0">
                        <a:solidFill>
                          <a:srgbClr val="000000"/>
                        </a:solidFill>
                        <a:effectLst/>
                        <a:latin typeface="B Titr" panose="00000700000000000000" pitchFamily="2" charset="-78"/>
                        <a:cs typeface="B Titr" panose="00000700000000000000" pitchFamily="2" charset="-78"/>
                      </a:endParaRPr>
                    </a:p>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418</a:t>
                      </a:r>
                    </a:p>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(31/71% )</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1372</a:t>
                      </a:r>
                    </a:p>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(20/60%)</a:t>
                      </a: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1992</a:t>
                      </a:r>
                    </a:p>
                    <a:p>
                      <a:pPr marL="0" marR="0" indent="0" algn="ctr" defTabSz="914400" rtl="1" eaLnBrk="1" fontAlgn="ctr" latinLnBrk="0" hangingPunct="1">
                        <a:lnSpc>
                          <a:spcPct val="100000"/>
                        </a:lnSpc>
                        <a:spcBef>
                          <a:spcPts val="0"/>
                        </a:spcBef>
                        <a:spcAft>
                          <a:spcPts val="0"/>
                        </a:spcAft>
                        <a:buClrTx/>
                        <a:buSzTx/>
                        <a:buFontTx/>
                        <a:buNone/>
                        <a:tabLst/>
                        <a:defRPr/>
                      </a:pPr>
                      <a:r>
                        <a:rPr lang="fa-IR" sz="1600" b="0" i="0" u="none" strike="noStrike" dirty="0" smtClean="0">
                          <a:solidFill>
                            <a:srgbClr val="000000"/>
                          </a:solidFill>
                          <a:effectLst/>
                          <a:latin typeface="B Titr" panose="00000700000000000000" pitchFamily="2" charset="-78"/>
                          <a:cs typeface="B Titr" panose="00000700000000000000" pitchFamily="2" charset="-78"/>
                        </a:rPr>
                        <a:t>(19/02%)</a:t>
                      </a:r>
                    </a:p>
                    <a:p>
                      <a:pPr algn="ctr" rtl="1" fontAlgn="ctr">
                        <a:lnSpc>
                          <a:spcPct val="100000"/>
                        </a:lnSpc>
                      </a:pP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4188" marR="4188" marT="4568"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2029</a:t>
                      </a:r>
                    </a:p>
                    <a:p>
                      <a:pPr marL="0" marR="0" indent="0" algn="ctr" defTabSz="914400" rtl="1" eaLnBrk="1" fontAlgn="ctr" latinLnBrk="0" hangingPunct="1">
                        <a:lnSpc>
                          <a:spcPct val="100000"/>
                        </a:lnSpc>
                        <a:spcBef>
                          <a:spcPts val="0"/>
                        </a:spcBef>
                        <a:spcAft>
                          <a:spcPts val="0"/>
                        </a:spcAft>
                        <a:buClrTx/>
                        <a:buSzTx/>
                        <a:buFontTx/>
                        <a:buNone/>
                        <a:tabLst/>
                        <a:defRPr/>
                      </a:pPr>
                      <a:r>
                        <a:rPr lang="fa-IR" sz="1600" b="0" i="0" u="none" strike="noStrike" dirty="0" smtClean="0">
                          <a:solidFill>
                            <a:srgbClr val="000000"/>
                          </a:solidFill>
                          <a:effectLst/>
                          <a:latin typeface="B Titr" panose="00000700000000000000" pitchFamily="2" charset="-78"/>
                          <a:cs typeface="B Titr" panose="00000700000000000000" pitchFamily="2" charset="-78"/>
                        </a:rPr>
                        <a:t>(18/32%)</a:t>
                      </a:r>
                    </a:p>
                    <a:p>
                      <a:pPr algn="ctr" rtl="1" fontAlgn="ctr">
                        <a:lnSpc>
                          <a:spcPct val="100000"/>
                        </a:lnSpc>
                      </a:pP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1797</a:t>
                      </a:r>
                    </a:p>
                    <a:p>
                      <a:pPr marL="0" marR="0" indent="0" algn="ctr" defTabSz="914400" rtl="1" eaLnBrk="1" fontAlgn="ctr" latinLnBrk="0" hangingPunct="1">
                        <a:lnSpc>
                          <a:spcPct val="100000"/>
                        </a:lnSpc>
                        <a:spcBef>
                          <a:spcPts val="0"/>
                        </a:spcBef>
                        <a:spcAft>
                          <a:spcPts val="0"/>
                        </a:spcAft>
                        <a:buClrTx/>
                        <a:buSzTx/>
                        <a:buFontTx/>
                        <a:buNone/>
                        <a:tabLst/>
                        <a:defRPr/>
                      </a:pPr>
                      <a:r>
                        <a:rPr lang="fa-IR" sz="1600" b="0" i="0" u="none" strike="noStrike" dirty="0" smtClean="0">
                          <a:solidFill>
                            <a:srgbClr val="000000"/>
                          </a:solidFill>
                          <a:effectLst/>
                          <a:latin typeface="B Titr" panose="00000700000000000000" pitchFamily="2" charset="-78"/>
                          <a:cs typeface="B Titr" panose="00000700000000000000" pitchFamily="2" charset="-78"/>
                        </a:rPr>
                        <a:t>(18/11%)</a:t>
                      </a:r>
                    </a:p>
                    <a:p>
                      <a:pPr algn="ctr" rtl="1" fontAlgn="ctr">
                        <a:lnSpc>
                          <a:spcPct val="100000"/>
                        </a:lnSpc>
                      </a:pP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1849</a:t>
                      </a:r>
                    </a:p>
                    <a:p>
                      <a:pPr marL="0" marR="0" indent="0" algn="ctr" defTabSz="914400" rtl="1" eaLnBrk="1" fontAlgn="ctr" latinLnBrk="0" hangingPunct="1">
                        <a:lnSpc>
                          <a:spcPct val="100000"/>
                        </a:lnSpc>
                        <a:spcBef>
                          <a:spcPts val="0"/>
                        </a:spcBef>
                        <a:spcAft>
                          <a:spcPts val="0"/>
                        </a:spcAft>
                        <a:buClrTx/>
                        <a:buSzTx/>
                        <a:buFontTx/>
                        <a:buNone/>
                        <a:tabLst/>
                        <a:defRPr/>
                      </a:pPr>
                      <a:r>
                        <a:rPr lang="fa-IR" sz="1600" b="0" i="0" u="none" strike="noStrike" dirty="0" smtClean="0">
                          <a:solidFill>
                            <a:srgbClr val="000000"/>
                          </a:solidFill>
                          <a:effectLst/>
                          <a:latin typeface="B Titr" panose="00000700000000000000" pitchFamily="2" charset="-78"/>
                          <a:cs typeface="B Titr" panose="00000700000000000000" pitchFamily="2" charset="-78"/>
                        </a:rPr>
                        <a:t>(20/88%)</a:t>
                      </a:r>
                    </a:p>
                    <a:p>
                      <a:pPr algn="ctr" rtl="1" fontAlgn="ctr">
                        <a:lnSpc>
                          <a:spcPct val="100000"/>
                        </a:lnSpc>
                      </a:pP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fontAlgn="ctr">
                        <a:lnSpc>
                          <a:spcPct val="100000"/>
                        </a:lnSpc>
                      </a:pPr>
                      <a:r>
                        <a:rPr lang="fa-IR" sz="1600" b="0" i="0" u="none" strike="noStrike" dirty="0" smtClean="0">
                          <a:solidFill>
                            <a:srgbClr val="000000"/>
                          </a:solidFill>
                          <a:effectLst/>
                          <a:latin typeface="B Titr" panose="00000700000000000000" pitchFamily="2" charset="-78"/>
                          <a:cs typeface="B Titr" panose="00000700000000000000" pitchFamily="2" charset="-78"/>
                        </a:rPr>
                        <a:t>901</a:t>
                      </a:r>
                    </a:p>
                    <a:p>
                      <a:pPr marL="0" marR="0" indent="0" algn="ctr" defTabSz="914400" rtl="1" eaLnBrk="1" fontAlgn="ctr" latinLnBrk="0" hangingPunct="1">
                        <a:lnSpc>
                          <a:spcPct val="100000"/>
                        </a:lnSpc>
                        <a:spcBef>
                          <a:spcPts val="0"/>
                        </a:spcBef>
                        <a:spcAft>
                          <a:spcPts val="0"/>
                        </a:spcAft>
                        <a:buClrTx/>
                        <a:buSzTx/>
                        <a:buFontTx/>
                        <a:buNone/>
                        <a:tabLst/>
                        <a:defRPr/>
                      </a:pPr>
                      <a:r>
                        <a:rPr lang="fa-IR" sz="1600" b="0" i="0" u="none" strike="noStrike" dirty="0" smtClean="0">
                          <a:solidFill>
                            <a:srgbClr val="000000"/>
                          </a:solidFill>
                          <a:effectLst/>
                          <a:latin typeface="B Titr" panose="00000700000000000000" pitchFamily="2" charset="-78"/>
                          <a:cs typeface="B Titr" panose="00000700000000000000" pitchFamily="2" charset="-78"/>
                        </a:rPr>
                        <a:t>(19/96%)</a:t>
                      </a:r>
                    </a:p>
                    <a:p>
                      <a:pPr algn="ctr" rtl="1" fontAlgn="ctr">
                        <a:lnSpc>
                          <a:spcPct val="100000"/>
                        </a:lnSpc>
                      </a:pPr>
                      <a:endParaRPr lang="fa-IR" sz="1600" b="0" i="0" u="none" strike="noStrike" dirty="0">
                        <a:solidFill>
                          <a:srgbClr val="000000"/>
                        </a:solidFill>
                        <a:effectLst/>
                        <a:latin typeface="B Titr" panose="00000700000000000000" pitchFamily="2" charset="-78"/>
                        <a:cs typeface="B Titr" panose="00000700000000000000" pitchFamily="2" charset="-78"/>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1551268271"/>
                  </a:ext>
                </a:extLst>
              </a:tr>
            </a:tbl>
          </a:graphicData>
        </a:graphic>
      </p:graphicFrame>
    </p:spTree>
    <p:extLst>
      <p:ext uri="{BB962C8B-B14F-4D97-AF65-F5344CB8AC3E}">
        <p14:creationId xmlns="" xmlns:p14="http://schemas.microsoft.com/office/powerpoint/2010/main" val="2773145533"/>
      </p:ext>
    </p:extLst>
  </p:cSld>
  <p:clrMapOvr>
    <a:masterClrMapping/>
  </p:clrMapOvr>
  <p:transition spd="slow">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D22F896-40B5-4ADD-8801-0D06FADFA095}" type="slidenum">
              <a:rPr lang="en-US" smtClean="0"/>
              <a:pPr/>
              <a:t>39</a:t>
            </a:fld>
            <a:endParaRPr lang="en-US" dirty="0"/>
          </a:p>
        </p:txBody>
      </p:sp>
      <p:sp>
        <p:nvSpPr>
          <p:cNvPr id="3" name="Rectangle 2"/>
          <p:cNvSpPr/>
          <p:nvPr/>
        </p:nvSpPr>
        <p:spPr>
          <a:xfrm>
            <a:off x="427512" y="1021278"/>
            <a:ext cx="10830297" cy="5724644"/>
          </a:xfrm>
          <a:prstGeom prst="rect">
            <a:avLst/>
          </a:prstGeom>
        </p:spPr>
        <p:txBody>
          <a:bodyPr wrap="square">
            <a:spAutoFit/>
          </a:bodyPr>
          <a:lstStyle/>
          <a:p>
            <a:pPr algn="just" rtl="1"/>
            <a:r>
              <a:rPr lang="fa-IR" sz="2200" dirty="0" smtClean="0">
                <a:cs typeface="B Mitra" pitchFamily="2" charset="-78"/>
              </a:rPr>
              <a:t>  ارسال </a:t>
            </a:r>
            <a:r>
              <a:rPr lang="fa-IR" sz="2200" dirty="0" smtClean="0">
                <a:solidFill>
                  <a:srgbClr val="FF0000"/>
                </a:solidFill>
                <a:cs typeface="B Mitra" pitchFamily="2" charset="-78"/>
              </a:rPr>
              <a:t>نامه شماره 32428/3/217 مورخه 1403/5/30</a:t>
            </a:r>
            <a:r>
              <a:rPr lang="fa-IR" sz="2200" dirty="0" smtClean="0">
                <a:cs typeface="B Mitra" pitchFamily="2" charset="-78"/>
              </a:rPr>
              <a:t> طبق نامه شماره 4924 / 305 د مورخه 15 / 4 / 1399 مدير كل محترم دفتر مديريت بيماريهاي غيرواگير وزارت  و با عنايت به اينكه هدف برنامه كشوري تالاسمي ، پيشگيري از بروز موارد بتا تالاسمي ماژور مي باشد و در روند اجراي اين برنامه بعضاً امكان مواجهه با </a:t>
            </a:r>
            <a:r>
              <a:rPr lang="fa-IR" sz="2200" dirty="0" smtClean="0">
                <a:solidFill>
                  <a:srgbClr val="FF0000"/>
                </a:solidFill>
                <a:cs typeface="B Mitra" pitchFamily="2" charset="-78"/>
              </a:rPr>
              <a:t>موارد آلفا تالاسمي مشكوك به هيدروبس فتاليس و بيماري </a:t>
            </a:r>
            <a:r>
              <a:rPr lang="en-US" sz="2200" dirty="0" smtClean="0">
                <a:solidFill>
                  <a:srgbClr val="FF0000"/>
                </a:solidFill>
                <a:cs typeface="B Mitra" pitchFamily="2" charset="-78"/>
              </a:rPr>
              <a:t>H </a:t>
            </a:r>
            <a:r>
              <a:rPr lang="fa-IR" sz="2200" dirty="0" smtClean="0">
                <a:solidFill>
                  <a:srgbClr val="FF0000"/>
                </a:solidFill>
                <a:cs typeface="B Mitra" pitchFamily="2" charset="-78"/>
              </a:rPr>
              <a:t>شديد </a:t>
            </a:r>
            <a:r>
              <a:rPr lang="fa-IR" sz="2200" dirty="0" smtClean="0">
                <a:cs typeface="B Mitra" pitchFamily="2" charset="-78"/>
              </a:rPr>
              <a:t>وجود دارد كه مي توانند براي سلامت مادر و جنين مخاطره آميز باشند،دستور فرمائيد درراستاي رعايت اخلاق پزشكي ، درنحوه درخواست و انجام آزمايش تشخيص ژنتيك موارد ذيل لحاظ گردد:</a:t>
            </a:r>
          </a:p>
          <a:p>
            <a:pPr algn="just" rtl="1"/>
            <a:r>
              <a:rPr lang="fa-IR" sz="2200" dirty="0" smtClean="0">
                <a:cs typeface="B Mitra" pitchFamily="2" charset="-78"/>
              </a:rPr>
              <a:t>-آزمايش تشخيص ژنتيك مرحله اول آلفا تالاسمي صرفاً براي زوجهايي كه براساس نتايج آزمايش هاي اوليه و تكميلي تالاسمي ، </a:t>
            </a:r>
            <a:r>
              <a:rPr lang="fa-IR" sz="2200" dirty="0" smtClean="0">
                <a:solidFill>
                  <a:srgbClr val="FF0000"/>
                </a:solidFill>
                <a:cs typeface="B Mitra" pitchFamily="2" charset="-78"/>
              </a:rPr>
              <a:t>23&gt;</a:t>
            </a:r>
            <a:r>
              <a:rPr lang="en-US" sz="2200" dirty="0" smtClean="0">
                <a:solidFill>
                  <a:srgbClr val="FF0000"/>
                </a:solidFill>
                <a:cs typeface="B Mitra" pitchFamily="2" charset="-78"/>
              </a:rPr>
              <a:t>MCH  </a:t>
            </a:r>
            <a:r>
              <a:rPr lang="fa-IR" sz="2200" dirty="0" smtClean="0">
                <a:solidFill>
                  <a:srgbClr val="FF0000"/>
                </a:solidFill>
                <a:cs typeface="B Mitra" pitchFamily="2" charset="-78"/>
              </a:rPr>
              <a:t>و 3&gt;</a:t>
            </a:r>
            <a:r>
              <a:rPr lang="en-US" sz="2200" dirty="0" err="1" smtClean="0">
                <a:solidFill>
                  <a:srgbClr val="FF0000"/>
                </a:solidFill>
                <a:cs typeface="B Mitra" pitchFamily="2" charset="-78"/>
              </a:rPr>
              <a:t>HbF</a:t>
            </a:r>
            <a:r>
              <a:rPr lang="en-US" sz="2200" dirty="0" smtClean="0">
                <a:solidFill>
                  <a:srgbClr val="FF0000"/>
                </a:solidFill>
                <a:cs typeface="B Mitra" pitchFamily="2" charset="-78"/>
              </a:rPr>
              <a:t> </a:t>
            </a:r>
            <a:r>
              <a:rPr lang="fa-IR" sz="2200" dirty="0" smtClean="0">
                <a:solidFill>
                  <a:srgbClr val="FF0000"/>
                </a:solidFill>
                <a:cs typeface="B Mitra" pitchFamily="2" charset="-78"/>
              </a:rPr>
              <a:t>دارند </a:t>
            </a:r>
            <a:r>
              <a:rPr lang="fa-IR" sz="2200" dirty="0" smtClean="0">
                <a:cs typeface="B Mitra" pitchFamily="2" charset="-78"/>
              </a:rPr>
              <a:t>درخواست گردد. لازم است براي اين زوجين آزمايش ژنتيك مرحله اول ، براي بررسي جهش بتاتالاسمي و آلفا تالاسمي در دوبرگه جداگانه در دفترچه بيمه تقاضا گردد.</a:t>
            </a:r>
          </a:p>
          <a:p>
            <a:pPr algn="just" rtl="1"/>
            <a:r>
              <a:rPr lang="fa-IR" sz="2200" dirty="0" smtClean="0">
                <a:cs typeface="B Mitra" pitchFamily="2" charset="-78"/>
              </a:rPr>
              <a:t>- آزمايشگاههاي تشخيص ژنتيك منتخب تالاسمي ، صرفاً مي بايست آزمايش تشخيص ژنتيك آلفا تالاسمي در موارد فوق الذكر براساس دستورالعمل بازنگري شده تشخيص ناقلين و تشخيص قبل از تولد بتاتالاسمي (به پيوست است)را به انجام برسانند.</a:t>
            </a:r>
          </a:p>
          <a:p>
            <a:pPr algn="just" rtl="1"/>
            <a:r>
              <a:rPr lang="fa-IR" sz="2200" dirty="0" smtClean="0">
                <a:cs typeface="B Mitra" pitchFamily="2" charset="-78"/>
              </a:rPr>
              <a:t>- درخواست و انجام آزمايش تشخيص ژنتيك آلفا تالاسمي براي زوجين خارج از محدوده اندكس هاي خوني مذكور در قالب اجراي برنامه كشوري پيشگيري از بروز بتا تالاسمي ماژور غير ضروري بوده و </a:t>
            </a:r>
            <a:r>
              <a:rPr lang="fa-IR" sz="2200" u="sng" dirty="0" smtClean="0">
                <a:cs typeface="B Mitra" pitchFamily="2" charset="-78"/>
              </a:rPr>
              <a:t>انجام آن مشمول پوشش بيمه و استفاده از تسهيلات مراكز مشاوره تالاسمي نمي باشد.</a:t>
            </a:r>
            <a:endParaRPr lang="fa-IR" sz="2200" dirty="0" smtClean="0">
              <a:cs typeface="B Mitra" pitchFamily="2" charset="-78"/>
            </a:endParaRPr>
          </a:p>
          <a:p>
            <a:pPr algn="just" rtl="1"/>
            <a:r>
              <a:rPr lang="fa-IR" sz="2200" dirty="0" smtClean="0">
                <a:cs typeface="B Mitra" pitchFamily="2" charset="-78"/>
              </a:rPr>
              <a:t>خواهشمند است موضوع به نحو مقتضي به اطلاع پزشكان مشاور ژنتيك ، پزشكان مشغول به خدمت در مراكزخدمات جامع سلامت ارائه دهنده خدمات زمان ازدواج  نيز رسانده شود.</a:t>
            </a:r>
          </a:p>
          <a:p>
            <a:r>
              <a:rPr lang="fa-IR" dirty="0" smtClean="0"/>
              <a:t/>
            </a:r>
            <a:br>
              <a:rPr lang="fa-IR" dirty="0" smtClean="0"/>
            </a:br>
            <a:endParaRPr lang="en-US" dirty="0"/>
          </a:p>
        </p:txBody>
      </p:sp>
      <p:sp>
        <p:nvSpPr>
          <p:cNvPr id="4" name="Title 1"/>
          <p:cNvSpPr txBox="1">
            <a:spLocks/>
          </p:cNvSpPr>
          <p:nvPr/>
        </p:nvSpPr>
        <p:spPr>
          <a:xfrm>
            <a:off x="1096963" y="287338"/>
            <a:ext cx="10058400" cy="686439"/>
          </a:xfrm>
          <a:prstGeom prst="rect">
            <a:avLst/>
          </a:prstGeom>
        </p:spPr>
        <p:txBody>
          <a:bodyPr>
            <a:normAutofit lnSpcReduction="10000"/>
          </a:bodyPr>
          <a:lstStyle/>
          <a:p>
            <a:pPr marL="0" marR="0" lvl="0" indent="0" algn="r" defTabSz="914400" rtl="1" eaLnBrk="1" fontAlgn="base" latinLnBrk="0" hangingPunct="1">
              <a:lnSpc>
                <a:spcPct val="85000"/>
              </a:lnSpc>
              <a:spcBef>
                <a:spcPct val="0"/>
              </a:spcBef>
              <a:spcAft>
                <a:spcPct val="0"/>
              </a:spcAft>
              <a:buClrTx/>
              <a:buSzTx/>
              <a:buFontTx/>
              <a:buNone/>
              <a:tabLst/>
              <a:defRPr/>
            </a:pPr>
            <a:r>
              <a:rPr kumimoji="0" lang="fa-IR" sz="4800" b="0" i="0" u="none" strike="noStrike" kern="1200" cap="none" spc="-50" normalizeH="0" baseline="0" noProof="0" dirty="0" smtClean="0">
                <a:ln>
                  <a:noFill/>
                </a:ln>
                <a:solidFill>
                  <a:srgbClr val="00B050"/>
                </a:solidFill>
                <a:effectLst/>
                <a:uLnTx/>
                <a:uFillTx/>
                <a:latin typeface="+mj-lt"/>
                <a:ea typeface="+mj-ea"/>
                <a:cs typeface="B Titr" pitchFamily="2" charset="-78"/>
              </a:rPr>
              <a:t>آلفا تالاسمی</a:t>
            </a:r>
            <a:endParaRPr kumimoji="0" lang="en-US" sz="4800" b="0" i="0" u="none" strike="noStrike" kern="1200" cap="none" spc="-50" normalizeH="0" baseline="0" noProof="0" dirty="0">
              <a:ln>
                <a:noFill/>
              </a:ln>
              <a:solidFill>
                <a:srgbClr val="00B050"/>
              </a:solidFill>
              <a:effectLst/>
              <a:uLnTx/>
              <a:uFillTx/>
              <a:latin typeface="+mj-lt"/>
              <a:ea typeface="+mj-ea"/>
              <a:cs typeface="B Titr" pitchFamily="2" charset="-78"/>
            </a:endParaRP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0" name="Title 1"/>
          <p:cNvSpPr>
            <a:spLocks noGrp="1"/>
          </p:cNvSpPr>
          <p:nvPr>
            <p:ph type="title"/>
          </p:nvPr>
        </p:nvSpPr>
        <p:spPr>
          <a:xfrm>
            <a:off x="192506" y="287338"/>
            <a:ext cx="10962858" cy="1449387"/>
          </a:xfrm>
        </p:spPr>
        <p:txBody>
          <a:bodyPr>
            <a:normAutofit/>
          </a:bodyPr>
          <a:lstStyle/>
          <a:p>
            <a:r>
              <a:rPr lang="fa-IR" sz="2800" dirty="0">
                <a:cs typeface="B Titr" panose="00000700000000000000" pitchFamily="2" charset="-78"/>
              </a:rPr>
              <a:t>برنامه پیشگیری از بروز بتا تالاسمی ماژور، الگوی مدیریت بیماری های ارثی شایع کودکان</a:t>
            </a:r>
            <a:endParaRPr lang="en-US" sz="2800" dirty="0">
              <a:cs typeface="B Titr" panose="00000700000000000000" pitchFamily="2" charset="-78"/>
            </a:endParaRPr>
          </a:p>
        </p:txBody>
      </p:sp>
      <p:sp>
        <p:nvSpPr>
          <p:cNvPr id="1048621" name="Content Placeholder 2"/>
          <p:cNvSpPr>
            <a:spLocks noGrp="1"/>
          </p:cNvSpPr>
          <p:nvPr>
            <p:ph idx="1"/>
          </p:nvPr>
        </p:nvSpPr>
        <p:spPr/>
        <p:txBody>
          <a:bodyPr/>
          <a:lstStyle/>
          <a:p>
            <a:pPr algn="just"/>
            <a:r>
              <a:rPr lang="fa-IR" dirty="0"/>
              <a:t>با توجه به بالا بودن شیوع ناقلی ژن بتا تالاسمی ماژور در جمعیت عمومی کشور (به صورت </a:t>
            </a:r>
            <a:r>
              <a:rPr lang="fa-IR"/>
              <a:t>میانگین 4% جمعیت </a:t>
            </a:r>
            <a:r>
              <a:rPr lang="fa-IR" dirty="0"/>
              <a:t>عمومی)، بتا تالاسمی ماژور، شایع ترین بیماری ارثی تک ژنی کشور می باشد.</a:t>
            </a:r>
          </a:p>
          <a:p>
            <a:pPr algn="just"/>
            <a:endParaRPr lang="fa-IR" dirty="0"/>
          </a:p>
          <a:p>
            <a:pPr algn="just"/>
            <a:r>
              <a:rPr lang="fa-IR" dirty="0"/>
              <a:t>بر این اساس غربالگری جمعیتی گروه هدف زوجین مشارکت کننده در زادآوری کشور با رویکرد پیشگیری از بروز این بیماری به صورت آینده نگر (پیش از تولد اولین فرزند مبتلا) برای این بیماری اجرا شده است.</a:t>
            </a:r>
          </a:p>
          <a:p>
            <a:pPr algn="just"/>
            <a:endParaRPr lang="en-US" dirty="0"/>
          </a:p>
        </p:txBody>
      </p:sp>
    </p:spTree>
    <p:extLst>
      <p:ext uri="{BB962C8B-B14F-4D97-AF65-F5344CB8AC3E}">
        <p14:creationId xmlns="" xmlns:p14="http://schemas.microsoft.com/office/powerpoint/2010/main" val="2514728579"/>
      </p:ext>
    </p:extLst>
  </p:cSld>
  <p:clrMapOvr>
    <a:masterClrMapping/>
  </p:clrMapOvr>
  <p:transition spd="slow">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D22F896-40B5-4ADD-8801-0D06FADFA095}" type="slidenum">
              <a:rPr lang="en-US" smtClean="0"/>
              <a:pPr/>
              <a:t>40</a:t>
            </a:fld>
            <a:endParaRPr lang="en-US" dirty="0"/>
          </a:p>
        </p:txBody>
      </p:sp>
      <p:pic>
        <p:nvPicPr>
          <p:cNvPr id="3" name="Picture 4"/>
          <p:cNvPicPr>
            <a:picLocks noChangeAspect="1" noChangeArrowheads="1"/>
          </p:cNvPicPr>
          <p:nvPr/>
        </p:nvPicPr>
        <p:blipFill>
          <a:blip r:embed="rId2"/>
          <a:srcRect/>
          <a:stretch>
            <a:fillRect/>
          </a:stretch>
        </p:blipFill>
        <p:spPr bwMode="auto">
          <a:xfrm>
            <a:off x="2778826" y="0"/>
            <a:ext cx="7493330" cy="6258296"/>
          </a:xfrm>
          <a:prstGeom prst="rect">
            <a:avLst/>
          </a:prstGeom>
          <a:noFill/>
          <a:ln w="9525">
            <a:noFill/>
            <a:miter lim="800000"/>
            <a:headEnd/>
            <a:tailEnd/>
          </a:ln>
          <a:effectLst/>
        </p:spPr>
      </p:pic>
    </p:spTree>
  </p:cSld>
  <p:clrMapOvr>
    <a:masterClrMapping/>
  </p:clrMapOvr>
  <p:transition spd="slow">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287338"/>
            <a:ext cx="10058400" cy="1007072"/>
          </a:xfrm>
        </p:spPr>
        <p:txBody>
          <a:bodyPr>
            <a:normAutofit/>
          </a:bodyPr>
          <a:lstStyle/>
          <a:p>
            <a:r>
              <a:rPr lang="fa-IR" dirty="0" smtClean="0">
                <a:solidFill>
                  <a:srgbClr val="FF0000"/>
                </a:solidFill>
                <a:cs typeface="B Titr" pitchFamily="2" charset="-78"/>
              </a:rPr>
              <a:t>انتظارات</a:t>
            </a:r>
            <a:endParaRPr lang="en-US" dirty="0">
              <a:solidFill>
                <a:srgbClr val="FF0000"/>
              </a:solidFill>
              <a:cs typeface="B Titr" pitchFamily="2" charset="-78"/>
            </a:endParaRPr>
          </a:p>
        </p:txBody>
      </p:sp>
      <p:sp>
        <p:nvSpPr>
          <p:cNvPr id="3" name="Content Placeholder 2"/>
          <p:cNvSpPr>
            <a:spLocks noGrp="1"/>
          </p:cNvSpPr>
          <p:nvPr>
            <p:ph idx="1"/>
          </p:nvPr>
        </p:nvSpPr>
        <p:spPr>
          <a:xfrm>
            <a:off x="653143" y="1745674"/>
            <a:ext cx="11091553" cy="4524497"/>
          </a:xfrm>
        </p:spPr>
        <p:txBody>
          <a:bodyPr/>
          <a:lstStyle/>
          <a:p>
            <a:pPr algn="just"/>
            <a:r>
              <a:rPr lang="fa-IR" sz="3000" dirty="0" smtClean="0">
                <a:cs typeface="B Mitra" pitchFamily="2" charset="-78"/>
              </a:rPr>
              <a:t>1- اطلاع کارشناس و پزشک مشاور تالاسمی ازآخرین دستورالعمل تالاسمی و برنامه ژنتیک اجتماعی</a:t>
            </a:r>
          </a:p>
          <a:p>
            <a:pPr algn="just"/>
            <a:r>
              <a:rPr lang="fa-IR" sz="3000" dirty="0" smtClean="0">
                <a:cs typeface="B Mitra" pitchFamily="2" charset="-78"/>
              </a:rPr>
              <a:t>2- در دسترس بودن آخرین دستورالعمل تالاسمی و برنامه ژنتیک اجتماعی</a:t>
            </a:r>
          </a:p>
          <a:p>
            <a:pPr algn="just"/>
            <a:r>
              <a:rPr lang="fa-IR" sz="3000" dirty="0" smtClean="0">
                <a:cs typeface="B Mitra" pitchFamily="2" charset="-78"/>
              </a:rPr>
              <a:t>3- </a:t>
            </a:r>
            <a:r>
              <a:rPr lang="fa-IR" altLang="en-US" sz="3000" dirty="0" smtClean="0">
                <a:cs typeface="B Mitra" pitchFamily="2" charset="-78"/>
              </a:rPr>
              <a:t> ثبت کلیه زوجهای ناقل و پرخطر تالاسمی و زوجهای صاحب فرزند</a:t>
            </a:r>
            <a:r>
              <a:rPr lang="en-US" altLang="en-US" sz="3000" dirty="0" err="1" smtClean="0">
                <a:cs typeface="B Mitra" pitchFamily="2" charset="-78"/>
              </a:rPr>
              <a:t>pku</a:t>
            </a:r>
            <a:r>
              <a:rPr lang="fa-IR" altLang="en-US" sz="3000" dirty="0" smtClean="0">
                <a:cs typeface="B Mitra" pitchFamily="2" charset="-78"/>
              </a:rPr>
              <a:t> درسامانه سیب با تایید پزشک و مراقبت ماهانه ژنتیک توسط مراقب سلامت و بهورز</a:t>
            </a:r>
          </a:p>
          <a:p>
            <a:pPr algn="just">
              <a:buNone/>
            </a:pPr>
            <a:r>
              <a:rPr lang="fa-IR" altLang="en-US" sz="3000" dirty="0" smtClean="0">
                <a:cs typeface="B Mitra" pitchFamily="2" charset="-78"/>
              </a:rPr>
              <a:t>  4- تکمیل فرم شماره 8 تالاسمی برای کلیه افرادی که قبل از سال 76 ازدواج کرده و در سنین باروری میباشد</a:t>
            </a:r>
          </a:p>
          <a:p>
            <a:pPr algn="just"/>
            <a:r>
              <a:rPr lang="fa-IR" altLang="en-US" sz="3000" dirty="0" smtClean="0">
                <a:cs typeface="B Mitra" pitchFamily="2" charset="-78"/>
              </a:rPr>
              <a:t>5- تکمیل  صحیح و کامل پرسشنامه ژنتیک اجتماعی برای کلیه متقاضیان ازدواج و ثبت شماره گواهی در دفتر غربالگری ژنتیکی زمان ازدواج</a:t>
            </a:r>
          </a:p>
          <a:p>
            <a:endParaRPr lang="fa-IR" dirty="0" smtClean="0">
              <a:cs typeface="B Titr" pitchFamily="2" charset="-78"/>
            </a:endParaRPr>
          </a:p>
          <a:p>
            <a:endParaRPr lang="en-US" dirty="0">
              <a:cs typeface="B Titr" pitchFamily="2" charset="-78"/>
            </a:endParaRPr>
          </a:p>
        </p:txBody>
      </p:sp>
    </p:spTree>
  </p:cSld>
  <p:clrMapOvr>
    <a:masterClrMapping/>
  </p:clrMapOvr>
  <p:transition spd="slow">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5019" y="1781299"/>
            <a:ext cx="11186556" cy="4087689"/>
          </a:xfrm>
        </p:spPr>
        <p:txBody>
          <a:bodyPr/>
          <a:lstStyle/>
          <a:p>
            <a:pPr algn="just"/>
            <a:r>
              <a:rPr lang="fa-IR" altLang="en-US" sz="2400" dirty="0" smtClean="0">
                <a:cs typeface="B Mitra" pitchFamily="2" charset="-78"/>
              </a:rPr>
              <a:t>6- هماهنگی همکاران آزمایشگاه و کارشناسان مشاوره تالاسمی درشناسایی موارد مشکوک تالاسمی</a:t>
            </a:r>
          </a:p>
          <a:p>
            <a:pPr algn="just"/>
            <a:r>
              <a:rPr lang="fa-IR" altLang="en-US" sz="2400" dirty="0" smtClean="0">
                <a:cs typeface="B Mitra" pitchFamily="2" charset="-78"/>
              </a:rPr>
              <a:t>7- ارجاع جهت آزمایشات</a:t>
            </a:r>
            <a:r>
              <a:rPr lang="en-US" altLang="en-US" sz="2400" dirty="0" err="1" smtClean="0">
                <a:cs typeface="B Mitra" pitchFamily="2" charset="-78"/>
              </a:rPr>
              <a:t>pnd</a:t>
            </a:r>
            <a:r>
              <a:rPr lang="en-US" altLang="en-US" sz="2400" dirty="0" smtClean="0">
                <a:cs typeface="B Mitra" pitchFamily="2" charset="-78"/>
              </a:rPr>
              <a:t> </a:t>
            </a:r>
            <a:r>
              <a:rPr lang="fa-IR" altLang="en-US" sz="2400" dirty="0" smtClean="0">
                <a:cs typeface="B Mitra" pitchFamily="2" charset="-78"/>
              </a:rPr>
              <a:t> به آزمایشگاههای معرفی شده از وزارت بهداشت(موجود بودن لیست مراکز)</a:t>
            </a:r>
            <a:endParaRPr lang="en-US" altLang="en-US" sz="2400" dirty="0" smtClean="0">
              <a:cs typeface="B Mitra" pitchFamily="2" charset="-78"/>
            </a:endParaRPr>
          </a:p>
          <a:p>
            <a:pPr algn="just"/>
            <a:r>
              <a:rPr lang="fa-IR" altLang="en-US" sz="2400" dirty="0" smtClean="0">
                <a:cs typeface="B Mitra" pitchFamily="2" charset="-78"/>
              </a:rPr>
              <a:t>8- ثبت دقیق دفاتر مشاوره ژنتیک و  دفاتر آزمایشگاه متقاضیان ازدواج</a:t>
            </a:r>
          </a:p>
          <a:p>
            <a:pPr algn="just"/>
            <a:r>
              <a:rPr lang="fa-IR" altLang="en-US" sz="2400" dirty="0" smtClean="0">
                <a:cs typeface="B Mitra" pitchFamily="2" charset="-78"/>
              </a:rPr>
              <a:t>9- ثبت آمار فرم شماره 4 و 6 و نتایج غربالگری ازدواج و ارسال به ستاد شهرستان</a:t>
            </a:r>
          </a:p>
          <a:p>
            <a:pPr algn="just"/>
            <a:r>
              <a:rPr lang="fa-IR" altLang="en-US" sz="2400" dirty="0" smtClean="0">
                <a:cs typeface="B Mitra" pitchFamily="2" charset="-78"/>
              </a:rPr>
              <a:t>10- تشکیل پرونده ژنتیک برای کلیه زوجهای صاحب فرزند</a:t>
            </a:r>
            <a:r>
              <a:rPr lang="en-US" altLang="en-US" sz="2400" dirty="0" err="1" smtClean="0">
                <a:cs typeface="B Mitra" pitchFamily="2" charset="-78"/>
              </a:rPr>
              <a:t>pku</a:t>
            </a:r>
            <a:r>
              <a:rPr lang="fa-IR" altLang="en-US" sz="2400" dirty="0" smtClean="0">
                <a:cs typeface="B Mitra" pitchFamily="2" charset="-78"/>
              </a:rPr>
              <a:t>، زوجهای ناقل تالاسمی و زوجهای پرخطر در مرکز مشاوره تالاسمی توسط کارشناس مشاوره (پرونده  ژنتیک برای زوجین صاحب فرزند (</a:t>
            </a:r>
            <a:r>
              <a:rPr lang="en-US" altLang="en-US" sz="2400" dirty="0" err="1" smtClean="0">
                <a:cs typeface="B Mitra" pitchFamily="2" charset="-78"/>
              </a:rPr>
              <a:t>pku</a:t>
            </a:r>
            <a:r>
              <a:rPr lang="en-US" altLang="en-US" sz="2400" dirty="0" smtClean="0">
                <a:cs typeface="B Mitra" pitchFamily="2" charset="-78"/>
              </a:rPr>
              <a:t> </a:t>
            </a:r>
            <a:r>
              <a:rPr lang="fa-IR" altLang="en-US" sz="2400" dirty="0" smtClean="0">
                <a:cs typeface="B Mitra" pitchFamily="2" charset="-78"/>
              </a:rPr>
              <a:t> ) شامل جواب آزمایش پاشنه پا، جواب </a:t>
            </a:r>
            <a:r>
              <a:rPr lang="en-US" altLang="en-US" sz="2400" dirty="0" err="1" smtClean="0">
                <a:cs typeface="B Mitra" pitchFamily="2" charset="-78"/>
              </a:rPr>
              <a:t>hplc</a:t>
            </a:r>
            <a:r>
              <a:rPr lang="fa-IR" altLang="en-US" sz="2400" dirty="0" smtClean="0">
                <a:cs typeface="B Mitra" pitchFamily="2" charset="-78"/>
              </a:rPr>
              <a:t>، جواب آزمایش از انستیتو پاستور، جواب آزمایش</a:t>
            </a:r>
            <a:r>
              <a:rPr lang="en-US" altLang="en-US" sz="2400" dirty="0" smtClean="0">
                <a:cs typeface="B Mitra" pitchFamily="2" charset="-78"/>
              </a:rPr>
              <a:t> pnd1-pnd2</a:t>
            </a:r>
            <a:r>
              <a:rPr lang="fa-IR" altLang="en-US" sz="2400" dirty="0" smtClean="0">
                <a:cs typeface="B Mitra" pitchFamily="2" charset="-78"/>
              </a:rPr>
              <a:t> )</a:t>
            </a:r>
          </a:p>
          <a:p>
            <a:pPr algn="just"/>
            <a:r>
              <a:rPr lang="fa-IR" altLang="en-US" sz="2400" dirty="0" smtClean="0">
                <a:cs typeface="B Mitra" pitchFamily="2" charset="-78"/>
              </a:rPr>
              <a:t>11-ارسال زوجین ناقل تالاسمی و</a:t>
            </a:r>
            <a:r>
              <a:rPr lang="en-US" altLang="en-US" sz="2400" dirty="0" err="1" smtClean="0">
                <a:cs typeface="B Mitra" pitchFamily="2" charset="-78"/>
              </a:rPr>
              <a:t>pku</a:t>
            </a:r>
            <a:r>
              <a:rPr lang="fa-IR" altLang="en-US" sz="2400" dirty="0" smtClean="0">
                <a:cs typeface="B Mitra" pitchFamily="2" charset="-78"/>
              </a:rPr>
              <a:t> به آزمایشگاههای ژنتیک تایید شده وزارت بهداشت</a:t>
            </a:r>
          </a:p>
          <a:p>
            <a:endParaRPr lang="en-US" dirty="0"/>
          </a:p>
        </p:txBody>
      </p:sp>
      <p:sp>
        <p:nvSpPr>
          <p:cNvPr id="5" name="Title 1"/>
          <p:cNvSpPr>
            <a:spLocks noGrp="1"/>
          </p:cNvSpPr>
          <p:nvPr>
            <p:ph type="title"/>
          </p:nvPr>
        </p:nvSpPr>
        <p:spPr>
          <a:xfrm>
            <a:off x="1096963" y="287338"/>
            <a:ext cx="10058400" cy="1030823"/>
          </a:xfrm>
        </p:spPr>
        <p:txBody>
          <a:bodyPr>
            <a:normAutofit/>
          </a:bodyPr>
          <a:lstStyle/>
          <a:p>
            <a:r>
              <a:rPr lang="fa-IR" dirty="0" smtClean="0">
                <a:solidFill>
                  <a:srgbClr val="FF0000"/>
                </a:solidFill>
                <a:cs typeface="B Titr" pitchFamily="2" charset="-78"/>
              </a:rPr>
              <a:t>انتظارات</a:t>
            </a:r>
            <a:endParaRPr lang="en-US" dirty="0">
              <a:solidFill>
                <a:srgbClr val="FF0000"/>
              </a:solidFill>
              <a:cs typeface="B Titr" pitchFamily="2" charset="-78"/>
            </a:endParaRPr>
          </a:p>
        </p:txBody>
      </p:sp>
    </p:spTree>
  </p:cSld>
  <p:clrMapOvr>
    <a:masterClrMapping/>
  </p:clrMapOvr>
  <p:transition spd="slow">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D22F896-40B5-4ADD-8801-0D06FADFA095}" type="slidenum">
              <a:rPr lang="en-US" smtClean="0"/>
              <a:pPr/>
              <a:t>43</a:t>
            </a:fld>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1674421" y="166255"/>
            <a:ext cx="9595262" cy="5702734"/>
          </a:xfrm>
          <a:prstGeom prst="rect">
            <a:avLst/>
          </a:prstGeom>
          <a:noFill/>
          <a:ln w="9525">
            <a:noFill/>
            <a:miter lim="800000"/>
            <a:headEnd/>
            <a:tailEnd/>
          </a:ln>
          <a:effectLst/>
        </p:spPr>
      </p:pic>
    </p:spTree>
  </p:cSld>
  <p:clrMapOvr>
    <a:masterClrMapping/>
  </p:clrMapOvr>
  <p:transition spd="slow">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D22F896-40B5-4ADD-8801-0D06FADFA095}" type="slidenum">
              <a:rPr lang="en-US" smtClean="0"/>
              <a:pPr/>
              <a:t>44</a:t>
            </a:fld>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8205850" y="0"/>
            <a:ext cx="3752604" cy="6293921"/>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30297" y="154380"/>
            <a:ext cx="2776041" cy="6198918"/>
          </a:xfrm>
          <a:prstGeom prst="rect">
            <a:avLst/>
          </a:prstGeom>
          <a:noFill/>
          <a:ln w="9525">
            <a:noFill/>
            <a:miter lim="800000"/>
            <a:headEnd/>
            <a:tailEnd/>
          </a:ln>
          <a:effectLst/>
        </p:spPr>
      </p:pic>
      <p:pic>
        <p:nvPicPr>
          <p:cNvPr id="1030" name="Picture 6"/>
          <p:cNvPicPr>
            <a:picLocks noChangeAspect="1" noChangeArrowheads="1"/>
          </p:cNvPicPr>
          <p:nvPr/>
        </p:nvPicPr>
        <p:blipFill>
          <a:blip r:embed="rId4"/>
          <a:srcRect/>
          <a:stretch>
            <a:fillRect/>
          </a:stretch>
        </p:blipFill>
        <p:spPr bwMode="auto">
          <a:xfrm>
            <a:off x="3859480" y="154379"/>
            <a:ext cx="3752603" cy="6305797"/>
          </a:xfrm>
          <a:prstGeom prst="rect">
            <a:avLst/>
          </a:prstGeom>
          <a:noFill/>
          <a:ln w="9525">
            <a:noFill/>
            <a:miter lim="800000"/>
            <a:headEnd/>
            <a:tailEnd/>
          </a:ln>
          <a:effectLst/>
        </p:spPr>
      </p:pic>
    </p:spTree>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0" y="1"/>
            <a:ext cx="12192000" cy="6846345"/>
          </a:xfrm>
        </p:spPr>
      </p:pic>
    </p:spTree>
    <p:extLst>
      <p:ext uri="{BB962C8B-B14F-4D97-AF65-F5344CB8AC3E}">
        <p14:creationId xmlns="" xmlns:p14="http://schemas.microsoft.com/office/powerpoint/2010/main" val="1844269267"/>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287339"/>
            <a:ext cx="10058400" cy="867694"/>
          </a:xfrm>
        </p:spPr>
        <p:txBody>
          <a:bodyPr>
            <a:normAutofit/>
          </a:bodyPr>
          <a:lstStyle/>
          <a:p>
            <a:pPr algn="ctr" rtl="1"/>
            <a:r>
              <a:rPr lang="fa-IR" sz="3200" dirty="0">
                <a:cs typeface="B Titr" panose="00000700000000000000" pitchFamily="2" charset="-78"/>
              </a:rPr>
              <a:t>تاریخچه برنامه پیشگیری از بروز بتا تالاسمی ماژور</a:t>
            </a:r>
            <a:endParaRPr lang="en-US" sz="3200" dirty="0">
              <a:cs typeface="B Titr" panose="00000700000000000000" pitchFamily="2" charset="-78"/>
            </a:endParaRPr>
          </a:p>
        </p:txBody>
      </p:sp>
      <p:sp>
        <p:nvSpPr>
          <p:cNvPr id="3" name="Content Placeholder 2"/>
          <p:cNvSpPr>
            <a:spLocks noGrp="1"/>
          </p:cNvSpPr>
          <p:nvPr>
            <p:ph idx="1"/>
          </p:nvPr>
        </p:nvSpPr>
        <p:spPr>
          <a:xfrm>
            <a:off x="838200" y="1947552"/>
            <a:ext cx="10455234" cy="3997925"/>
          </a:xfrm>
        </p:spPr>
        <p:txBody>
          <a:bodyPr>
            <a:normAutofit lnSpcReduction="10000"/>
          </a:bodyPr>
          <a:lstStyle/>
          <a:p>
            <a:pPr algn="r" rtl="1"/>
            <a:r>
              <a:rPr lang="fa-IR" dirty="0">
                <a:cs typeface="B Nazanin" panose="00000400000000000000" pitchFamily="2" charset="-78"/>
              </a:rPr>
              <a:t>آغاز </a:t>
            </a:r>
            <a:r>
              <a:rPr lang="fa-IR" b="1" dirty="0">
                <a:solidFill>
                  <a:schemeClr val="accent2"/>
                </a:solidFill>
                <a:cs typeface="B Nazanin" panose="00000400000000000000" pitchFamily="2" charset="-78"/>
              </a:rPr>
              <a:t>پایلوت</a:t>
            </a:r>
            <a:r>
              <a:rPr lang="fa-IR" dirty="0">
                <a:cs typeface="B Nazanin" panose="00000400000000000000" pitchFamily="2" charset="-78"/>
              </a:rPr>
              <a:t> برنامه بطور پراكنده در چند شهرستان كشور در مناطق شايع و از سال </a:t>
            </a:r>
            <a:r>
              <a:rPr lang="fa-IR" b="1" dirty="0">
                <a:solidFill>
                  <a:schemeClr val="accent2"/>
                </a:solidFill>
                <a:cs typeface="B Nazanin" panose="00000400000000000000" pitchFamily="2" charset="-78"/>
              </a:rPr>
              <a:t>1370</a:t>
            </a:r>
            <a:endParaRPr lang="en-US" b="1" dirty="0">
              <a:solidFill>
                <a:schemeClr val="accent2"/>
              </a:solidFill>
              <a:cs typeface="B Nazanin" panose="00000400000000000000" pitchFamily="2" charset="-78"/>
            </a:endParaRPr>
          </a:p>
          <a:p>
            <a:pPr algn="r" rtl="1"/>
            <a:endParaRPr lang="fa-IR" b="1" dirty="0">
              <a:solidFill>
                <a:schemeClr val="accent2"/>
              </a:solidFill>
              <a:cs typeface="B Nazanin" panose="00000400000000000000" pitchFamily="2" charset="-78"/>
            </a:endParaRPr>
          </a:p>
          <a:p>
            <a:pPr algn="r" rtl="1"/>
            <a:r>
              <a:rPr lang="fa-IR" dirty="0">
                <a:cs typeface="B Nazanin" panose="00000400000000000000" pitchFamily="2" charset="-78"/>
              </a:rPr>
              <a:t>تدوین و اجرای </a:t>
            </a:r>
            <a:r>
              <a:rPr lang="fa-IR" b="1" dirty="0">
                <a:solidFill>
                  <a:schemeClr val="accent2"/>
                </a:solidFill>
                <a:cs typeface="B Nazanin" panose="00000400000000000000" pitchFamily="2" charset="-78"/>
              </a:rPr>
              <a:t>برنامه کشوری </a:t>
            </a:r>
            <a:r>
              <a:rPr lang="fa-IR" dirty="0">
                <a:cs typeface="B Nazanin" panose="00000400000000000000" pitchFamily="2" charset="-78"/>
              </a:rPr>
              <a:t>پيشگيري از بروز بتا تالاسمي ماژور از اواخر سال </a:t>
            </a:r>
            <a:r>
              <a:rPr lang="fa-IR" b="1" dirty="0">
                <a:solidFill>
                  <a:schemeClr val="accent2"/>
                </a:solidFill>
                <a:cs typeface="B Nazanin" panose="00000400000000000000" pitchFamily="2" charset="-78"/>
              </a:rPr>
              <a:t>1375</a:t>
            </a:r>
            <a:r>
              <a:rPr lang="fa-IR" dirty="0">
                <a:cs typeface="B Nazanin" panose="00000400000000000000" pitchFamily="2" charset="-78"/>
              </a:rPr>
              <a:t> </a:t>
            </a:r>
          </a:p>
          <a:p>
            <a:r>
              <a:rPr lang="fa-IR" b="1" dirty="0">
                <a:solidFill>
                  <a:schemeClr val="accent2"/>
                </a:solidFill>
                <a:cs typeface="B Nazanin" panose="00000400000000000000" pitchFamily="2" charset="-78"/>
              </a:rPr>
              <a:t>مصوبه هیئت وزیران </a:t>
            </a:r>
            <a:r>
              <a:rPr lang="fa-IR" dirty="0">
                <a:cs typeface="B Nazanin" panose="00000400000000000000" pitchFamily="2" charset="-78"/>
              </a:rPr>
              <a:t>موضوع الزام غربالگری ناقلی تالاسمی جهت ثبت رسمی ازدواج: </a:t>
            </a:r>
            <a:r>
              <a:rPr lang="fa-IR" b="1" dirty="0">
                <a:solidFill>
                  <a:schemeClr val="accent2"/>
                </a:solidFill>
                <a:cs typeface="B Nazanin" panose="00000400000000000000" pitchFamily="2" charset="-78"/>
              </a:rPr>
              <a:t>1376</a:t>
            </a:r>
            <a:endParaRPr lang="en-US" b="1" dirty="0">
              <a:solidFill>
                <a:schemeClr val="accent2"/>
              </a:solidFill>
              <a:cs typeface="B Nazanin" panose="00000400000000000000" pitchFamily="2" charset="-78"/>
            </a:endParaRPr>
          </a:p>
          <a:p>
            <a:pPr algn="r" rtl="1"/>
            <a:endParaRPr lang="fa-IR" dirty="0">
              <a:cs typeface="B Nazanin" panose="00000400000000000000" pitchFamily="2" charset="-78"/>
            </a:endParaRPr>
          </a:p>
          <a:p>
            <a:pPr algn="r" rtl="1"/>
            <a:r>
              <a:rPr lang="fa-IR" dirty="0">
                <a:cs typeface="B Nazanin" panose="00000400000000000000" pitchFamily="2" charset="-78"/>
              </a:rPr>
              <a:t>برنامه­ریزی جديد از سال </a:t>
            </a:r>
            <a:r>
              <a:rPr lang="fa-IR" b="1" dirty="0">
                <a:solidFill>
                  <a:schemeClr val="accent2"/>
                </a:solidFill>
                <a:cs typeface="B Nazanin" panose="00000400000000000000" pitchFamily="2" charset="-78"/>
              </a:rPr>
              <a:t>1378</a:t>
            </a:r>
            <a:r>
              <a:rPr lang="fa-IR" dirty="0">
                <a:cs typeface="B Nazanin" panose="00000400000000000000" pitchFamily="2" charset="-78"/>
              </a:rPr>
              <a:t> با بكارگيري فن­آوري نوين «</a:t>
            </a:r>
            <a:r>
              <a:rPr lang="fa-IR" b="1" dirty="0">
                <a:solidFill>
                  <a:schemeClr val="accent2"/>
                </a:solidFill>
                <a:cs typeface="B Nazanin" panose="00000400000000000000" pitchFamily="2" charset="-78"/>
              </a:rPr>
              <a:t>تشخيص ژنتيك جنين مبتلا (</a:t>
            </a:r>
            <a:r>
              <a:rPr lang="en-US" sz="2000" b="1" dirty="0">
                <a:solidFill>
                  <a:schemeClr val="accent2"/>
                </a:solidFill>
                <a:cs typeface="B Nazanin" panose="00000400000000000000" pitchFamily="2" charset="-78"/>
              </a:rPr>
              <a:t>PND</a:t>
            </a:r>
            <a:r>
              <a:rPr lang="fa-IR" b="1" dirty="0">
                <a:solidFill>
                  <a:schemeClr val="accent2"/>
                </a:solidFill>
                <a:cs typeface="B Nazanin" panose="00000400000000000000" pitchFamily="2" charset="-78"/>
              </a:rPr>
              <a:t>)</a:t>
            </a:r>
            <a:r>
              <a:rPr lang="fa-IR" dirty="0">
                <a:cs typeface="B Nazanin" panose="00000400000000000000" pitchFamily="2" charset="-78"/>
              </a:rPr>
              <a:t>» </a:t>
            </a:r>
            <a:endParaRPr lang="en-US" dirty="0">
              <a:cs typeface="B Nazanin" panose="00000400000000000000" pitchFamily="2" charset="-78"/>
            </a:endParaRPr>
          </a:p>
          <a:p>
            <a:pPr algn="r" rtl="1"/>
            <a:endParaRPr lang="fa-IR" dirty="0">
              <a:cs typeface="B Nazanin" panose="00000400000000000000" pitchFamily="2" charset="-78"/>
            </a:endParaRPr>
          </a:p>
          <a:p>
            <a:pPr algn="r" rtl="1"/>
            <a:r>
              <a:rPr lang="fa-IR" dirty="0">
                <a:cs typeface="B Nazanin" panose="00000400000000000000" pitchFamily="2" charset="-78"/>
              </a:rPr>
              <a:t>ايجاد شبكه «</a:t>
            </a:r>
            <a:r>
              <a:rPr lang="fa-IR" b="1" dirty="0">
                <a:solidFill>
                  <a:schemeClr val="accent2"/>
                </a:solidFill>
                <a:cs typeface="B Nazanin" panose="00000400000000000000" pitchFamily="2" charset="-78"/>
              </a:rPr>
              <a:t>پزشكان مشاور ژنتیک تالاسمی</a:t>
            </a:r>
            <a:r>
              <a:rPr lang="fa-IR" dirty="0">
                <a:cs typeface="B Nazanin" panose="00000400000000000000" pitchFamily="2" charset="-78"/>
              </a:rPr>
              <a:t>» در كليه شهرستان­هاي مناطق تحت پوشش دانشگاه­هاي علوم پزشكي كشور </a:t>
            </a:r>
            <a:r>
              <a:rPr lang="fa-IR" b="1" dirty="0">
                <a:solidFill>
                  <a:schemeClr val="accent2"/>
                </a:solidFill>
                <a:cs typeface="B Nazanin" panose="00000400000000000000" pitchFamily="2" charset="-78"/>
              </a:rPr>
              <a:t>1379</a:t>
            </a:r>
          </a:p>
          <a:p>
            <a:pPr algn="r" rtl="1"/>
            <a:r>
              <a:rPr lang="fa-IR" b="1" dirty="0">
                <a:solidFill>
                  <a:schemeClr val="accent2"/>
                </a:solidFill>
                <a:cs typeface="B Nazanin" panose="00000400000000000000" pitchFamily="2" charset="-78"/>
              </a:rPr>
              <a:t>بازنگری دستورالعمل برنامه </a:t>
            </a:r>
            <a:r>
              <a:rPr lang="fa-IR" dirty="0">
                <a:cs typeface="B Nazanin" panose="00000400000000000000" pitchFamily="2" charset="-78"/>
              </a:rPr>
              <a:t>با هدف ارتقاء معیارهای غربالگری و کاهش بار مراقبت ژنتیک، </a:t>
            </a:r>
            <a:r>
              <a:rPr lang="fa-IR" b="1" dirty="0">
                <a:solidFill>
                  <a:schemeClr val="accent2"/>
                </a:solidFill>
                <a:cs typeface="B Nazanin" panose="00000400000000000000" pitchFamily="2" charset="-78"/>
              </a:rPr>
              <a:t>139</a:t>
            </a:r>
            <a:r>
              <a:rPr lang="fa-IR" b="1" dirty="0">
                <a:solidFill>
                  <a:schemeClr val="accent2"/>
                </a:solidFill>
              </a:rPr>
              <a:t>3</a:t>
            </a:r>
          </a:p>
          <a:p>
            <a:pPr algn="r" rtl="1"/>
            <a:endParaRPr lang="en-US" dirty="0"/>
          </a:p>
        </p:txBody>
      </p:sp>
    </p:spTree>
    <p:extLst>
      <p:ext uri="{BB962C8B-B14F-4D97-AF65-F5344CB8AC3E}">
        <p14:creationId xmlns="" xmlns:p14="http://schemas.microsoft.com/office/powerpoint/2010/main" val="1115795105"/>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5B9D046-C63A-2C15-FE8B-424F44B06683}"/>
              </a:ext>
            </a:extLst>
          </p:cNvPr>
          <p:cNvSpPr>
            <a:spLocks noGrp="1"/>
          </p:cNvSpPr>
          <p:nvPr>
            <p:ph type="title"/>
          </p:nvPr>
        </p:nvSpPr>
        <p:spPr/>
        <p:txBody>
          <a:bodyPr>
            <a:normAutofit/>
          </a:bodyPr>
          <a:lstStyle/>
          <a:p>
            <a:r>
              <a:rPr lang="fa-IR" sz="4000" dirty="0">
                <a:cs typeface="B Titr" panose="00000700000000000000" pitchFamily="2" charset="-78"/>
              </a:rPr>
              <a:t>اهداف برنامه پیشگیری از بروز بتا تالاسمی ماژور</a:t>
            </a:r>
            <a:endParaRPr lang="en-US" sz="4000" dirty="0">
              <a:cs typeface="B Titr" panose="00000700000000000000" pitchFamily="2" charset="-78"/>
            </a:endParaRPr>
          </a:p>
        </p:txBody>
      </p:sp>
      <p:sp>
        <p:nvSpPr>
          <p:cNvPr id="3" name="Content Placeholder 2">
            <a:extLst>
              <a:ext uri="{FF2B5EF4-FFF2-40B4-BE49-F238E27FC236}">
                <a16:creationId xmlns="" xmlns:a16="http://schemas.microsoft.com/office/drawing/2014/main" id="{C1653007-1B15-C516-EF8E-8B2DBA47D067}"/>
              </a:ext>
            </a:extLst>
          </p:cNvPr>
          <p:cNvSpPr>
            <a:spLocks noGrp="1"/>
          </p:cNvSpPr>
          <p:nvPr>
            <p:ph idx="1"/>
          </p:nvPr>
        </p:nvSpPr>
        <p:spPr>
          <a:xfrm>
            <a:off x="776492" y="1870504"/>
            <a:ext cx="10515600" cy="4351338"/>
          </a:xfrm>
        </p:spPr>
        <p:txBody>
          <a:bodyPr>
            <a:normAutofit/>
          </a:bodyPr>
          <a:lstStyle/>
          <a:p>
            <a:pPr algn="just"/>
            <a:r>
              <a:rPr lang="fa-IR" sz="2800" dirty="0"/>
              <a:t>هدف کلی برنامه: پیشگیری از بروز بتا تالاسمی ماژور</a:t>
            </a:r>
          </a:p>
          <a:p>
            <a:pPr marL="0" indent="0" algn="just">
              <a:buNone/>
            </a:pPr>
            <a:endParaRPr lang="fa-IR" sz="2800" dirty="0"/>
          </a:p>
          <a:p>
            <a:pPr algn="just"/>
            <a:r>
              <a:rPr lang="fa-IR" sz="2800" dirty="0"/>
              <a:t>اهداف اختصاصی:</a:t>
            </a:r>
          </a:p>
          <a:p>
            <a:pPr lvl="1" algn="just"/>
            <a:r>
              <a:rPr lang="fa-IR" sz="2800" dirty="0"/>
              <a:t>شناسایی زوجین ناقل تالاسمی </a:t>
            </a:r>
          </a:p>
          <a:p>
            <a:pPr lvl="1" algn="just"/>
            <a:r>
              <a:rPr lang="fa-IR" sz="2800" dirty="0"/>
              <a:t>مراقبت ژنتیک زوجین ناقل تالاسمی</a:t>
            </a:r>
          </a:p>
          <a:p>
            <a:pPr marL="457200" lvl="1" indent="0">
              <a:buNone/>
            </a:pPr>
            <a:endParaRPr lang="fa-IR" dirty="0"/>
          </a:p>
          <a:p>
            <a:endParaRPr lang="en-US" dirty="0"/>
          </a:p>
        </p:txBody>
      </p:sp>
    </p:spTree>
    <p:extLst>
      <p:ext uri="{BB962C8B-B14F-4D97-AF65-F5344CB8AC3E}">
        <p14:creationId xmlns="" xmlns:p14="http://schemas.microsoft.com/office/powerpoint/2010/main" val="3889297423"/>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956" y="165588"/>
            <a:ext cx="10515600" cy="934183"/>
          </a:xfrm>
        </p:spPr>
        <p:txBody>
          <a:bodyPr>
            <a:normAutofit/>
          </a:bodyPr>
          <a:lstStyle/>
          <a:p>
            <a:r>
              <a:rPr lang="fa-IR" sz="3200" dirty="0">
                <a:cs typeface="B Titr" panose="00000700000000000000" pitchFamily="2" charset="-78"/>
              </a:rPr>
              <a:t>خلاصه اجرایی برنامه و شرح فعالیت ها: الف) ارائه خدمت</a:t>
            </a:r>
            <a:endParaRPr lang="en-US" sz="3200" dirty="0">
              <a:cs typeface="B Titr" panose="00000700000000000000" pitchFamily="2" charset="-78"/>
            </a:endParaRPr>
          </a:p>
        </p:txBody>
      </p:sp>
      <p:sp>
        <p:nvSpPr>
          <p:cNvPr id="3" name="Content Placeholder 2"/>
          <p:cNvSpPr>
            <a:spLocks noGrp="1"/>
          </p:cNvSpPr>
          <p:nvPr>
            <p:ph idx="1"/>
          </p:nvPr>
        </p:nvSpPr>
        <p:spPr>
          <a:xfrm>
            <a:off x="0" y="1733797"/>
            <a:ext cx="7683335" cy="5486410"/>
          </a:xfrm>
        </p:spPr>
        <p:txBody>
          <a:bodyPr>
            <a:normAutofit/>
          </a:bodyPr>
          <a:lstStyle/>
          <a:p>
            <a:pPr marL="0" indent="0">
              <a:buNone/>
            </a:pPr>
            <a:r>
              <a:rPr lang="fa-IR" sz="1600" dirty="0">
                <a:cs typeface="B Nazanin" panose="00000400000000000000" pitchFamily="2" charset="-78"/>
              </a:rPr>
              <a:t>1) </a:t>
            </a:r>
            <a:r>
              <a:rPr lang="fa-IR" sz="1600" dirty="0">
                <a:solidFill>
                  <a:srgbClr val="00B050"/>
                </a:solidFill>
                <a:cs typeface="B Nazanin" panose="00000400000000000000" pitchFamily="2" charset="-78"/>
              </a:rPr>
              <a:t>شناسایی</a:t>
            </a:r>
            <a:r>
              <a:rPr lang="fa-IR" sz="1600" dirty="0">
                <a:cs typeface="B Nazanin" panose="00000400000000000000" pitchFamily="2" charset="-78"/>
              </a:rPr>
              <a:t>:</a:t>
            </a:r>
          </a:p>
          <a:p>
            <a:pPr lvl="1"/>
            <a:r>
              <a:rPr lang="fa-IR" sz="2000" dirty="0">
                <a:cs typeface="B Nazanin" panose="00000400000000000000" pitchFamily="2" charset="-78"/>
              </a:rPr>
              <a:t>استراتژی اول: غربالگری زوجین متقاضی ثبت ازدواج</a:t>
            </a:r>
          </a:p>
          <a:p>
            <a:pPr lvl="1"/>
            <a:r>
              <a:rPr lang="fa-IR" sz="2000" dirty="0">
                <a:cs typeface="B Nazanin" panose="00000400000000000000" pitchFamily="2" charset="-78"/>
              </a:rPr>
              <a:t>استراتژی دوم: غربالگری والدین بیماران مبتلا به بتا تالاسمی ماژور</a:t>
            </a:r>
          </a:p>
          <a:p>
            <a:pPr lvl="1"/>
            <a:r>
              <a:rPr lang="fa-IR" sz="2000" dirty="0">
                <a:cs typeface="B Nazanin" panose="00000400000000000000" pitchFamily="2" charset="-78"/>
              </a:rPr>
              <a:t>استرانژی سوم: غربالگری زوجین فاقد سابقه غربالگری زمان ازدواج (شامل زوجین فاقد ثبت رسمی ازدواج، مادران باردار فاقد سابقه غربالگری زمان ازدواج و دارای اندکس های خونی مختل)</a:t>
            </a:r>
          </a:p>
          <a:p>
            <a:pPr marL="457200" lvl="1" indent="0">
              <a:buNone/>
            </a:pPr>
            <a:endParaRPr lang="fa-IR" sz="2000" dirty="0">
              <a:cs typeface="B Nazanin" panose="00000400000000000000" pitchFamily="2" charset="-78"/>
            </a:endParaRPr>
          </a:p>
          <a:p>
            <a:pPr marL="457200" lvl="1" indent="0">
              <a:buNone/>
            </a:pPr>
            <a:r>
              <a:rPr lang="fa-IR" sz="2000" dirty="0">
                <a:cs typeface="B Nazanin" panose="00000400000000000000" pitchFamily="2" charset="-78"/>
              </a:rPr>
              <a:t>2) </a:t>
            </a:r>
            <a:r>
              <a:rPr lang="fa-IR" sz="2000" dirty="0">
                <a:solidFill>
                  <a:srgbClr val="00B050"/>
                </a:solidFill>
                <a:cs typeface="B Nazanin" panose="00000400000000000000" pitchFamily="2" charset="-78"/>
              </a:rPr>
              <a:t>مشاوره ژنتیک </a:t>
            </a:r>
            <a:r>
              <a:rPr lang="fa-IR" sz="2000" dirty="0">
                <a:cs typeface="B Nazanin" panose="00000400000000000000" pitchFamily="2" charset="-78"/>
              </a:rPr>
              <a:t>زوجین ناقل و مشکوک پرخطر شناسایی شده</a:t>
            </a:r>
          </a:p>
          <a:p>
            <a:pPr marL="457200" lvl="1" indent="0">
              <a:buNone/>
            </a:pPr>
            <a:r>
              <a:rPr lang="fa-IR" sz="2000" dirty="0">
                <a:cs typeface="B Nazanin" panose="00000400000000000000" pitchFamily="2" charset="-78"/>
              </a:rPr>
              <a:t>3) </a:t>
            </a:r>
            <a:r>
              <a:rPr lang="fa-IR" sz="2000" dirty="0">
                <a:solidFill>
                  <a:srgbClr val="00B050"/>
                </a:solidFill>
                <a:cs typeface="B Nazanin" panose="00000400000000000000" pitchFamily="2" charset="-78"/>
              </a:rPr>
              <a:t>مراقبت ژنتیک </a:t>
            </a:r>
            <a:r>
              <a:rPr lang="fa-IR" sz="2000" dirty="0">
                <a:cs typeface="B Nazanin" panose="00000400000000000000" pitchFamily="2" charset="-78"/>
              </a:rPr>
              <a:t>زوجین ناقل و مشکوک پرخطر شناسایی شده</a:t>
            </a:r>
          </a:p>
          <a:p>
            <a:pPr marL="457200" lvl="1" indent="0">
              <a:buNone/>
            </a:pPr>
            <a:r>
              <a:rPr lang="fa-IR" sz="2000" dirty="0">
                <a:cs typeface="B Nazanin" panose="00000400000000000000" pitchFamily="2" charset="-78"/>
              </a:rPr>
              <a:t>4) </a:t>
            </a:r>
            <a:r>
              <a:rPr lang="fa-IR" sz="2000" dirty="0">
                <a:solidFill>
                  <a:srgbClr val="00B050"/>
                </a:solidFill>
                <a:cs typeface="B Nazanin" panose="00000400000000000000" pitchFamily="2" charset="-78"/>
              </a:rPr>
              <a:t>تشخیص ژنتیک </a:t>
            </a:r>
            <a:r>
              <a:rPr lang="fa-IR" sz="2000" dirty="0">
                <a:cs typeface="B Nazanin" panose="00000400000000000000" pitchFamily="2" charset="-78"/>
              </a:rPr>
              <a:t>برای زوجین (</a:t>
            </a:r>
            <a:r>
              <a:rPr lang="en-US" sz="2000" dirty="0">
                <a:cs typeface="B Nazanin" panose="00000400000000000000" pitchFamily="2" charset="-78"/>
              </a:rPr>
              <a:t>PND1</a:t>
            </a:r>
            <a:r>
              <a:rPr lang="fa-IR" sz="2000" dirty="0">
                <a:cs typeface="B Nazanin" panose="00000400000000000000" pitchFamily="2" charset="-78"/>
              </a:rPr>
              <a:t>) و جنین (</a:t>
            </a:r>
            <a:r>
              <a:rPr lang="en-US" sz="2000" dirty="0">
                <a:cs typeface="B Nazanin" panose="00000400000000000000" pitchFamily="2" charset="-78"/>
              </a:rPr>
              <a:t>PND2</a:t>
            </a:r>
            <a:r>
              <a:rPr lang="fa-IR" sz="2000" dirty="0">
                <a:cs typeface="B Nazanin" panose="00000400000000000000" pitchFamily="2" charset="-78"/>
              </a:rPr>
              <a:t>)</a:t>
            </a:r>
          </a:p>
        </p:txBody>
      </p:sp>
      <p:pic>
        <p:nvPicPr>
          <p:cNvPr id="5" name="Picture 4">
            <a:extLst>
              <a:ext uri="{FF2B5EF4-FFF2-40B4-BE49-F238E27FC236}">
                <a16:creationId xmlns="" xmlns:a16="http://schemas.microsoft.com/office/drawing/2014/main" id="{ACB9FAAB-D3E7-C907-F2C4-A92403007D8C}"/>
              </a:ext>
            </a:extLst>
          </p:cNvPr>
          <p:cNvPicPr/>
          <p:nvPr/>
        </p:nvPicPr>
        <p:blipFill>
          <a:blip r:embed="rId2" cstate="print">
            <a:extLst>
              <a:ext uri="{28A0092B-C50C-407E-A947-70E740481C1C}">
                <a14:useLocalDpi xmlns="" xmlns:a14="http://schemas.microsoft.com/office/drawing/2010/main" val="0"/>
              </a:ext>
            </a:extLst>
          </a:blip>
          <a:stretch>
            <a:fillRect/>
          </a:stretch>
        </p:blipFill>
        <p:spPr bwMode="auto">
          <a:xfrm>
            <a:off x="7968343" y="1508167"/>
            <a:ext cx="3717966" cy="4512622"/>
          </a:xfrm>
          <a:prstGeom prst="rect">
            <a:avLst/>
          </a:prstGeom>
          <a:noFill/>
        </p:spPr>
      </p:pic>
    </p:spTree>
    <p:extLst>
      <p:ext uri="{BB962C8B-B14F-4D97-AF65-F5344CB8AC3E}">
        <p14:creationId xmlns="" xmlns:p14="http://schemas.microsoft.com/office/powerpoint/2010/main" val="3993415756"/>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296883"/>
            <a:ext cx="10058400" cy="851354"/>
          </a:xfrm>
        </p:spPr>
        <p:txBody>
          <a:bodyPr>
            <a:normAutofit/>
          </a:bodyPr>
          <a:lstStyle/>
          <a:p>
            <a:pPr algn="ctr"/>
            <a:r>
              <a:rPr lang="fa-IR" sz="3200" dirty="0">
                <a:solidFill>
                  <a:schemeClr val="accent2">
                    <a:lumMod val="75000"/>
                  </a:schemeClr>
                </a:solidFill>
                <a:latin typeface="+mn-lt"/>
                <a:ea typeface="+mn-ea"/>
                <a:cs typeface="B Titr" panose="00000700000000000000" pitchFamily="2" charset="-78"/>
              </a:rPr>
              <a:t>راهبردها شناسایی‌ زوج های‌ ناقل‌ بتا تالاسمی‌</a:t>
            </a:r>
            <a:endParaRPr lang="en-US" sz="3200" dirty="0">
              <a:solidFill>
                <a:schemeClr val="accent2">
                  <a:lumMod val="75000"/>
                </a:schemeClr>
              </a:solidFill>
              <a:latin typeface="+mn-lt"/>
              <a:ea typeface="+mn-ea"/>
              <a:cs typeface="B Titr" panose="00000700000000000000" pitchFamily="2" charset="-78"/>
            </a:endParaRPr>
          </a:p>
        </p:txBody>
      </p:sp>
      <p:graphicFrame>
        <p:nvGraphicFramePr>
          <p:cNvPr id="4" name="Diagram 3"/>
          <p:cNvGraphicFramePr/>
          <p:nvPr>
            <p:extLst>
              <p:ext uri="{D42A27DB-BD31-4B8C-83A1-F6EECF244321}">
                <p14:modId xmlns="" xmlns:p14="http://schemas.microsoft.com/office/powerpoint/2010/main" val="3392843214"/>
              </p:ext>
            </p:extLst>
          </p:nvPr>
        </p:nvGraphicFramePr>
        <p:xfrm>
          <a:off x="546264" y="1377538"/>
          <a:ext cx="10960925" cy="47976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95562385"/>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0A42A803-EAB4-E612-83CA-4045DDD6AA79}"/>
              </a:ext>
            </a:extLst>
          </p:cNvPr>
          <p:cNvSpPr>
            <a:spLocks noGrp="1"/>
          </p:cNvSpPr>
          <p:nvPr>
            <p:ph type="title"/>
          </p:nvPr>
        </p:nvSpPr>
        <p:spPr>
          <a:xfrm>
            <a:off x="839788" y="70123"/>
            <a:ext cx="3932237" cy="1600200"/>
          </a:xfrm>
        </p:spPr>
        <p:txBody>
          <a:bodyPr/>
          <a:lstStyle/>
          <a:p>
            <a:pPr algn="ctr"/>
            <a:r>
              <a:rPr lang="fa-IR" dirty="0"/>
              <a:t>الگوریتم غربالگری زوجین متقاضی ثبت ازدواج</a:t>
            </a:r>
            <a:endParaRPr lang="en-US" dirty="0"/>
          </a:p>
        </p:txBody>
      </p:sp>
      <p:sp>
        <p:nvSpPr>
          <p:cNvPr id="4" name="Slide Number Placeholder 3">
            <a:extLst>
              <a:ext uri="{FF2B5EF4-FFF2-40B4-BE49-F238E27FC236}">
                <a16:creationId xmlns="" xmlns:a16="http://schemas.microsoft.com/office/drawing/2014/main" id="{3F92128B-D05E-9657-8487-38CF778726D0}"/>
              </a:ext>
            </a:extLst>
          </p:cNvPr>
          <p:cNvSpPr>
            <a:spLocks noGrp="1"/>
          </p:cNvSpPr>
          <p:nvPr>
            <p:ph type="sldNum" sz="quarter" idx="12"/>
          </p:nvPr>
        </p:nvSpPr>
        <p:spPr/>
        <p:txBody>
          <a:bodyPr/>
          <a:lstStyle/>
          <a:p>
            <a:fld id="{50C61435-BDA9-486B-B8F3-0C81C2C753DD}" type="slidenum">
              <a:rPr lang="en-US" smtClean="0"/>
              <a:pPr/>
              <a:t>9</a:t>
            </a:fld>
            <a:endParaRPr lang="en-US"/>
          </a:p>
        </p:txBody>
      </p:sp>
      <p:pic>
        <p:nvPicPr>
          <p:cNvPr id="6" name="Picture 5">
            <a:extLst>
              <a:ext uri="{FF2B5EF4-FFF2-40B4-BE49-F238E27FC236}">
                <a16:creationId xmlns="" xmlns:a16="http://schemas.microsoft.com/office/drawing/2014/main" id="{8C974B53-BEAF-0057-D78E-25173164A5CA}"/>
              </a:ext>
            </a:extLst>
          </p:cNvPr>
          <p:cNvPicPr>
            <a:picLocks noChangeAspect="1"/>
          </p:cNvPicPr>
          <p:nvPr/>
        </p:nvPicPr>
        <p:blipFill rotWithShape="1">
          <a:blip r:embed="rId3"/>
          <a:srcRect l="25555" t="12525" r="26498" b="6061"/>
          <a:stretch/>
        </p:blipFill>
        <p:spPr>
          <a:xfrm>
            <a:off x="5361709" y="163944"/>
            <a:ext cx="6480612" cy="6551737"/>
          </a:xfrm>
          <a:prstGeom prst="rect">
            <a:avLst/>
          </a:prstGeom>
        </p:spPr>
      </p:pic>
      <p:pic>
        <p:nvPicPr>
          <p:cNvPr id="11" name="Picture 10">
            <a:extLst>
              <a:ext uri="{FF2B5EF4-FFF2-40B4-BE49-F238E27FC236}">
                <a16:creationId xmlns="" xmlns:a16="http://schemas.microsoft.com/office/drawing/2014/main" id="{4A03A7CD-2AE5-A3CC-0E17-3E46875C6673}"/>
              </a:ext>
            </a:extLst>
          </p:cNvPr>
          <p:cNvPicPr>
            <a:picLocks noChangeAspect="1"/>
          </p:cNvPicPr>
          <p:nvPr/>
        </p:nvPicPr>
        <p:blipFill rotWithShape="1">
          <a:blip r:embed="rId4"/>
          <a:srcRect l="15935" t="33047" r="31604" b="14029"/>
          <a:stretch/>
        </p:blipFill>
        <p:spPr>
          <a:xfrm>
            <a:off x="515350" y="2861006"/>
            <a:ext cx="5201051" cy="3498004"/>
          </a:xfrm>
          <a:prstGeom prst="rect">
            <a:avLst/>
          </a:prstGeom>
        </p:spPr>
      </p:pic>
      <p:sp>
        <p:nvSpPr>
          <p:cNvPr id="12" name="Rectangle 11">
            <a:extLst>
              <a:ext uri="{FF2B5EF4-FFF2-40B4-BE49-F238E27FC236}">
                <a16:creationId xmlns="" xmlns:a16="http://schemas.microsoft.com/office/drawing/2014/main" id="{B9A994E5-DBBC-7016-5B77-5829D7EE3CA6}"/>
              </a:ext>
            </a:extLst>
          </p:cNvPr>
          <p:cNvSpPr/>
          <p:nvPr/>
        </p:nvSpPr>
        <p:spPr>
          <a:xfrm>
            <a:off x="7511544" y="3623941"/>
            <a:ext cx="2423440" cy="437566"/>
          </a:xfrm>
          <a:prstGeom prst="rect">
            <a:avLst/>
          </a:prstGeom>
          <a:solidFill>
            <a:srgbClr val="FF0000">
              <a:alpha val="9020"/>
            </a:srgbClr>
          </a:solidFill>
          <a:ln w="28575">
            <a:solidFill>
              <a:srgbClr val="FF000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cxnSp>
        <p:nvCxnSpPr>
          <p:cNvPr id="14" name="Connector: Curved 13">
            <a:extLst>
              <a:ext uri="{FF2B5EF4-FFF2-40B4-BE49-F238E27FC236}">
                <a16:creationId xmlns="" xmlns:a16="http://schemas.microsoft.com/office/drawing/2014/main" id="{1FFDAFDA-8006-A058-2648-034CFE2F4260}"/>
              </a:ext>
            </a:extLst>
          </p:cNvPr>
          <p:cNvCxnSpPr>
            <a:stCxn id="12" idx="1"/>
          </p:cNvCxnSpPr>
          <p:nvPr/>
        </p:nvCxnSpPr>
        <p:spPr>
          <a:xfrm rot="10800000">
            <a:off x="4588830" y="3062960"/>
            <a:ext cx="2922715" cy="779764"/>
          </a:xfrm>
          <a:prstGeom prst="curvedConnector3">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01526130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par>
                                <p:cTn id="13" presetID="6" presetClass="entr" presetSubtype="16"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circle(in)">
                                      <p:cBhvr>
                                        <p:cTn id="1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heme/theme1.xml><?xml version="1.0" encoding="utf-8"?>
<a:theme xmlns:a="http://schemas.openxmlformats.org/drawingml/2006/main" name="Retrospec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Etemad-NCD-7-4-1401-ver7 (2)" id="{7DB27C0A-AD40-466F-84BE-835314D1C05C}" vid="{D8E8BA34-4A51-487A-9164-48963217A2E1}"/>
    </a:ext>
  </a:extLst>
</a:theme>
</file>

<file path=ppt/theme/theme2.xml><?xml version="1.0" encoding="utf-8"?>
<a:theme xmlns:a="http://schemas.openxmlformats.org/drawingml/2006/main" name="GradientRiseVTI">
  <a:themeElements>
    <a:clrScheme name="AnalogousFromDarkSeedLeftStep">
      <a:dk1>
        <a:srgbClr val="000000"/>
      </a:dk1>
      <a:lt1>
        <a:srgbClr val="FFFFFF"/>
      </a:lt1>
      <a:dk2>
        <a:srgbClr val="1B2C2F"/>
      </a:dk2>
      <a:lt2>
        <a:srgbClr val="F1F3F0"/>
      </a:lt2>
      <a:accent1>
        <a:srgbClr val="974DC3"/>
      </a:accent1>
      <a:accent2>
        <a:srgbClr val="5C44B5"/>
      </a:accent2>
      <a:accent3>
        <a:srgbClr val="4D65C3"/>
      </a:accent3>
      <a:accent4>
        <a:srgbClr val="3B85B1"/>
      </a:accent4>
      <a:accent5>
        <a:srgbClr val="4BBEB9"/>
      </a:accent5>
      <a:accent6>
        <a:srgbClr val="3BB17B"/>
      </a:accent6>
      <a:hlink>
        <a:srgbClr val="3798A6"/>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Etemad-NCD-7-4-1401-ver7 (2)" id="{7DB27C0A-AD40-466F-84BE-835314D1C05C}" vid="{D97A5D50-32A0-4EB3-97C2-BF93F5524485}"/>
    </a:ext>
  </a:extLst>
</a:theme>
</file>

<file path=ppt/theme/theme3.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Etemad-NCD-7-4-1401-ver7 (2)" id="{7DB27C0A-AD40-466F-84BE-835314D1C05C}" vid="{6D83CF44-5B1A-48FF-A405-DA6A86B10E97}"/>
    </a:ext>
  </a:extLst>
</a:theme>
</file>

<file path=ppt/theme/theme4.xml><?xml version="1.0" encoding="utf-8"?>
<a:theme xmlns:a="http://schemas.openxmlformats.org/drawingml/2006/main" name="1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Etemad-NCD-7-4-1401-ver7 (2)" id="{7DB27C0A-AD40-466F-84BE-835314D1C05C}" vid="{F52A959B-C201-4B1F-8715-811B6670930E}"/>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1047730d-92e1-4018-9084-d932fd3a7f58">5NN7CDR5NKU2-741-4</_dlc_DocId>
    <_dlc_DocIdUrl xmlns="1047730d-92e1-4018-9084-d932fd3a7f58">
      <Url>http://www.health.gov.ir/ncdc/genetic/_layouts/DocIdRedir.aspx?ID=5NN7CDR5NKU2-741-4</Url>
      <Description>5NN7CDR5NKU2-741-4</Description>
    </_dlc_DocIdUrl>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پرونده" ma:contentTypeID="0x01010015FF2CC46547654F911184D99E7BD0BB" ma:contentTypeVersion="0" ma:contentTypeDescription="یک سند جدید ایجاد کنید." ma:contentTypeScope="" ma:versionID="47d4316dc4cd77df9f34374d8a739d94">
  <xsd:schema xmlns:xsd="http://www.w3.org/2001/XMLSchema" xmlns:xs="http://www.w3.org/2001/XMLSchema" xmlns:p="http://schemas.microsoft.com/office/2006/metadata/properties" xmlns:ns2="1047730d-92e1-4018-9084-d932fd3a7f58" targetNamespace="http://schemas.microsoft.com/office/2006/metadata/properties" ma:root="true" ma:fieldsID="54a7b0c75f937540823eed961d665b27" ns2:_="">
    <xsd:import namespace="1047730d-92e1-4018-9084-d932fd3a7f58"/>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47730d-92e1-4018-9084-d932fd3a7f58" elementFormDefault="qualified">
    <xsd:import namespace="http://schemas.microsoft.com/office/2006/documentManagement/types"/>
    <xsd:import namespace="http://schemas.microsoft.com/office/infopath/2007/PartnerControls"/>
    <xsd:element name="_dlc_DocId" ma:index="8" nillable="true" ma:displayName="مقدار شناسه سند" ma:description="مقدار شناسه سند تعیین شده برای این آیتم." ma:internalName="_dlc_DocId" ma:readOnly="true">
      <xsd:simpleType>
        <xsd:restriction base="dms:Text"/>
      </xsd:simpleType>
    </xsd:element>
    <xsd:element name="_dlc_DocIdUrl" ma:index="9" nillable="true" ma:displayName="شناسه سند" ma:description="پیوند دائمی به این سند."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حفظ شناسه" ma:description="نگهداری شناسه در حین افزودن."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محتویات"/>
        <xsd:element ref="dc:title" minOccurs="0" maxOccurs="1" ma:index="4" ma:displayName="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1EF8F9-FABF-4242-BA3A-6366917E9EBB}">
  <ds:schemaRefs>
    <ds:schemaRef ds:uri="http://www.w3.org/XML/1998/namespace"/>
    <ds:schemaRef ds:uri="http://purl.org/dc/dcmitype/"/>
    <ds:schemaRef ds:uri="http://purl.org/dc/terms/"/>
    <ds:schemaRef ds:uri="1047730d-92e1-4018-9084-d932fd3a7f58"/>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7C98636E-D81D-47F5-B1BE-72AA53C54821}">
  <ds:schemaRefs>
    <ds:schemaRef ds:uri="http://schemas.microsoft.com/sharepoint/events"/>
  </ds:schemaRefs>
</ds:datastoreItem>
</file>

<file path=customXml/itemProps3.xml><?xml version="1.0" encoding="utf-8"?>
<ds:datastoreItem xmlns:ds="http://schemas.openxmlformats.org/officeDocument/2006/customXml" ds:itemID="{0040A1C0-D6E0-4F08-968F-6CD5A7B973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047730d-92e1-4018-9084-d932fd3a7f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2BD71C4E-2B80-433A-B2B9-5AB22D99E05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Etemad-NCD-7-4-1401-ver7 (2)</Template>
  <TotalTime>3106</TotalTime>
  <Words>4472</Words>
  <Application>Microsoft Office PowerPoint</Application>
  <PresentationFormat>Custom</PresentationFormat>
  <Paragraphs>832</Paragraphs>
  <Slides>45</Slides>
  <Notes>1</Notes>
  <HiddenSlides>0</HiddenSlides>
  <MMClips>0</MMClips>
  <ScaleCrop>false</ScaleCrop>
  <HeadingPairs>
    <vt:vector size="6" baseType="variant">
      <vt:variant>
        <vt:lpstr>Fonts Used</vt:lpstr>
      </vt:variant>
      <vt:variant>
        <vt:i4>14</vt:i4>
      </vt:variant>
      <vt:variant>
        <vt:lpstr>Theme</vt:lpstr>
      </vt:variant>
      <vt:variant>
        <vt:i4>4</vt:i4>
      </vt:variant>
      <vt:variant>
        <vt:lpstr>Slide Titles</vt:lpstr>
      </vt:variant>
      <vt:variant>
        <vt:i4>45</vt:i4>
      </vt:variant>
    </vt:vector>
  </HeadingPairs>
  <TitlesOfParts>
    <vt:vector size="63" baseType="lpstr">
      <vt:lpstr>Arial</vt:lpstr>
      <vt:lpstr>Calibri</vt:lpstr>
      <vt:lpstr>Calibri Light</vt:lpstr>
      <vt:lpstr>B Titr</vt:lpstr>
      <vt:lpstr>Times New Roman</vt:lpstr>
      <vt:lpstr>等线</vt:lpstr>
      <vt:lpstr>B Nazanin</vt:lpstr>
      <vt:lpstr>B Mitra</vt:lpstr>
      <vt:lpstr>Courier New</vt:lpstr>
      <vt:lpstr>Wingdings</vt:lpstr>
      <vt:lpstr>B Zar</vt:lpstr>
      <vt:lpstr>Symbol</vt:lpstr>
      <vt:lpstr>Avenir Next LT Pro</vt:lpstr>
      <vt:lpstr>Arial Black</vt:lpstr>
      <vt:lpstr>Retrospect</vt:lpstr>
      <vt:lpstr>GradientRiseVTI</vt:lpstr>
      <vt:lpstr>Theme1</vt:lpstr>
      <vt:lpstr>1_Office Theme</vt:lpstr>
      <vt:lpstr>Slide 1</vt:lpstr>
      <vt:lpstr>گزارش اجرای برنامه استانی  برنامه «ژنتیک اجتماعی»</vt:lpstr>
      <vt:lpstr>Slide 3</vt:lpstr>
      <vt:lpstr>برنامه پیشگیری از بروز بتا تالاسمی ماژور، الگوی مدیریت بیماری های ارثی شایع کودکان</vt:lpstr>
      <vt:lpstr>تاریخچه برنامه پیشگیری از بروز بتا تالاسمی ماژور</vt:lpstr>
      <vt:lpstr>اهداف برنامه پیشگیری از بروز بتا تالاسمی ماژور</vt:lpstr>
      <vt:lpstr>خلاصه اجرایی برنامه و شرح فعالیت ها: الف) ارائه خدمت</vt:lpstr>
      <vt:lpstr>راهبردها شناسایی‌ زوج های‌ ناقل‌ بتا تالاسمی‌</vt:lpstr>
      <vt:lpstr>الگوریتم غربالگری زوجین متقاضی ثبت ازدواج</vt:lpstr>
      <vt:lpstr>Slide 10</vt:lpstr>
      <vt:lpstr>جدول شناسایی‌ زوجین‌ کم‌ خطر و پرخطر تالاسمی ‌( مرحله پنجم ) </vt:lpstr>
      <vt:lpstr>اقدامات پزشک‌ مرکز/مشاور ژنتیک‌ در خصوص زوجین‌ مشکوك پرخطر و کم‌ خطر در بروز تالاسمی‌</vt:lpstr>
      <vt:lpstr>نحوه مدیریت زوج کم خطر </vt:lpstr>
      <vt:lpstr>خلاصه اقدامات در شرايط مختلف براي زوجين در غربالگري تالاسمي</vt:lpstr>
      <vt:lpstr>شرح وظایف‌ .....</vt:lpstr>
      <vt:lpstr>شرح وظایف‌ .....</vt:lpstr>
      <vt:lpstr>شرح وظایف‌ .....</vt:lpstr>
      <vt:lpstr>شرح وظایف‌ .....</vt:lpstr>
      <vt:lpstr>شرح وظایف‌ .....</vt:lpstr>
      <vt:lpstr>شرح وظایف‌ .....</vt:lpstr>
      <vt:lpstr>Slide 21</vt:lpstr>
      <vt:lpstr> عنوان برنامه: پیشگیری از بروز بتا تالاسمی ماژور</vt:lpstr>
      <vt:lpstr>Slide 23</vt:lpstr>
      <vt:lpstr> عنوان برنامه: پیشگیری از بروز بتا تالاسمی ماژور</vt:lpstr>
      <vt:lpstr> عنوان برنامه: پیشگیری از بروز بتا تالاسمی ماژور</vt:lpstr>
      <vt:lpstr> عنوان برنامه: پیشگیری از بروز بتا تالاسمی ماژور</vt:lpstr>
      <vt:lpstr> عنوان برنامه: پیشگیری از بروز بتا تالاسمی ماژور</vt:lpstr>
      <vt:lpstr>Slide 28</vt:lpstr>
      <vt:lpstr> عنوان برنامه: غربالگری ،شناسایی و درمان بیماری فنیل کتونوری</vt:lpstr>
      <vt:lpstr>برنامه غربالگری ،شناسایی و درمان بیماری فنیل کتونوری </vt:lpstr>
      <vt:lpstr>Slide 31</vt:lpstr>
      <vt:lpstr>وضعیت غیبت از درمان و کنترل بیماران PKU</vt:lpstr>
      <vt:lpstr>برنامه غربالگری ،شناسایی و درمان بیماری فنیل کتونوری </vt:lpstr>
      <vt:lpstr>برنامه غربالگری ،شناسایی و درمان بیماری فنیل کتونوری </vt:lpstr>
      <vt:lpstr>برنامه غربالگری ،شناسایی و درمان بیماری فنیل کتونوری </vt:lpstr>
      <vt:lpstr>برنامه غربالگری ،شناسایی و درمان بیماری فنیل کتونوری </vt:lpstr>
      <vt:lpstr>پرسشنامه غربالگری ژنتیک هنگام ازدواج</vt:lpstr>
      <vt:lpstr>Slide 38</vt:lpstr>
      <vt:lpstr>Slide 39</vt:lpstr>
      <vt:lpstr>Slide 40</vt:lpstr>
      <vt:lpstr>انتظارات</vt:lpstr>
      <vt:lpstr>انتظارات</vt:lpstr>
      <vt:lpstr>Slide 43</vt:lpstr>
      <vt:lpstr>Slide 44</vt:lpstr>
      <vt:lpstr>Slide 45</vt:lpstr>
    </vt:vector>
  </TitlesOfParts>
  <Company>health.gov.ir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نحوه اجرای غربالگری ژنتیکی زمان ازدواج</dc:title>
  <dc:creator>عظيمي خانم سيده سارا</dc:creator>
  <cp:lastModifiedBy>m.mohajer</cp:lastModifiedBy>
  <cp:revision>362</cp:revision>
  <dcterms:created xsi:type="dcterms:W3CDTF">2018-06-30T08:00:50Z</dcterms:created>
  <dcterms:modified xsi:type="dcterms:W3CDTF">2025-02-27T06:23:56Z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0x01010015FF2CC46547654F911184D99E7BD0BB</vt:lpwstr>
  </property>
  <property fmtid="{D5CDD505-2E9C-101B-9397-08002B2CF9AE}" pid="3" name="_dlc_DocIdItemGuid">
    <vt:lpwstr>ca5500e8-2659-4b51-995c-213f329e3bea</vt:lpwstr>
  </property>
</Properties>
</file>