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6" r:id="rId3"/>
    <p:sldId id="277"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98" y="10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6/28/2021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6/28/2021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6/28/2021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6/28/2021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6/28/2021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6/28/2021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6/28/2021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smtClean="0"/>
              <a:t>وبای التور</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buNone/>
            </a:pPr>
            <a:endParaRPr lang="en-US" dirty="0" smtClean="0"/>
          </a:p>
          <a:p>
            <a:pPr lvl="0" algn="r" rtl="1"/>
            <a:r>
              <a:rPr lang="ar-SA" dirty="0" smtClean="0"/>
              <a:t>کری بلر</a:t>
            </a:r>
            <a:endParaRPr lang="en-US" dirty="0" smtClean="0"/>
          </a:p>
          <a:p>
            <a:pPr lvl="0" algn="r" rtl="1"/>
            <a:r>
              <a:rPr lang="en-US" dirty="0" smtClean="0"/>
              <a:t>*</a:t>
            </a:r>
            <a:r>
              <a:rPr lang="ar-SA" dirty="0" smtClean="0"/>
              <a:t>امیس</a:t>
            </a:r>
            <a:endParaRPr lang="en-US" dirty="0" smtClean="0"/>
          </a:p>
          <a:p>
            <a:pPr lvl="0" algn="r" rtl="1"/>
            <a:r>
              <a:rPr lang="en-US" dirty="0" smtClean="0"/>
              <a:t>*</a:t>
            </a:r>
            <a:r>
              <a:rPr lang="ar-SA" dirty="0" smtClean="0"/>
              <a:t>استوارت</a:t>
            </a:r>
            <a:endParaRPr lang="en-US" dirty="0" smtClean="0"/>
          </a:p>
          <a:p>
            <a:pPr algn="r"/>
            <a:endParaRPr lang="en-US" dirty="0"/>
          </a:p>
        </p:txBody>
      </p:sp>
      <p:sp>
        <p:nvSpPr>
          <p:cNvPr id="2" name="Title 1"/>
          <p:cNvSpPr>
            <a:spLocks noGrp="1"/>
          </p:cNvSpPr>
          <p:nvPr>
            <p:ph type="title"/>
          </p:nvPr>
        </p:nvSpPr>
        <p:spPr/>
        <p:txBody>
          <a:bodyPr>
            <a:normAutofit fontScale="90000"/>
          </a:bodyPr>
          <a:lstStyle/>
          <a:p>
            <a:r>
              <a:rPr lang="ar-SA" b="1" dirty="0" smtClean="0"/>
              <a:t>انواع محیط های انتقال</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en-US" dirty="0" smtClean="0"/>
              <a:t>* </a:t>
            </a:r>
            <a:r>
              <a:rPr lang="ar-SA" dirty="0" smtClean="0"/>
              <a:t>محیط کاری بلر برای انتقال سالمونلا، شیگلا، ویبروکلرا، اشرشیاکلی مورد استفاده قرار می گیرد</a:t>
            </a:r>
            <a:r>
              <a:rPr lang="en-US" dirty="0" smtClean="0"/>
              <a:t>.</a:t>
            </a:r>
          </a:p>
          <a:p>
            <a:pPr algn="r" rtl="1"/>
            <a:r>
              <a:rPr lang="en-US" dirty="0" smtClean="0"/>
              <a:t>* </a:t>
            </a:r>
            <a:r>
              <a:rPr lang="ar-SA" dirty="0" smtClean="0"/>
              <a:t>قوام نیمه جامد کری بلر موجب آسانی حمل و نقل می شود</a:t>
            </a:r>
            <a:r>
              <a:rPr lang="en-US" dirty="0" smtClean="0"/>
              <a:t>.</a:t>
            </a:r>
          </a:p>
          <a:p>
            <a:pPr algn="r" rtl="1"/>
            <a:r>
              <a:rPr lang="en-US" dirty="0" smtClean="0"/>
              <a:t>*PH </a:t>
            </a:r>
            <a:r>
              <a:rPr lang="ar-SA" dirty="0" smtClean="0"/>
              <a:t>محیط</a:t>
            </a:r>
            <a:r>
              <a:rPr lang="en-US" dirty="0" smtClean="0"/>
              <a:t> 8/4 </a:t>
            </a:r>
            <a:r>
              <a:rPr lang="ar-SA" dirty="0" smtClean="0"/>
              <a:t>است که برای ویبریو کلرا بسیار مناسب است</a:t>
            </a:r>
            <a:r>
              <a:rPr lang="en-US" dirty="0" smtClean="0"/>
              <a:t>.</a:t>
            </a:r>
          </a:p>
          <a:p>
            <a:pPr algn="r" rtl="1"/>
            <a:r>
              <a:rPr lang="en-US" dirty="0" smtClean="0"/>
              <a:t>* </a:t>
            </a:r>
            <a:r>
              <a:rPr lang="ar-SA" dirty="0" smtClean="0"/>
              <a:t>این محیط انتقالی پس از آماده سازی در ظروف در بسته و در مکانی تاریک و خنک قابلیت نگهداری حداقل برای </a:t>
            </a:r>
            <a:r>
              <a:rPr lang="en-US" dirty="0" smtClean="0"/>
              <a:t>18 </a:t>
            </a:r>
            <a:r>
              <a:rPr lang="ar-SA" dirty="0" smtClean="0"/>
              <a:t>ماه با شرایط زیر را دارد</a:t>
            </a:r>
            <a:r>
              <a:rPr lang="en-US" dirty="0" smtClean="0"/>
              <a:t>.</a:t>
            </a:r>
          </a:p>
          <a:p>
            <a:pPr lvl="0" algn="r" rtl="1"/>
            <a:r>
              <a:rPr lang="ar-SA" dirty="0" smtClean="0"/>
              <a:t>کاهش حجم نداشته باشد</a:t>
            </a:r>
            <a:endParaRPr lang="en-US" dirty="0" smtClean="0"/>
          </a:p>
          <a:p>
            <a:pPr lvl="0" algn="r" rtl="1"/>
            <a:r>
              <a:rPr lang="ar-SA" dirty="0" smtClean="0"/>
              <a:t>آلوده نگردد</a:t>
            </a:r>
            <a:endParaRPr lang="en-US" dirty="0" smtClean="0"/>
          </a:p>
          <a:p>
            <a:pPr lvl="0" algn="r" rtl="1"/>
            <a:r>
              <a:rPr lang="ar-SA" dirty="0" smtClean="0"/>
              <a:t>تغییر رنگ ندهد</a:t>
            </a:r>
            <a:endParaRPr lang="en-US" dirty="0" smtClean="0"/>
          </a:p>
          <a:p>
            <a:pPr lvl="0" algn="r" rtl="1"/>
            <a:r>
              <a:rPr lang="ar-SA" dirty="0" smtClean="0"/>
              <a:t>خشک نشود</a:t>
            </a:r>
            <a:endParaRPr lang="en-US" dirty="0" smtClean="0"/>
          </a:p>
          <a:p>
            <a:pPr lvl="0" algn="r" rtl="1"/>
            <a:r>
              <a:rPr lang="ar-SA" dirty="0" smtClean="0"/>
              <a:t>ترک نخورد</a:t>
            </a:r>
            <a:endParaRPr lang="en-US" dirty="0" smtClean="0"/>
          </a:p>
          <a:p>
            <a:pPr algn="r"/>
            <a:endParaRPr lang="en-US" dirty="0"/>
          </a:p>
        </p:txBody>
      </p:sp>
      <p:sp>
        <p:nvSpPr>
          <p:cNvPr id="2" name="Title 1"/>
          <p:cNvSpPr>
            <a:spLocks noGrp="1"/>
          </p:cNvSpPr>
          <p:nvPr>
            <p:ph type="title"/>
          </p:nvPr>
        </p:nvSpPr>
        <p:spPr/>
        <p:txBody>
          <a:bodyPr>
            <a:normAutofit fontScale="90000"/>
          </a:bodyPr>
          <a:lstStyle/>
          <a:p>
            <a:pPr rtl="1"/>
            <a:r>
              <a:rPr lang="ar-SA" b="1" dirty="0" smtClean="0"/>
              <a:t>محيط </a:t>
            </a:r>
            <a:r>
              <a:rPr lang="fa-IR" b="1" dirty="0" smtClean="0"/>
              <a:t>انتقال </a:t>
            </a:r>
            <a:r>
              <a:rPr lang="en-US" b="1" dirty="0" smtClean="0"/>
              <a:t>Carry-Blair</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SA" dirty="0" smtClean="0"/>
              <a:t>نمونه هایی که درمحیط انتقالی قرار دارند باید تا زمانی که کاری روی آنها انجام شود در یخچال نگهداری شوند</a:t>
            </a:r>
            <a:r>
              <a:rPr lang="en-US" dirty="0" smtClean="0"/>
              <a:t>.</a:t>
            </a:r>
          </a:p>
          <a:p>
            <a:pPr algn="r" rtl="1"/>
            <a:r>
              <a:rPr lang="en-US" dirty="0" smtClean="0"/>
              <a:t>* </a:t>
            </a:r>
            <a:r>
              <a:rPr lang="ar-SA" dirty="0" smtClean="0"/>
              <a:t>اگر نمونه طی</a:t>
            </a:r>
            <a:r>
              <a:rPr lang="en-US" dirty="0" smtClean="0"/>
              <a:t> 48 </a:t>
            </a:r>
            <a:r>
              <a:rPr lang="ar-SA" dirty="0" smtClean="0"/>
              <a:t>ساعت آینده به آزمایشگاه نمی رسد آن را ترجیحا در فریزر</a:t>
            </a:r>
            <a:r>
              <a:rPr lang="en-US" dirty="0" smtClean="0"/>
              <a:t> 70 - </a:t>
            </a:r>
            <a:r>
              <a:rPr lang="ar-SA" dirty="0" smtClean="0"/>
              <a:t>و در صورت عدم دسترسی در</a:t>
            </a:r>
            <a:r>
              <a:rPr lang="en-US" dirty="0" smtClean="0"/>
              <a:t> 20 - </a:t>
            </a:r>
            <a:r>
              <a:rPr lang="ar-SA" dirty="0" smtClean="0"/>
              <a:t>قرار دهید</a:t>
            </a:r>
            <a:r>
              <a:rPr lang="en-US" dirty="0" smtClean="0"/>
              <a:t>.</a:t>
            </a:r>
          </a:p>
          <a:p>
            <a:pPr algn="r" rtl="1"/>
            <a:r>
              <a:rPr lang="en-US" dirty="0" smtClean="0"/>
              <a:t>* </a:t>
            </a:r>
            <a:r>
              <a:rPr lang="ar-SA" dirty="0" smtClean="0"/>
              <a:t>ممکن است بتوان عوامل بیماری زا را از نمونه هایی که داخل یخچال نگهداری شده اند تا چند روز پس از نمونه گیری جدا کرد ولی میزان جدا سازی پس از گذشت</a:t>
            </a:r>
            <a:r>
              <a:rPr lang="en-US" dirty="0" smtClean="0"/>
              <a:t> 1 </a:t>
            </a:r>
            <a:r>
              <a:rPr lang="ar-SA" dirty="0" smtClean="0"/>
              <a:t>تا</a:t>
            </a:r>
            <a:r>
              <a:rPr lang="en-US" dirty="0" smtClean="0"/>
              <a:t> 2 </a:t>
            </a:r>
            <a:r>
              <a:rPr lang="ar-SA" dirty="0" smtClean="0"/>
              <a:t>روز اول کاهش می یابد</a:t>
            </a:r>
            <a:endParaRPr lang="en-US" dirty="0"/>
          </a:p>
        </p:txBody>
      </p:sp>
      <p:sp>
        <p:nvSpPr>
          <p:cNvPr id="2" name="Title 1"/>
          <p:cNvSpPr>
            <a:spLocks noGrp="1"/>
          </p:cNvSpPr>
          <p:nvPr>
            <p:ph type="title"/>
          </p:nvPr>
        </p:nvSpPr>
        <p:spPr/>
        <p:txBody>
          <a:bodyPr>
            <a:normAutofit fontScale="90000"/>
          </a:bodyPr>
          <a:lstStyle/>
          <a:p>
            <a:r>
              <a:rPr lang="ar-SA" b="1" dirty="0" smtClean="0"/>
              <a:t>نگهداری نمونه ها در محیط انتقال</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smtClean="0"/>
              <a:t>نگهداری در یخچال یا یخ زدن بی درنگ نمونه هایی که در کری بلر قرار دارند به ویژه جهت جداسازی شیگلا که از دیگر ارگانیسم های روده حساس تر است اهمیت دارد</a:t>
            </a:r>
            <a:r>
              <a:rPr lang="en-US" dirty="0" smtClean="0"/>
              <a:t>.</a:t>
            </a:r>
          </a:p>
          <a:p>
            <a:pPr algn="r" rtl="1"/>
            <a:r>
              <a:rPr lang="en-US" dirty="0" smtClean="0"/>
              <a:t>* </a:t>
            </a:r>
            <a:r>
              <a:rPr lang="ar-SA" dirty="0" smtClean="0"/>
              <a:t>نمونه های مدفوع که از بیماران مبتلا به وبا گرفته شده و در محیط انتقال قرار گرفته است نیاز به نگهداری در یخچال ندارد مگر در مواردی که نمونه ها در معرض دمای بالای</a:t>
            </a:r>
            <a:r>
              <a:rPr lang="en-US" dirty="0" smtClean="0"/>
              <a:t>40 </a:t>
            </a:r>
            <a:r>
              <a:rPr lang="ar-SA" dirty="0" smtClean="0"/>
              <a:t>درجه باشند</a:t>
            </a:r>
            <a:r>
              <a:rPr lang="en-US" dirty="0" smtClean="0"/>
              <a:t>.</a:t>
            </a:r>
          </a:p>
          <a:p>
            <a:pPr algn="r"/>
            <a:endParaRPr lang="en-US" dirty="0"/>
          </a:p>
        </p:txBody>
      </p:sp>
      <p:sp>
        <p:nvSpPr>
          <p:cNvPr id="2" name="Title 1"/>
          <p:cNvSpPr>
            <a:spLocks noGrp="1"/>
          </p:cNvSpPr>
          <p:nvPr>
            <p:ph type="title"/>
          </p:nvPr>
        </p:nvSpPr>
        <p:spPr/>
        <p:txBody>
          <a:bodyPr>
            <a:normAutofit fontScale="90000"/>
          </a:bodyPr>
          <a:lstStyle/>
          <a:p>
            <a:r>
              <a:rPr lang="ar-SA" b="1" dirty="0" smtClean="0"/>
              <a:t>نکته</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en-US" dirty="0" smtClean="0"/>
              <a:t>* </a:t>
            </a:r>
            <a:r>
              <a:rPr lang="ar-SA" dirty="0" smtClean="0"/>
              <a:t>برچسب زدن روی ظروف نمونه که حاوی اطلاعات زیر باشد</a:t>
            </a:r>
            <a:r>
              <a:rPr lang="en-US" dirty="0" smtClean="0"/>
              <a:t>:</a:t>
            </a:r>
          </a:p>
          <a:p>
            <a:pPr algn="r" rtl="1"/>
            <a:r>
              <a:rPr lang="en-US" dirty="0" smtClean="0"/>
              <a:t>* </a:t>
            </a:r>
            <a:r>
              <a:rPr lang="ar-SA" dirty="0" smtClean="0"/>
              <a:t>شماره نمونه</a:t>
            </a:r>
            <a:endParaRPr lang="en-US" dirty="0" smtClean="0"/>
          </a:p>
          <a:p>
            <a:pPr algn="r" rtl="1"/>
            <a:r>
              <a:rPr lang="en-US" dirty="0" smtClean="0"/>
              <a:t>* </a:t>
            </a:r>
            <a:r>
              <a:rPr lang="ar-SA" dirty="0" smtClean="0"/>
              <a:t>نام بیمار</a:t>
            </a:r>
            <a:endParaRPr lang="en-US" dirty="0" smtClean="0"/>
          </a:p>
          <a:p>
            <a:pPr algn="r" rtl="1"/>
            <a:r>
              <a:rPr lang="en-US" dirty="0" smtClean="0"/>
              <a:t>* </a:t>
            </a:r>
            <a:r>
              <a:rPr lang="ar-SA" dirty="0" smtClean="0"/>
              <a:t>تاریخ نمونه گیری</a:t>
            </a:r>
            <a:endParaRPr lang="en-US" dirty="0" smtClean="0"/>
          </a:p>
          <a:p>
            <a:pPr algn="r" rtl="1"/>
            <a:r>
              <a:rPr lang="en-US" dirty="0" smtClean="0"/>
              <a:t>* </a:t>
            </a:r>
            <a:r>
              <a:rPr lang="ar-SA" dirty="0" smtClean="0"/>
              <a:t>ثبت اطلاعات بیمار روی فرم خطی در دو نسخه</a:t>
            </a:r>
            <a:endParaRPr lang="en-US" dirty="0" smtClean="0"/>
          </a:p>
          <a:p>
            <a:pPr algn="r" rtl="1"/>
            <a:r>
              <a:rPr lang="en-US" dirty="0" smtClean="0"/>
              <a:t>* </a:t>
            </a:r>
            <a:r>
              <a:rPr lang="ar-SA" dirty="0" smtClean="0"/>
              <a:t>رعایت اصول ایمنی جهت انتقال</a:t>
            </a:r>
            <a:endParaRPr lang="en-US" dirty="0" smtClean="0"/>
          </a:p>
          <a:p>
            <a:pPr algn="r" rtl="1"/>
            <a:r>
              <a:rPr lang="en-US" dirty="0" smtClean="0"/>
              <a:t>* </a:t>
            </a:r>
            <a:r>
              <a:rPr lang="ar-SA" dirty="0" smtClean="0"/>
              <a:t>در نظرداشتن شرایط مناسب طی انتقال نمونه</a:t>
            </a:r>
            <a:r>
              <a:rPr lang="en-US" dirty="0" smtClean="0"/>
              <a:t> )</a:t>
            </a:r>
            <a:r>
              <a:rPr lang="ar-SA" dirty="0" smtClean="0"/>
              <a:t>نمونه ها هنگام ارسال بر روي یخ حمل شوند</a:t>
            </a:r>
            <a:r>
              <a:rPr lang="en-US" dirty="0" smtClean="0"/>
              <a:t>.(</a:t>
            </a:r>
          </a:p>
          <a:p>
            <a:pPr algn="r"/>
            <a:endParaRPr lang="en-US" dirty="0"/>
          </a:p>
        </p:txBody>
      </p:sp>
      <p:sp>
        <p:nvSpPr>
          <p:cNvPr id="2" name="Title 1"/>
          <p:cNvSpPr>
            <a:spLocks noGrp="1"/>
          </p:cNvSpPr>
          <p:nvPr>
            <p:ph type="title"/>
          </p:nvPr>
        </p:nvSpPr>
        <p:spPr/>
        <p:txBody>
          <a:bodyPr>
            <a:normAutofit fontScale="90000"/>
          </a:bodyPr>
          <a:lstStyle/>
          <a:p>
            <a:r>
              <a:rPr lang="ar-SA" b="1" dirty="0" smtClean="0"/>
              <a:t>آماده کردن نمونه ها برای ارسال</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r>
              <a:rPr lang="en-US" dirty="0" smtClean="0"/>
              <a:t>* </a:t>
            </a:r>
            <a:r>
              <a:rPr lang="ar-SA" dirty="0" smtClean="0"/>
              <a:t>سواپ رکتال که درمحیط کری بلر قرار داده شده را روی محیط </a:t>
            </a:r>
            <a:r>
              <a:rPr lang="en-US" dirty="0" smtClean="0"/>
              <a:t>TCBS </a:t>
            </a:r>
            <a:r>
              <a:rPr lang="ar-SA" dirty="0" smtClean="0"/>
              <a:t>اول کشت می دهیم</a:t>
            </a:r>
            <a:r>
              <a:rPr lang="en-US" dirty="0" smtClean="0"/>
              <a:t>.</a:t>
            </a:r>
          </a:p>
          <a:p>
            <a:pPr algn="r" rtl="1"/>
            <a:r>
              <a:rPr lang="en-US" dirty="0" smtClean="0"/>
              <a:t>* </a:t>
            </a:r>
            <a:r>
              <a:rPr lang="ar-SA" dirty="0" smtClean="0"/>
              <a:t>به مدت</a:t>
            </a:r>
            <a:r>
              <a:rPr lang="en-US" dirty="0" smtClean="0"/>
              <a:t> 18 </a:t>
            </a:r>
            <a:r>
              <a:rPr lang="ar-SA" dirty="0" smtClean="0"/>
              <a:t>تا</a:t>
            </a:r>
            <a:r>
              <a:rPr lang="en-US" dirty="0" smtClean="0"/>
              <a:t> 24 </a:t>
            </a:r>
            <a:r>
              <a:rPr lang="ar-SA" dirty="0" smtClean="0"/>
              <a:t>ساعت در</a:t>
            </a:r>
            <a:r>
              <a:rPr lang="en-US" dirty="0" smtClean="0"/>
              <a:t> 37 </a:t>
            </a:r>
            <a:r>
              <a:rPr lang="ar-SA" dirty="0" smtClean="0"/>
              <a:t>درجه انکوبه می کنیم</a:t>
            </a:r>
            <a:r>
              <a:rPr lang="en-US" dirty="0" smtClean="0"/>
              <a:t>.</a:t>
            </a:r>
          </a:p>
          <a:p>
            <a:pPr algn="r" rtl="1"/>
            <a:r>
              <a:rPr lang="en-US" dirty="0" smtClean="0"/>
              <a:t>* </a:t>
            </a:r>
            <a:r>
              <a:rPr lang="ar-SA" dirty="0" smtClean="0"/>
              <a:t>سواپ را وارد محیط آب پپتونه قلیایی نموده</a:t>
            </a:r>
            <a:r>
              <a:rPr lang="en-US" dirty="0" smtClean="0"/>
              <a:t>* </a:t>
            </a:r>
            <a:r>
              <a:rPr lang="ar-SA" dirty="0" smtClean="0"/>
              <a:t>پس از</a:t>
            </a:r>
            <a:r>
              <a:rPr lang="en-US" dirty="0" smtClean="0"/>
              <a:t> 6 </a:t>
            </a:r>
            <a:r>
              <a:rPr lang="ar-SA" dirty="0" smtClean="0"/>
              <a:t>تا</a:t>
            </a:r>
            <a:r>
              <a:rPr lang="en-US" dirty="0" smtClean="0"/>
              <a:t> 8 </a:t>
            </a:r>
            <a:r>
              <a:rPr lang="ar-SA" dirty="0" smtClean="0"/>
              <a:t>ساعت گرما گذاری ازسطح و بالاترین بخش محیط برداشت کرده در </a:t>
            </a:r>
            <a:r>
              <a:rPr lang="en-US" dirty="0" smtClean="0"/>
              <a:t>TCBS </a:t>
            </a:r>
            <a:r>
              <a:rPr lang="ar-SA" dirty="0" smtClean="0"/>
              <a:t>دوم کشت می دهیم</a:t>
            </a:r>
            <a:r>
              <a:rPr lang="en-US" dirty="0" smtClean="0"/>
              <a:t>.</a:t>
            </a:r>
          </a:p>
          <a:p>
            <a:pPr algn="r" rtl="1"/>
            <a:r>
              <a:rPr lang="en-US" dirty="0" smtClean="0"/>
              <a:t>* </a:t>
            </a:r>
            <a:r>
              <a:rPr lang="ar-SA" dirty="0" smtClean="0"/>
              <a:t>پس ازانکوباسیون کلنی های مشکوک به ویبریو کلرا روی محیط </a:t>
            </a:r>
            <a:r>
              <a:rPr lang="en-US" dirty="0" smtClean="0"/>
              <a:t>TCBS </a:t>
            </a:r>
            <a:r>
              <a:rPr lang="ar-SA" dirty="0" smtClean="0"/>
              <a:t>به صورت کلنی های صاف، زردرنگ و براق به قطر</a:t>
            </a:r>
            <a:r>
              <a:rPr lang="en-US" dirty="0" smtClean="0"/>
              <a:t> 2 - 4 </a:t>
            </a:r>
            <a:r>
              <a:rPr lang="ar-SA" dirty="0" smtClean="0"/>
              <a:t>میلی متر به نظر می رسند</a:t>
            </a:r>
            <a:r>
              <a:rPr lang="en-US" dirty="0" smtClean="0"/>
              <a:t>.</a:t>
            </a:r>
          </a:p>
          <a:p>
            <a:pPr algn="r" rtl="1"/>
            <a:r>
              <a:rPr lang="en-US" dirty="0" smtClean="0"/>
              <a:t>* </a:t>
            </a:r>
            <a:r>
              <a:rPr lang="ar-SA" dirty="0" smtClean="0"/>
              <a:t>از روی </a:t>
            </a:r>
            <a:r>
              <a:rPr lang="en-US" dirty="0" smtClean="0"/>
              <a:t>TCBS </a:t>
            </a:r>
            <a:r>
              <a:rPr lang="ar-SA" dirty="0" smtClean="0"/>
              <a:t>بر روی دو تا محیط نوترینت و سایر محیط های افتراقی کشت می دهیم</a:t>
            </a:r>
            <a:r>
              <a:rPr lang="en-US" dirty="0" smtClean="0"/>
              <a:t>.</a:t>
            </a:r>
          </a:p>
          <a:p>
            <a:pPr algn="r"/>
            <a:endParaRPr lang="en-US" dirty="0"/>
          </a:p>
        </p:txBody>
      </p:sp>
      <p:sp>
        <p:nvSpPr>
          <p:cNvPr id="2" name="Title 1"/>
          <p:cNvSpPr>
            <a:spLocks noGrp="1"/>
          </p:cNvSpPr>
          <p:nvPr>
            <p:ph type="title"/>
          </p:nvPr>
        </p:nvSpPr>
        <p:spPr/>
        <p:txBody>
          <a:bodyPr>
            <a:normAutofit fontScale="90000"/>
          </a:bodyPr>
          <a:lstStyle/>
          <a:p>
            <a:r>
              <a:rPr lang="ar-SA" b="1" dirty="0" smtClean="0"/>
              <a:t>بررسی نمونه در آزمایشگاه</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en-US" dirty="0" smtClean="0"/>
              <a:t>- </a:t>
            </a:r>
            <a:r>
              <a:rPr lang="ar-SA" dirty="0" smtClean="0"/>
              <a:t>استفاده از ظروف مناسب</a:t>
            </a:r>
            <a:endParaRPr lang="en-US" dirty="0" smtClean="0"/>
          </a:p>
          <a:p>
            <a:pPr algn="r" rtl="1"/>
            <a:r>
              <a:rPr lang="en-US" dirty="0" smtClean="0"/>
              <a:t>- </a:t>
            </a:r>
            <a:r>
              <a:rPr lang="ar-SA" dirty="0" smtClean="0"/>
              <a:t>بسته بندی به روش استاندارد</a:t>
            </a:r>
            <a:endParaRPr lang="en-US" dirty="0" smtClean="0"/>
          </a:p>
          <a:p>
            <a:pPr algn="r" rtl="1"/>
            <a:r>
              <a:rPr lang="en-US" dirty="0" smtClean="0"/>
              <a:t>- </a:t>
            </a:r>
            <a:r>
              <a:rPr lang="ar-SA" dirty="0" smtClean="0"/>
              <a:t>فرم اطلاعات بیمار همراه نمونه</a:t>
            </a:r>
            <a:endParaRPr lang="en-US" dirty="0" smtClean="0"/>
          </a:p>
          <a:p>
            <a:pPr algn="r" rtl="1"/>
            <a:r>
              <a:rPr lang="en-US" dirty="0" smtClean="0"/>
              <a:t>- </a:t>
            </a:r>
            <a:r>
              <a:rPr lang="ar-SA" dirty="0" smtClean="0"/>
              <a:t>درج علائم و برچسب های لازم روی بسته</a:t>
            </a:r>
            <a:endParaRPr lang="en-US" dirty="0" smtClean="0"/>
          </a:p>
          <a:p>
            <a:pPr algn="r" rtl="1"/>
            <a:r>
              <a:rPr lang="en-US" dirty="0" smtClean="0"/>
              <a:t>- </a:t>
            </a:r>
            <a:r>
              <a:rPr lang="ar-SA" dirty="0" smtClean="0"/>
              <a:t>رعایت اصول ایمنی جهت انتقال</a:t>
            </a:r>
            <a:endParaRPr lang="en-US" dirty="0" smtClean="0"/>
          </a:p>
          <a:p>
            <a:pPr algn="r" rtl="1"/>
            <a:r>
              <a:rPr lang="en-US" dirty="0" smtClean="0"/>
              <a:t>- </a:t>
            </a:r>
            <a:r>
              <a:rPr lang="ar-SA" dirty="0" smtClean="0"/>
              <a:t>در نظر داشتن شرایط مناسب طی انتقال نمونه</a:t>
            </a:r>
            <a:r>
              <a:rPr lang="en-US" dirty="0" smtClean="0"/>
              <a:t> )</a:t>
            </a:r>
            <a:r>
              <a:rPr lang="ar-SA" dirty="0" smtClean="0"/>
              <a:t>نمونه ها هنگام ارسال بر روي یخ حمل شوند</a:t>
            </a:r>
            <a:r>
              <a:rPr lang="en-US" dirty="0" smtClean="0"/>
              <a:t>.(</a:t>
            </a:r>
          </a:p>
          <a:p>
            <a:pPr algn="r"/>
            <a:endParaRPr lang="en-US" dirty="0"/>
          </a:p>
        </p:txBody>
      </p:sp>
      <p:sp>
        <p:nvSpPr>
          <p:cNvPr id="2" name="Title 1"/>
          <p:cNvSpPr>
            <a:spLocks noGrp="1"/>
          </p:cNvSpPr>
          <p:nvPr>
            <p:ph type="title"/>
          </p:nvPr>
        </p:nvSpPr>
        <p:spPr/>
        <p:txBody>
          <a:bodyPr>
            <a:normAutofit fontScale="90000"/>
          </a:bodyPr>
          <a:lstStyle/>
          <a:p>
            <a:r>
              <a:rPr lang="ar-SA" b="1" dirty="0" smtClean="0"/>
              <a:t>روش ارسال نمونه به آزمایشگاه رفرانس</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r>
              <a:rPr lang="en-US" dirty="0" smtClean="0"/>
              <a:t>- </a:t>
            </a:r>
            <a:r>
              <a:rPr lang="ar-SA" dirty="0" smtClean="0"/>
              <a:t>نمونه های نگهداری شده در یخچال در جعبه های عایق همراه با یخ ارسال می شود</a:t>
            </a:r>
            <a:r>
              <a:rPr lang="en-US" dirty="0" smtClean="0"/>
              <a:t>.</a:t>
            </a:r>
          </a:p>
          <a:p>
            <a:pPr algn="r" rtl="1"/>
            <a:r>
              <a:rPr lang="en-US" dirty="0" smtClean="0"/>
              <a:t>* </a:t>
            </a:r>
            <a:r>
              <a:rPr lang="ar-SA" dirty="0" smtClean="0"/>
              <a:t>در صورت استفاده ازیخ مرطوب باید لوله یا ظرف در کیسه های پلاستیکی پیچیده شده تا نمونه ها از آبی که از ذوب یخ تشکیل می شود در امان بمانند</a:t>
            </a:r>
            <a:r>
              <a:rPr lang="en-US" dirty="0" smtClean="0"/>
              <a:t>.</a:t>
            </a:r>
          </a:p>
          <a:p>
            <a:pPr algn="r" rtl="1"/>
            <a:r>
              <a:rPr lang="en-US" dirty="0" smtClean="0"/>
              <a:t>*- </a:t>
            </a:r>
            <a:r>
              <a:rPr lang="ar-SA" dirty="0" smtClean="0"/>
              <a:t>نمونه های یخ زده با یخ خشک ارسال شود</a:t>
            </a:r>
            <a:r>
              <a:rPr lang="en-US" dirty="0" smtClean="0"/>
              <a:t>.</a:t>
            </a:r>
          </a:p>
          <a:p>
            <a:pPr algn="r" rtl="1"/>
            <a:r>
              <a:rPr lang="en-US" dirty="0" smtClean="0"/>
              <a:t>* </a:t>
            </a:r>
            <a:r>
              <a:rPr lang="ar-SA" dirty="0" smtClean="0"/>
              <a:t>لوله ها را در ظرف قرار داده یا دور آنها کاغذ بپیچید تا از یخ خشک محافظت شوند</a:t>
            </a:r>
            <a:r>
              <a:rPr lang="en-US" dirty="0" smtClean="0"/>
              <a:t>) </a:t>
            </a:r>
            <a:r>
              <a:rPr lang="ar-SA" dirty="0" smtClean="0"/>
              <a:t>تماس مستقیم با یخ خشک لوله ها را می شکند</a:t>
            </a:r>
            <a:r>
              <a:rPr lang="en-US" dirty="0" smtClean="0"/>
              <a:t>(.</a:t>
            </a:r>
          </a:p>
          <a:p>
            <a:pPr algn="r" rtl="1"/>
            <a:r>
              <a:rPr lang="en-US" dirty="0" smtClean="0"/>
              <a:t>* </a:t>
            </a:r>
            <a:r>
              <a:rPr lang="ar-SA" dirty="0" smtClean="0"/>
              <a:t>اگر نمونه ها در ظروف غیر قابل نشت قرارندارد حتما درب لوله ها را با پارافیلم بپوشانید</a:t>
            </a:r>
            <a:r>
              <a:rPr lang="en-US" dirty="0" smtClean="0"/>
              <a:t>.</a:t>
            </a:r>
          </a:p>
          <a:p>
            <a:pPr algn="r"/>
            <a:endParaRPr lang="en-US" dirty="0"/>
          </a:p>
        </p:txBody>
      </p:sp>
      <p:sp>
        <p:nvSpPr>
          <p:cNvPr id="2" name="Title 1"/>
          <p:cNvSpPr>
            <a:spLocks noGrp="1"/>
          </p:cNvSpPr>
          <p:nvPr>
            <p:ph type="title"/>
          </p:nvPr>
        </p:nvSpPr>
        <p:spPr/>
        <p:txBody>
          <a:bodyPr>
            <a:normAutofit fontScale="90000"/>
          </a:bodyPr>
          <a:lstStyle/>
          <a:p>
            <a:r>
              <a:rPr lang="ar-SA" b="1" dirty="0" smtClean="0"/>
              <a:t>ارسال نمونه ها</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86400"/>
          </a:xfrm>
        </p:spPr>
        <p:txBody>
          <a:bodyPr>
            <a:normAutofit fontScale="70000" lnSpcReduction="20000"/>
          </a:bodyPr>
          <a:lstStyle/>
          <a:p>
            <a:pPr algn="r" rtl="1"/>
            <a:r>
              <a:rPr lang="en-US" dirty="0" smtClean="0"/>
              <a:t>1 - </a:t>
            </a:r>
            <a:r>
              <a:rPr lang="ar-SA" dirty="0" smtClean="0"/>
              <a:t>نمونه هایی که فاقد برچسب </a:t>
            </a:r>
            <a:r>
              <a:rPr lang="ar-SA" b="1" dirty="0" smtClean="0"/>
              <a:t>می</a:t>
            </a:r>
            <a:r>
              <a:rPr lang="ar-SA" dirty="0" smtClean="0"/>
              <a:t> باشند</a:t>
            </a:r>
            <a:r>
              <a:rPr lang="en-US" dirty="0" smtClean="0"/>
              <a:t>.</a:t>
            </a:r>
          </a:p>
          <a:p>
            <a:pPr algn="r" rtl="1"/>
            <a:endParaRPr lang="en-US" dirty="0" smtClean="0"/>
          </a:p>
          <a:p>
            <a:pPr algn="r" rtl="1"/>
            <a:r>
              <a:rPr lang="en-US" dirty="0" smtClean="0"/>
              <a:t>*2 - </a:t>
            </a:r>
            <a:r>
              <a:rPr lang="ar-SA" dirty="0" smtClean="0"/>
              <a:t>نمونه هایی که فاقد پرسشنامه کامل و امضاء شده توسط مسئول نمونه گیری </a:t>
            </a:r>
            <a:r>
              <a:rPr lang="ar-SA" dirty="0" smtClean="0"/>
              <a:t>باشد</a:t>
            </a:r>
            <a:endParaRPr lang="en-US" dirty="0" smtClean="0"/>
          </a:p>
          <a:p>
            <a:pPr algn="r" rtl="1"/>
            <a:r>
              <a:rPr lang="en-US" dirty="0" smtClean="0"/>
              <a:t>.</a:t>
            </a:r>
            <a:endParaRPr lang="en-US" dirty="0" smtClean="0"/>
          </a:p>
          <a:p>
            <a:pPr algn="r" rtl="1"/>
            <a:r>
              <a:rPr lang="en-US" dirty="0" smtClean="0"/>
              <a:t>*3 - </a:t>
            </a:r>
            <a:r>
              <a:rPr lang="ar-SA" dirty="0" smtClean="0"/>
              <a:t>نمونه هایی که از زمان نمونه گیری و قرار دادن آن در محیط ترانسپورت بیش از</a:t>
            </a:r>
            <a:r>
              <a:rPr lang="en-US" dirty="0" smtClean="0"/>
              <a:t>72 </a:t>
            </a:r>
            <a:r>
              <a:rPr lang="ar-SA" dirty="0" smtClean="0"/>
              <a:t>ساعت گذشته باشد</a:t>
            </a:r>
            <a:r>
              <a:rPr lang="en-US" dirty="0" smtClean="0"/>
              <a:t>.</a:t>
            </a:r>
          </a:p>
          <a:p>
            <a:pPr algn="r" rtl="1"/>
            <a:endParaRPr lang="en-US" dirty="0" smtClean="0"/>
          </a:p>
          <a:p>
            <a:pPr algn="r" rtl="1"/>
            <a:r>
              <a:rPr lang="en-US" dirty="0" smtClean="0"/>
              <a:t>*4 - </a:t>
            </a:r>
            <a:r>
              <a:rPr lang="ar-SA" dirty="0" smtClean="0"/>
              <a:t>نمونه های کامل مدفوع که در محیط ترانسپورت حمل نمی شوند و بیش از</a:t>
            </a:r>
            <a:r>
              <a:rPr lang="en-US" dirty="0" smtClean="0"/>
              <a:t> 24</a:t>
            </a:r>
            <a:r>
              <a:rPr lang="ar-SA" dirty="0" smtClean="0"/>
              <a:t>ساعت از زمان نمونه گیری گذشته باشد</a:t>
            </a:r>
            <a:r>
              <a:rPr lang="en-US" dirty="0" smtClean="0"/>
              <a:t>.</a:t>
            </a:r>
          </a:p>
          <a:p>
            <a:pPr algn="r" rtl="1"/>
            <a:endParaRPr lang="en-US" dirty="0" smtClean="0"/>
          </a:p>
          <a:p>
            <a:pPr algn="r" rtl="1"/>
            <a:r>
              <a:rPr lang="en-US" dirty="0" smtClean="0"/>
              <a:t>*5 - </a:t>
            </a:r>
            <a:r>
              <a:rPr lang="ar-SA" dirty="0" smtClean="0"/>
              <a:t>نمونه هایی که درب لوله آنها بسته نباشد</a:t>
            </a:r>
            <a:r>
              <a:rPr lang="en-US" dirty="0" smtClean="0"/>
              <a:t>.</a:t>
            </a:r>
          </a:p>
          <a:p>
            <a:pPr algn="r" rtl="1"/>
            <a:endParaRPr lang="en-US" dirty="0" smtClean="0"/>
          </a:p>
          <a:p>
            <a:pPr algn="r" rtl="1"/>
            <a:r>
              <a:rPr lang="en-US" dirty="0" smtClean="0"/>
              <a:t>*6 - </a:t>
            </a:r>
            <a:r>
              <a:rPr lang="ar-SA" dirty="0" smtClean="0"/>
              <a:t>نمونه هایی که برای ارسال به </a:t>
            </a:r>
            <a:r>
              <a:rPr lang="ar-SA" dirty="0" smtClean="0"/>
              <a:t>آزمایشگاه، </a:t>
            </a:r>
            <a:r>
              <a:rPr lang="ar-SA" dirty="0" smtClean="0"/>
              <a:t>زنجیره سرد در آنها رعایت نشده باشد</a:t>
            </a:r>
            <a:r>
              <a:rPr lang="en-US" dirty="0" smtClean="0"/>
              <a:t>.</a:t>
            </a:r>
          </a:p>
          <a:p>
            <a:pPr algn="r" rtl="1"/>
            <a:endParaRPr lang="en-US" dirty="0" smtClean="0"/>
          </a:p>
          <a:p>
            <a:pPr algn="r" rtl="1"/>
            <a:r>
              <a:rPr lang="en-US" dirty="0" smtClean="0"/>
              <a:t>*7 - </a:t>
            </a:r>
            <a:r>
              <a:rPr lang="ar-SA" dirty="0" smtClean="0"/>
              <a:t>نمونه هایی که لوله محیط کشت و سواب آن شکسته باشد</a:t>
            </a:r>
            <a:r>
              <a:rPr lang="en-US" dirty="0" smtClean="0"/>
              <a:t>.</a:t>
            </a:r>
          </a:p>
          <a:p>
            <a:pPr algn="r" rtl="1"/>
            <a:endParaRPr lang="en-US" dirty="0" smtClean="0"/>
          </a:p>
          <a:p>
            <a:pPr algn="r" rtl="1"/>
            <a:r>
              <a:rPr lang="en-US" dirty="0" smtClean="0"/>
              <a:t>*8 - </a:t>
            </a:r>
            <a:r>
              <a:rPr lang="ar-SA" dirty="0" smtClean="0"/>
              <a:t>نمونه هایی که بیش از</a:t>
            </a:r>
            <a:r>
              <a:rPr lang="en-US" dirty="0" smtClean="0"/>
              <a:t> 24 </a:t>
            </a:r>
            <a:r>
              <a:rPr lang="ar-SA" dirty="0" smtClean="0"/>
              <a:t>ساعت از شروع علایم اسهال از بیمار گرفته شده باشد</a:t>
            </a:r>
            <a:r>
              <a:rPr lang="en-US" dirty="0" smtClean="0"/>
              <a:t>.</a:t>
            </a:r>
          </a:p>
          <a:p>
            <a:pPr algn="r" rtl="1"/>
            <a:endParaRPr lang="en-US" dirty="0" smtClean="0"/>
          </a:p>
          <a:p>
            <a:pPr algn="r" rtl="1"/>
            <a:r>
              <a:rPr lang="en-US" dirty="0" smtClean="0"/>
              <a:t>*9 - </a:t>
            </a:r>
            <a:r>
              <a:rPr lang="ar-SA" dirty="0" smtClean="0"/>
              <a:t>نمونه هایی که بیمار قبل از نمونه گیری در معرض درمان با آنتی بیوتیک قرارگرفته باشد</a:t>
            </a:r>
            <a:endParaRPr lang="en-US" dirty="0"/>
          </a:p>
        </p:txBody>
      </p:sp>
      <p:sp>
        <p:nvSpPr>
          <p:cNvPr id="2" name="Title 1"/>
          <p:cNvSpPr>
            <a:spLocks noGrp="1"/>
          </p:cNvSpPr>
          <p:nvPr>
            <p:ph type="title"/>
          </p:nvPr>
        </p:nvSpPr>
        <p:spPr>
          <a:xfrm>
            <a:off x="457200" y="381000"/>
            <a:ext cx="8229600" cy="762000"/>
          </a:xfrm>
        </p:spPr>
        <p:txBody>
          <a:bodyPr>
            <a:normAutofit fontScale="90000"/>
          </a:bodyPr>
          <a:lstStyle/>
          <a:p>
            <a:r>
              <a:rPr lang="ar-SA" b="1" dirty="0" smtClean="0"/>
              <a:t>شرایط عدم پذیرش نمونه در آزمایشگاه</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r>
              <a:rPr lang="fa-IR" dirty="0" smtClean="0"/>
              <a:t>1</a:t>
            </a:r>
            <a:r>
              <a:rPr lang="en-US" dirty="0" smtClean="0"/>
              <a:t>- </a:t>
            </a:r>
            <a:r>
              <a:rPr lang="ar-SA" dirty="0" smtClean="0"/>
              <a:t>وجود سواب بیرون از محیط کری بلر</a:t>
            </a:r>
            <a:endParaRPr lang="en-US" dirty="0" smtClean="0"/>
          </a:p>
          <a:p>
            <a:pPr algn="r" rtl="1"/>
            <a:r>
              <a:rPr lang="fa-IR" dirty="0" smtClean="0"/>
              <a:t>2</a:t>
            </a:r>
            <a:r>
              <a:rPr lang="en-US" dirty="0" smtClean="0"/>
              <a:t>- </a:t>
            </a:r>
            <a:r>
              <a:rPr lang="ar-SA" dirty="0" smtClean="0"/>
              <a:t>حجم کم محیط کری بلر</a:t>
            </a:r>
            <a:r>
              <a:rPr lang="en-US" dirty="0" smtClean="0"/>
              <a:t> )</a:t>
            </a:r>
            <a:r>
              <a:rPr lang="ar-SA" dirty="0" smtClean="0"/>
              <a:t>حداقل حجم محیط</a:t>
            </a:r>
            <a:r>
              <a:rPr lang="en-US" dirty="0" smtClean="0"/>
              <a:t> ml</a:t>
            </a:r>
            <a:r>
              <a:rPr lang="fa-IR" dirty="0" smtClean="0"/>
              <a:t>4</a:t>
            </a:r>
            <a:r>
              <a:rPr lang="ar-SA" dirty="0" smtClean="0"/>
              <a:t> می باشد</a:t>
            </a:r>
            <a:r>
              <a:rPr lang="en-US" dirty="0" smtClean="0"/>
              <a:t>(.</a:t>
            </a:r>
          </a:p>
          <a:p>
            <a:pPr algn="r" rtl="1"/>
            <a:r>
              <a:rPr lang="fa-IR" dirty="0" smtClean="0"/>
              <a:t>3</a:t>
            </a:r>
            <a:r>
              <a:rPr lang="en-US" dirty="0" smtClean="0"/>
              <a:t>- </a:t>
            </a:r>
            <a:r>
              <a:rPr lang="ar-SA" dirty="0" smtClean="0"/>
              <a:t>سواب سفید و بدون نمونه مدفوع</a:t>
            </a:r>
            <a:endParaRPr lang="en-US" dirty="0" smtClean="0"/>
          </a:p>
          <a:p>
            <a:pPr algn="r" rtl="1"/>
            <a:r>
              <a:rPr lang="fa-IR" dirty="0" smtClean="0"/>
              <a:t>4</a:t>
            </a:r>
            <a:r>
              <a:rPr lang="en-US" dirty="0" smtClean="0"/>
              <a:t>- </a:t>
            </a:r>
            <a:r>
              <a:rPr lang="ar-SA" dirty="0" smtClean="0"/>
              <a:t>قرار دادن سواب به صورت وارونه</a:t>
            </a:r>
            <a:endParaRPr lang="en-US" dirty="0" smtClean="0"/>
          </a:p>
          <a:p>
            <a:pPr algn="r" rtl="1"/>
            <a:r>
              <a:rPr lang="fa-IR" dirty="0" smtClean="0"/>
              <a:t>5</a:t>
            </a:r>
            <a:r>
              <a:rPr lang="en-US" dirty="0" smtClean="0"/>
              <a:t>- </a:t>
            </a:r>
            <a:r>
              <a:rPr lang="ar-SA" dirty="0" smtClean="0"/>
              <a:t>محیط فاقد برچسب یا برچسب خیس خورده</a:t>
            </a:r>
            <a:endParaRPr lang="en-US" dirty="0" smtClean="0"/>
          </a:p>
          <a:p>
            <a:pPr algn="r" rtl="1"/>
            <a:r>
              <a:rPr lang="fa-IR" dirty="0" smtClean="0"/>
              <a:t>6</a:t>
            </a:r>
            <a:r>
              <a:rPr lang="en-US" dirty="0" smtClean="0"/>
              <a:t>- </a:t>
            </a:r>
            <a:r>
              <a:rPr lang="ar-SA" dirty="0" smtClean="0"/>
              <a:t>عدم وجود فرم مشخصات همراه نمونه</a:t>
            </a:r>
            <a:endParaRPr lang="en-US" dirty="0" smtClean="0"/>
          </a:p>
          <a:p>
            <a:pPr algn="r" rtl="1"/>
            <a:r>
              <a:rPr lang="fa-IR" dirty="0" smtClean="0"/>
              <a:t>7</a:t>
            </a:r>
            <a:r>
              <a:rPr lang="en-US" dirty="0" smtClean="0"/>
              <a:t>- </a:t>
            </a:r>
            <a:r>
              <a:rPr lang="ar-SA" dirty="0" smtClean="0"/>
              <a:t>قرار دادن فرم مشخصات درون کلدباکس حاوی نمونه</a:t>
            </a:r>
            <a:endParaRPr lang="en-US" dirty="0" smtClean="0"/>
          </a:p>
          <a:p>
            <a:pPr algn="r" rtl="1"/>
            <a:r>
              <a:rPr lang="fa-IR" dirty="0" smtClean="0"/>
              <a:t>8</a:t>
            </a:r>
            <a:r>
              <a:rPr lang="en-US" dirty="0" smtClean="0"/>
              <a:t>- </a:t>
            </a:r>
            <a:r>
              <a:rPr lang="ar-SA" dirty="0" smtClean="0"/>
              <a:t>مراجعه مستقیم برخی از بیماران به آزمایشگاه معاونت</a:t>
            </a:r>
            <a:endParaRPr lang="en-US" dirty="0" smtClean="0"/>
          </a:p>
          <a:p>
            <a:pPr algn="r" rtl="1"/>
            <a:r>
              <a:rPr lang="fa-IR" dirty="0" smtClean="0"/>
              <a:t>9</a:t>
            </a:r>
            <a:r>
              <a:rPr lang="en-US" dirty="0" smtClean="0"/>
              <a:t>- </a:t>
            </a:r>
            <a:r>
              <a:rPr lang="ar-SA" dirty="0" smtClean="0"/>
              <a:t>ارسال نمونه با شرایط نامطلوب توسط همراه بیمار</a:t>
            </a:r>
            <a:endParaRPr lang="en-US" dirty="0" smtClean="0"/>
          </a:p>
          <a:p>
            <a:pPr algn="r" rtl="1"/>
            <a:r>
              <a:rPr lang="fa-IR" dirty="0" smtClean="0"/>
              <a:t>10</a:t>
            </a:r>
            <a:r>
              <a:rPr lang="en-US" dirty="0" smtClean="0"/>
              <a:t>- </a:t>
            </a:r>
            <a:r>
              <a:rPr lang="ar-SA" dirty="0" smtClean="0"/>
              <a:t>عدم هماهنگی با آزمایشگاه برای ارسال نمونه</a:t>
            </a:r>
            <a:endParaRPr lang="en-US" dirty="0" smtClean="0"/>
          </a:p>
          <a:p>
            <a:pPr algn="r"/>
            <a:endParaRPr lang="en-US" dirty="0"/>
          </a:p>
        </p:txBody>
      </p:sp>
      <p:sp>
        <p:nvSpPr>
          <p:cNvPr id="2" name="Title 1"/>
          <p:cNvSpPr>
            <a:spLocks noGrp="1"/>
          </p:cNvSpPr>
          <p:nvPr>
            <p:ph type="title"/>
          </p:nvPr>
        </p:nvSpPr>
        <p:spPr/>
        <p:txBody>
          <a:bodyPr>
            <a:normAutofit fontScale="90000"/>
          </a:bodyPr>
          <a:lstStyle/>
          <a:p>
            <a:r>
              <a:rPr lang="ar-SA" b="1" dirty="0" smtClean="0"/>
              <a:t>موارد عدم انطباق در نمونه گیری و شرایط طغیان</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 </a:t>
            </a:r>
            <a:r>
              <a:rPr lang="ar-SA" dirty="0" smtClean="0"/>
              <a:t>يك بيماري اسهالي و عفوني است</a:t>
            </a:r>
            <a:r>
              <a:rPr lang="fa-IR" dirty="0" smtClean="0"/>
              <a:t> که توسط میکروب ویبریوکلراایجاد می شود</a:t>
            </a:r>
            <a:r>
              <a:rPr lang="ar-SA" dirty="0" smtClean="0"/>
              <a:t> و به شدت مسري</a:t>
            </a:r>
            <a:r>
              <a:rPr lang="fa-IR" dirty="0" smtClean="0"/>
              <a:t> می باشد. </a:t>
            </a:r>
            <a:r>
              <a:rPr lang="en-US" dirty="0" smtClean="0"/>
              <a:t/>
            </a:r>
            <a:br>
              <a:rPr lang="en-US" dirty="0" smtClean="0"/>
            </a:br>
            <a:endParaRPr lang="en-US" dirty="0"/>
          </a:p>
        </p:txBody>
      </p:sp>
      <p:sp>
        <p:nvSpPr>
          <p:cNvPr id="2" name="Title 1"/>
          <p:cNvSpPr>
            <a:spLocks noGrp="1"/>
          </p:cNvSpPr>
          <p:nvPr>
            <p:ph type="title"/>
          </p:nvPr>
        </p:nvSpPr>
        <p:spPr/>
        <p:txBody>
          <a:bodyPr/>
          <a:lstStyle/>
          <a:p>
            <a:r>
              <a:rPr lang="fa-IR" b="1" dirty="0" smtClean="0"/>
              <a:t>وبا چیست؟</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Work-Samples-Begin-End-Slides5.jpg"/>
          <p:cNvPicPr>
            <a:picLocks noGrp="1" noChangeAspect="1" noChangeArrowheads="1"/>
          </p:cNvPicPr>
          <p:nvPr>
            <p:ph idx="4294967295"/>
          </p:nvPr>
        </p:nvPicPr>
        <p:blipFill>
          <a:blip r:embed="rId2" cstate="print"/>
          <a:srcRect/>
          <a:stretch>
            <a:fillRect/>
          </a:stretch>
        </p:blipFill>
        <p:spPr bwMode="auto">
          <a:xfrm>
            <a:off x="0" y="0"/>
            <a:ext cx="107188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smtClean="0"/>
              <a:t>تب‌هاي كوتاه مدت كه معمولاً‌ كمتر از 5 روز است.</a:t>
            </a:r>
          </a:p>
          <a:p>
            <a:pPr algn="r" rtl="1"/>
            <a:r>
              <a:rPr lang="ar-SA" dirty="0" smtClean="0"/>
              <a:t>شروع ناگهاني اسهال و استفراغ بدون دل درد و دل پيچه</a:t>
            </a:r>
          </a:p>
          <a:p>
            <a:pPr algn="r" rtl="1"/>
            <a:r>
              <a:rPr lang="ar-SA" dirty="0" smtClean="0"/>
              <a:t>اسهال آبكي شديد كه ممكن است با دفعات زياد و غي</a:t>
            </a:r>
            <a:r>
              <a:rPr lang="fa-IR" dirty="0" smtClean="0"/>
              <a:t>ر</a:t>
            </a:r>
            <a:r>
              <a:rPr lang="ar-SA" dirty="0" smtClean="0"/>
              <a:t>قابل شمارش باشد.</a:t>
            </a:r>
          </a:p>
          <a:p>
            <a:pPr algn="r" rtl="1"/>
            <a:r>
              <a:rPr lang="ar-SA" dirty="0" smtClean="0"/>
              <a:t>عطش فراوان در بيمار</a:t>
            </a:r>
          </a:p>
          <a:p>
            <a:pPr algn="r" rtl="1"/>
            <a:r>
              <a:rPr lang="ar-SA" dirty="0" smtClean="0"/>
              <a:t>وجود موارد خفيف با اسهال معمولي به ويژه در بچه‌ها</a:t>
            </a:r>
          </a:p>
          <a:p>
            <a:pPr algn="r" rtl="1"/>
            <a:r>
              <a:rPr lang="ar-SA" dirty="0" smtClean="0"/>
              <a:t>بدون علامت</a:t>
            </a:r>
          </a:p>
          <a:p>
            <a:pPr algn="r" rtl="1"/>
            <a:endParaRPr lang="en-US" dirty="0"/>
          </a:p>
        </p:txBody>
      </p:sp>
      <p:sp>
        <p:nvSpPr>
          <p:cNvPr id="2" name="Title 1"/>
          <p:cNvSpPr>
            <a:spLocks noGrp="1"/>
          </p:cNvSpPr>
          <p:nvPr>
            <p:ph type="title"/>
          </p:nvPr>
        </p:nvSpPr>
        <p:spPr/>
        <p:txBody>
          <a:bodyPr/>
          <a:lstStyle/>
          <a:p>
            <a:r>
              <a:rPr lang="fa-IR" b="1" dirty="0" smtClean="0"/>
              <a:t>علایم وبای </a:t>
            </a:r>
            <a:r>
              <a:rPr lang="fa-IR" b="1" dirty="0" smtClean="0"/>
              <a:t>التور</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smtClean="0"/>
              <a:t>فرد در زمان نمونه گیری اسهال آبکی</a:t>
            </a:r>
            <a:r>
              <a:rPr lang="en-US" dirty="0" smtClean="0"/>
              <a:t> )</a:t>
            </a:r>
            <a:r>
              <a:rPr lang="ar-SA" dirty="0" smtClean="0"/>
              <a:t>وبا</a:t>
            </a:r>
            <a:r>
              <a:rPr lang="en-US" dirty="0" smtClean="0"/>
              <a:t>( </a:t>
            </a:r>
            <a:r>
              <a:rPr lang="ar-SA" dirty="0" smtClean="0"/>
              <a:t>یا اسهال خونی</a:t>
            </a:r>
            <a:r>
              <a:rPr lang="en-US" dirty="0" smtClean="0"/>
              <a:t> )</a:t>
            </a:r>
            <a:r>
              <a:rPr lang="ar-SA" dirty="0" smtClean="0"/>
              <a:t>دیسانتری</a:t>
            </a:r>
            <a:r>
              <a:rPr lang="en-US" dirty="0" smtClean="0"/>
              <a:t>(</a:t>
            </a:r>
            <a:r>
              <a:rPr lang="ar-SA" dirty="0" smtClean="0"/>
              <a:t>داشته باشد</a:t>
            </a:r>
            <a:r>
              <a:rPr lang="en-US" dirty="0" smtClean="0"/>
              <a:t>.</a:t>
            </a:r>
          </a:p>
          <a:p>
            <a:pPr algn="r" rtl="1"/>
            <a:r>
              <a:rPr lang="en-US" dirty="0" smtClean="0"/>
              <a:t>* </a:t>
            </a:r>
            <a:r>
              <a:rPr lang="ar-SA" dirty="0" smtClean="0"/>
              <a:t>در زمان نمونه گیری بیش از</a:t>
            </a:r>
            <a:r>
              <a:rPr lang="en-US" dirty="0" smtClean="0"/>
              <a:t> 4 </a:t>
            </a:r>
            <a:r>
              <a:rPr lang="ar-SA" dirty="0" smtClean="0"/>
              <a:t>روز از شروع بیماری نگذشته باشد</a:t>
            </a:r>
            <a:r>
              <a:rPr lang="en-US" dirty="0" smtClean="0"/>
              <a:t>.</a:t>
            </a:r>
          </a:p>
          <a:p>
            <a:pPr algn="r" rtl="1"/>
            <a:r>
              <a:rPr lang="en-US" dirty="0" smtClean="0"/>
              <a:t>* </a:t>
            </a:r>
            <a:r>
              <a:rPr lang="ar-SA" dirty="0" smtClean="0"/>
              <a:t>درمان ضد میکروبی برای اسهال نکرده باشد</a:t>
            </a:r>
            <a:r>
              <a:rPr lang="en-US" dirty="0" smtClean="0"/>
              <a:t>.</a:t>
            </a:r>
          </a:p>
          <a:p>
            <a:pPr algn="r"/>
            <a:endParaRPr lang="en-US" dirty="0"/>
          </a:p>
        </p:txBody>
      </p:sp>
      <p:sp>
        <p:nvSpPr>
          <p:cNvPr id="2" name="Title 1"/>
          <p:cNvSpPr>
            <a:spLocks noGrp="1"/>
          </p:cNvSpPr>
          <p:nvPr>
            <p:ph type="title"/>
          </p:nvPr>
        </p:nvSpPr>
        <p:spPr/>
        <p:txBody>
          <a:bodyPr>
            <a:normAutofit fontScale="90000"/>
          </a:bodyPr>
          <a:lstStyle/>
          <a:p>
            <a:r>
              <a:rPr lang="ar-SA" b="1" dirty="0" smtClean="0"/>
              <a:t>معیارهای نمونه گیری</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endParaRPr lang="en-US" dirty="0" smtClean="0"/>
          </a:p>
          <a:p>
            <a:pPr algn="r" rtl="1"/>
            <a:r>
              <a:rPr lang="en-US" dirty="0" smtClean="0"/>
              <a:t>-1 </a:t>
            </a:r>
            <a:r>
              <a:rPr lang="ar-SA" dirty="0" smtClean="0"/>
              <a:t>مدفوع</a:t>
            </a:r>
            <a:endParaRPr lang="en-US" dirty="0" smtClean="0"/>
          </a:p>
          <a:p>
            <a:pPr algn="r" rtl="1"/>
            <a:r>
              <a:rPr lang="en-US" dirty="0" smtClean="0"/>
              <a:t>* </a:t>
            </a:r>
            <a:r>
              <a:rPr lang="ar-SA" dirty="0" smtClean="0"/>
              <a:t>بهتر است نمونه گیری مدفوع در مراحل اولیه بیماری که عامل بیماری زا به تعداد بیشتری در مدفوع وجود دارد انجام شود</a:t>
            </a:r>
            <a:r>
              <a:rPr lang="en-US" dirty="0" smtClean="0"/>
              <a:t>.</a:t>
            </a:r>
          </a:p>
          <a:p>
            <a:pPr algn="r" rtl="1"/>
            <a:r>
              <a:rPr lang="ar-SA" dirty="0" smtClean="0"/>
              <a:t>2-سواب مقعدی</a:t>
            </a:r>
            <a:endParaRPr lang="en-US" dirty="0" smtClean="0"/>
          </a:p>
          <a:p>
            <a:pPr algn="r" rtl="1"/>
            <a:r>
              <a:rPr lang="fa-IR" dirty="0" smtClean="0"/>
              <a:t>3- </a:t>
            </a:r>
            <a:r>
              <a:rPr lang="ar-SA" dirty="0" smtClean="0"/>
              <a:t>سرم</a:t>
            </a:r>
            <a:r>
              <a:rPr lang="en-US" dirty="0" smtClean="0"/>
              <a:t>: </a:t>
            </a:r>
            <a:r>
              <a:rPr lang="ar-SA" dirty="0" smtClean="0"/>
              <a:t>حداقل به میزان</a:t>
            </a:r>
            <a:r>
              <a:rPr lang="en-US" dirty="0" smtClean="0"/>
              <a:t> 5 </a:t>
            </a:r>
            <a:r>
              <a:rPr lang="ar-SA" dirty="0" smtClean="0"/>
              <a:t>میلی لیتر در لوله های پلاستیکی استریل</a:t>
            </a:r>
            <a:endParaRPr lang="en-US" dirty="0" smtClean="0"/>
          </a:p>
          <a:p>
            <a:pPr algn="r" rtl="1"/>
            <a:r>
              <a:rPr lang="ar-SA" dirty="0" smtClean="0"/>
              <a:t>4-نمونه </a:t>
            </a:r>
            <a:r>
              <a:rPr lang="ar-SA" dirty="0" smtClean="0"/>
              <a:t>مواد غذایی</a:t>
            </a:r>
            <a:r>
              <a:rPr lang="en-US" dirty="0" smtClean="0"/>
              <a:t>: </a:t>
            </a:r>
            <a:r>
              <a:rPr lang="ar-SA" dirty="0" smtClean="0"/>
              <a:t>مواد غذایی که توسط بیمار مصرف شده اند به میزان</a:t>
            </a:r>
            <a:r>
              <a:rPr lang="en-US" dirty="0" smtClean="0"/>
              <a:t>10</a:t>
            </a:r>
            <a:r>
              <a:rPr lang="ar-SA" dirty="0" smtClean="0"/>
              <a:t>گرم در ظروف مخصوص و استریل جمع آوری شود</a:t>
            </a:r>
            <a:r>
              <a:rPr lang="en-US" dirty="0" smtClean="0"/>
              <a:t>..</a:t>
            </a:r>
          </a:p>
          <a:p>
            <a:pPr algn="r"/>
            <a:endParaRPr lang="en-US" dirty="0"/>
          </a:p>
        </p:txBody>
      </p:sp>
      <p:sp>
        <p:nvSpPr>
          <p:cNvPr id="2" name="Title 1"/>
          <p:cNvSpPr>
            <a:spLocks noGrp="1"/>
          </p:cNvSpPr>
          <p:nvPr>
            <p:ph type="title"/>
          </p:nvPr>
        </p:nvSpPr>
        <p:spPr/>
        <p:txBody>
          <a:bodyPr>
            <a:normAutofit fontScale="90000"/>
          </a:bodyPr>
          <a:lstStyle/>
          <a:p>
            <a:r>
              <a:rPr lang="ar-SA" b="1" dirty="0" smtClean="0"/>
              <a:t>انواع نمونه جهت ارسال به آزمایشگاه</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en-US" dirty="0" smtClean="0"/>
              <a:t>* </a:t>
            </a:r>
            <a:r>
              <a:rPr lang="ar-SA" dirty="0" smtClean="0"/>
              <a:t>برای نمونه مدفوع از یک ظرف تمیز با اندازه و درب مناسب استفاده شود</a:t>
            </a:r>
            <a:r>
              <a:rPr lang="en-US" dirty="0" smtClean="0"/>
              <a:t>.</a:t>
            </a:r>
          </a:p>
          <a:p>
            <a:pPr algn="r" rtl="1"/>
            <a:r>
              <a:rPr lang="en-US" dirty="0" smtClean="0"/>
              <a:t>* </a:t>
            </a:r>
            <a:r>
              <a:rPr lang="ar-SA" dirty="0" smtClean="0"/>
              <a:t>هنگامی که نمونه به آزمایشگاه می رسد سریعا آزمایش شود و بیشتر از</a:t>
            </a:r>
            <a:endParaRPr lang="en-US" dirty="0" smtClean="0"/>
          </a:p>
          <a:p>
            <a:pPr algn="r" rtl="1"/>
            <a:r>
              <a:rPr lang="en-US" dirty="0" smtClean="0"/>
              <a:t>4 </a:t>
            </a:r>
            <a:r>
              <a:rPr lang="ar-SA" dirty="0" smtClean="0"/>
              <a:t>ساعت از نمونه گیری نگذرد</a:t>
            </a:r>
            <a:r>
              <a:rPr lang="en-US" dirty="0" smtClean="0"/>
              <a:t>.</a:t>
            </a:r>
          </a:p>
          <a:p>
            <a:pPr algn="r" rtl="1"/>
            <a:r>
              <a:rPr lang="en-US" dirty="0" smtClean="0"/>
              <a:t>* </a:t>
            </a:r>
            <a:r>
              <a:rPr lang="ar-SA" dirty="0" smtClean="0"/>
              <a:t>اگر نمونه بیش از</a:t>
            </a:r>
            <a:r>
              <a:rPr lang="en-US" dirty="0" smtClean="0"/>
              <a:t> 2 </a:t>
            </a:r>
            <a:r>
              <a:rPr lang="ar-SA" dirty="0" smtClean="0"/>
              <a:t>ساعت باید نگهداری شود مقدار کمی از نمونه مدفوع جمع آوری شده، سوابی درون آن قرار داده و پس از حرکت چرخشی در یک محیط انتقالی تلقیح شود</a:t>
            </a:r>
            <a:r>
              <a:rPr lang="en-US" dirty="0" smtClean="0"/>
              <a:t> .</a:t>
            </a:r>
          </a:p>
          <a:p>
            <a:pPr algn="r" rtl="1"/>
            <a:r>
              <a:rPr lang="en-US" dirty="0" smtClean="0"/>
              <a:t>* </a:t>
            </a:r>
            <a:r>
              <a:rPr lang="ar-SA" dirty="0" smtClean="0"/>
              <a:t>اگر مخاط با تکه هایی از سلولهای پوششی روده وجود داشته باشد باید در محیط ترانسپورت قرار گیرد</a:t>
            </a:r>
            <a:r>
              <a:rPr lang="en-US" dirty="0" smtClean="0"/>
              <a:t> .</a:t>
            </a:r>
          </a:p>
          <a:p>
            <a:pPr algn="r"/>
            <a:endParaRPr lang="en-US" dirty="0"/>
          </a:p>
        </p:txBody>
      </p:sp>
      <p:sp>
        <p:nvSpPr>
          <p:cNvPr id="2" name="Title 1"/>
          <p:cNvSpPr>
            <a:spLocks noGrp="1"/>
          </p:cNvSpPr>
          <p:nvPr>
            <p:ph type="title"/>
          </p:nvPr>
        </p:nvSpPr>
        <p:spPr/>
        <p:txBody>
          <a:bodyPr>
            <a:normAutofit fontScale="90000"/>
          </a:bodyPr>
          <a:lstStyle/>
          <a:p>
            <a:r>
              <a:rPr lang="ar-SA" b="1" dirty="0" smtClean="0"/>
              <a:t>نمونه مدفوع</a:t>
            </a:r>
            <a:r>
              <a:rPr lang="en-US" dirty="0" smtClean="0"/>
              <a:t/>
            </a:r>
            <a:br>
              <a:rPr lang="en-US" dirty="0" smtClean="0"/>
            </a:b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en-US" dirty="0" smtClean="0"/>
              <a:t>* </a:t>
            </a:r>
            <a:r>
              <a:rPr lang="ar-SA" dirty="0" smtClean="0"/>
              <a:t>در بعضی موارد سواب کاربرد بیشتری دارد</a:t>
            </a:r>
            <a:endParaRPr lang="en-US" dirty="0" smtClean="0"/>
          </a:p>
          <a:p>
            <a:pPr algn="r" rtl="1"/>
            <a:r>
              <a:rPr lang="en-US" dirty="0" smtClean="0"/>
              <a:t>* </a:t>
            </a:r>
            <a:r>
              <a:rPr lang="ar-SA" dirty="0" smtClean="0"/>
              <a:t>بطور مثال اگر سریعا به نمونه مدفوع نیاز باشد</a:t>
            </a:r>
            <a:endParaRPr lang="en-US" dirty="0" smtClean="0"/>
          </a:p>
          <a:p>
            <a:pPr algn="r" rtl="1"/>
            <a:r>
              <a:rPr lang="en-US" dirty="0" smtClean="0"/>
              <a:t>* </a:t>
            </a:r>
            <a:r>
              <a:rPr lang="ar-SA" dirty="0" smtClean="0"/>
              <a:t>یا انتقال نمونه به آزمایشگاه با مشکلی مواجه باشد، سواب مقعدی برای باکتریهای مهاجم مانند شیگلا ارجح است</a:t>
            </a:r>
            <a:r>
              <a:rPr lang="en-US" dirty="0" smtClean="0"/>
              <a:t>. </a:t>
            </a:r>
            <a:r>
              <a:rPr lang="ar-SA" dirty="0" smtClean="0"/>
              <a:t>زیرا نمونه با سائیدن سواب به مخاط روده جمع آوری می شود</a:t>
            </a:r>
            <a:r>
              <a:rPr lang="en-US" dirty="0" smtClean="0"/>
              <a:t>.</a:t>
            </a:r>
          </a:p>
          <a:p>
            <a:pPr algn="r" rtl="1"/>
            <a:r>
              <a:rPr lang="ar-SA" dirty="0" smtClean="0"/>
              <a:t>در اینگونه نمونه برداری ها روش صحیح نمونه گیری بسیار مهم است</a:t>
            </a:r>
            <a:endParaRPr lang="en-US" dirty="0" smtClean="0"/>
          </a:p>
          <a:p>
            <a:pPr algn="r"/>
            <a:endParaRPr lang="en-US" dirty="0"/>
          </a:p>
        </p:txBody>
      </p:sp>
      <p:sp>
        <p:nvSpPr>
          <p:cNvPr id="2" name="Title 1"/>
          <p:cNvSpPr>
            <a:spLocks noGrp="1"/>
          </p:cNvSpPr>
          <p:nvPr>
            <p:ph type="title"/>
          </p:nvPr>
        </p:nvSpPr>
        <p:spPr/>
        <p:txBody>
          <a:bodyPr>
            <a:normAutofit fontScale="90000"/>
          </a:bodyPr>
          <a:lstStyle/>
          <a:p>
            <a:r>
              <a:rPr lang="ar-SA" b="1" dirty="0" smtClean="0"/>
              <a:t>سواب مدفوع</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en-US" dirty="0" smtClean="0"/>
              <a:t>* </a:t>
            </a:r>
            <a:r>
              <a:rPr lang="ar-SA" dirty="0" smtClean="0"/>
              <a:t>حداقل دو سواب مدفوع یا مقعدی را به ته لوله حاوی محیط وارد کنید</a:t>
            </a:r>
            <a:r>
              <a:rPr lang="en-US" dirty="0" smtClean="0"/>
              <a:t>.</a:t>
            </a:r>
          </a:p>
          <a:p>
            <a:pPr algn="r" rtl="1"/>
            <a:r>
              <a:rPr lang="en-US" dirty="0" smtClean="0"/>
              <a:t>* </a:t>
            </a:r>
            <a:r>
              <a:rPr lang="ar-SA" dirty="0" smtClean="0"/>
              <a:t>پس از قرار دادن سواب در لوله، قسمت چوبی بیرون از لوله را بشکنید</a:t>
            </a:r>
            <a:r>
              <a:rPr lang="en-US" dirty="0" smtClean="0"/>
              <a:t>.</a:t>
            </a:r>
          </a:p>
          <a:p>
            <a:pPr algn="r" rtl="1"/>
            <a:r>
              <a:rPr lang="en-US" dirty="0" smtClean="0"/>
              <a:t>* </a:t>
            </a:r>
            <a:r>
              <a:rPr lang="ar-SA" dirty="0" smtClean="0"/>
              <a:t>در لوله را محکم ببندید</a:t>
            </a:r>
            <a:r>
              <a:rPr lang="en-US" dirty="0" smtClean="0"/>
              <a:t>.</a:t>
            </a:r>
          </a:p>
          <a:p>
            <a:pPr algn="r" rtl="1"/>
            <a:r>
              <a:rPr lang="en-US" dirty="0" smtClean="0"/>
              <a:t>* </a:t>
            </a:r>
            <a:r>
              <a:rPr lang="ar-SA" dirty="0" smtClean="0"/>
              <a:t>نمونه ها را داخل یخچال نگهداری کنید</a:t>
            </a:r>
            <a:r>
              <a:rPr lang="en-US" dirty="0" smtClean="0"/>
              <a:t>.</a:t>
            </a:r>
          </a:p>
          <a:p>
            <a:pPr algn="r" rtl="1"/>
            <a:r>
              <a:rPr lang="en-US" dirty="0" smtClean="0"/>
              <a:t>* </a:t>
            </a:r>
            <a:r>
              <a:rPr lang="ar-SA" dirty="0" smtClean="0"/>
              <a:t>اگر امکان نگهداری در یخچال وجود ندارد نمونه محیط انتقال حاوی سواب را در جای خنک و دور از نور نگهداری کنید</a:t>
            </a:r>
            <a:r>
              <a:rPr lang="en-US" dirty="0" smtClean="0"/>
              <a:t>.</a:t>
            </a:r>
          </a:p>
          <a:p>
            <a:pPr algn="r"/>
            <a:endParaRPr lang="en-US" dirty="0"/>
          </a:p>
        </p:txBody>
      </p:sp>
      <p:sp>
        <p:nvSpPr>
          <p:cNvPr id="2" name="Title 1"/>
          <p:cNvSpPr>
            <a:spLocks noGrp="1"/>
          </p:cNvSpPr>
          <p:nvPr>
            <p:ph type="title"/>
          </p:nvPr>
        </p:nvSpPr>
        <p:spPr/>
        <p:txBody>
          <a:bodyPr>
            <a:normAutofit fontScale="90000"/>
          </a:bodyPr>
          <a:lstStyle/>
          <a:p>
            <a:r>
              <a:rPr lang="ar-SA" b="1" dirty="0" smtClean="0"/>
              <a:t>مراحل تلقیح نمونه</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smtClean="0"/>
              <a:t>از سواب سر پنبه ای استفاده می شود</a:t>
            </a:r>
            <a:r>
              <a:rPr lang="en-US" dirty="0" smtClean="0"/>
              <a:t> .</a:t>
            </a:r>
          </a:p>
          <a:p>
            <a:pPr algn="r" rtl="1"/>
            <a:r>
              <a:rPr lang="en-US" dirty="0" smtClean="0"/>
              <a:t>* </a:t>
            </a:r>
            <a:r>
              <a:rPr lang="ar-SA" dirty="0" smtClean="0"/>
              <a:t>قبل از مصرف سواب را با فرو بردن در محیط ترانسپورت مرطوب می کنیم</a:t>
            </a:r>
            <a:r>
              <a:rPr lang="en-US" dirty="0" smtClean="0"/>
              <a:t>.</a:t>
            </a:r>
          </a:p>
          <a:p>
            <a:pPr algn="r" rtl="1"/>
            <a:r>
              <a:rPr lang="en-US" dirty="0" smtClean="0"/>
              <a:t>* </a:t>
            </a:r>
            <a:r>
              <a:rPr lang="ar-SA" dirty="0" smtClean="0"/>
              <a:t>از ژل جهت چرب کردن مقعد استفاده نشود</a:t>
            </a:r>
            <a:r>
              <a:rPr lang="en-US" dirty="0" smtClean="0"/>
              <a:t>. </a:t>
            </a:r>
            <a:r>
              <a:rPr lang="ar-SA" dirty="0" smtClean="0"/>
              <a:t>داخل اسفنگتر مقعد </a:t>
            </a:r>
            <a:r>
              <a:rPr lang="en-US" dirty="0" smtClean="0"/>
              <a:t>2/5-3/5</a:t>
            </a:r>
            <a:r>
              <a:rPr lang="ar-SA" dirty="0" smtClean="0"/>
              <a:t>سانتیمتر وارد نموده، چرخانده و بیرون آورید</a:t>
            </a:r>
            <a:r>
              <a:rPr lang="en-US" dirty="0" smtClean="0"/>
              <a:t>.</a:t>
            </a:r>
          </a:p>
          <a:p>
            <a:pPr algn="r" rtl="1"/>
            <a:r>
              <a:rPr lang="en-US" dirty="0" smtClean="0"/>
              <a:t>* </a:t>
            </a:r>
            <a:r>
              <a:rPr lang="ar-SA" dirty="0" smtClean="0"/>
              <a:t>مطمئن شوید مدفوع به سواب چسبیده باشد</a:t>
            </a:r>
            <a:r>
              <a:rPr lang="en-US" dirty="0" smtClean="0"/>
              <a:t>.</a:t>
            </a:r>
          </a:p>
          <a:p>
            <a:pPr algn="r" rtl="1"/>
            <a:r>
              <a:rPr lang="en-US" dirty="0" smtClean="0"/>
              <a:t>* </a:t>
            </a:r>
            <a:r>
              <a:rPr lang="ar-SA" dirty="0" smtClean="0"/>
              <a:t>تعداد سواب بستگی به نوع مطالعه دارد</a:t>
            </a:r>
            <a:r>
              <a:rPr lang="en-US" dirty="0" smtClean="0"/>
              <a:t>.</a:t>
            </a:r>
          </a:p>
          <a:p>
            <a:pPr algn="r"/>
            <a:endParaRPr lang="en-US" dirty="0"/>
          </a:p>
        </p:txBody>
      </p:sp>
      <p:sp>
        <p:nvSpPr>
          <p:cNvPr id="2" name="Title 1"/>
          <p:cNvSpPr>
            <a:spLocks noGrp="1"/>
          </p:cNvSpPr>
          <p:nvPr>
            <p:ph type="title"/>
          </p:nvPr>
        </p:nvSpPr>
        <p:spPr/>
        <p:txBody>
          <a:bodyPr>
            <a:normAutofit fontScale="90000"/>
          </a:bodyPr>
          <a:lstStyle/>
          <a:p>
            <a:r>
              <a:rPr lang="ar-SA" b="1" dirty="0" smtClean="0"/>
              <a:t>سواب مقعدی</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153</TotalTime>
  <Words>1410</Words>
  <Application>Microsoft Office PowerPoint</Application>
  <PresentationFormat>On-screen Show (4:3)</PresentationFormat>
  <Paragraphs>122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وبای التور</vt:lpstr>
      <vt:lpstr>وبا چیست؟</vt:lpstr>
      <vt:lpstr>علایم وبای التور</vt:lpstr>
      <vt:lpstr>معیارهای نمونه گیری </vt:lpstr>
      <vt:lpstr>انواع نمونه جهت ارسال به آزمایشگاه </vt:lpstr>
      <vt:lpstr>نمونه مدفوع </vt:lpstr>
      <vt:lpstr>سواب مدفوع </vt:lpstr>
      <vt:lpstr>مراحل تلقیح نمونه </vt:lpstr>
      <vt:lpstr>سواب مقعدی </vt:lpstr>
      <vt:lpstr>انواع محیط های انتقال </vt:lpstr>
      <vt:lpstr>محيط انتقال Carry-Blair </vt:lpstr>
      <vt:lpstr>نگهداری نمونه ها در محیط انتقال </vt:lpstr>
      <vt:lpstr>نکته </vt:lpstr>
      <vt:lpstr>آماده کردن نمونه ها برای ارسال </vt:lpstr>
      <vt:lpstr>بررسی نمونه در آزمایشگاه </vt:lpstr>
      <vt:lpstr>روش ارسال نمونه به آزمایشگاه رفرانس </vt:lpstr>
      <vt:lpstr>ارسال نمونه ها </vt:lpstr>
      <vt:lpstr>شرایط عدم پذیرش نمونه در آزمایشگاه </vt:lpstr>
      <vt:lpstr>موارد عدم انطباق در نمونه گیری و شرایط طغیان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Behdasht</cp:lastModifiedBy>
  <cp:revision>14</cp:revision>
  <dcterms:created xsi:type="dcterms:W3CDTF">2006-08-16T00:00:00Z</dcterms:created>
  <dcterms:modified xsi:type="dcterms:W3CDTF">2021-06-28T06:33:27Z</dcterms:modified>
</cp:coreProperties>
</file>