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1"/>
  </p:notesMasterIdLst>
  <p:sldIdLst>
    <p:sldId id="256" r:id="rId2"/>
    <p:sldId id="466" r:id="rId3"/>
    <p:sldId id="465" r:id="rId4"/>
    <p:sldId id="467" r:id="rId5"/>
    <p:sldId id="464" r:id="rId6"/>
    <p:sldId id="469" r:id="rId7"/>
    <p:sldId id="470" r:id="rId8"/>
    <p:sldId id="472" r:id="rId9"/>
    <p:sldId id="471" r:id="rId10"/>
    <p:sldId id="474" r:id="rId11"/>
    <p:sldId id="506" r:id="rId12"/>
    <p:sldId id="577" r:id="rId13"/>
    <p:sldId id="579" r:id="rId14"/>
    <p:sldId id="580" r:id="rId15"/>
    <p:sldId id="292" r:id="rId16"/>
    <p:sldId id="353" r:id="rId17"/>
    <p:sldId id="432" r:id="rId18"/>
    <p:sldId id="508" r:id="rId19"/>
    <p:sldId id="463" r:id="rId20"/>
    <p:sldId id="311" r:id="rId21"/>
    <p:sldId id="477" r:id="rId22"/>
    <p:sldId id="476" r:id="rId23"/>
    <p:sldId id="300" r:id="rId24"/>
    <p:sldId id="446" r:id="rId25"/>
    <p:sldId id="302" r:id="rId26"/>
    <p:sldId id="421" r:id="rId27"/>
    <p:sldId id="308" r:id="rId28"/>
    <p:sldId id="304" r:id="rId29"/>
    <p:sldId id="305" r:id="rId30"/>
    <p:sldId id="307" r:id="rId31"/>
    <p:sldId id="420" r:id="rId32"/>
    <p:sldId id="312" r:id="rId33"/>
    <p:sldId id="315" r:id="rId34"/>
    <p:sldId id="316" r:id="rId35"/>
    <p:sldId id="409" r:id="rId36"/>
    <p:sldId id="356" r:id="rId37"/>
    <p:sldId id="357" r:id="rId38"/>
    <p:sldId id="359" r:id="rId39"/>
    <p:sldId id="410" r:id="rId40"/>
    <p:sldId id="347" r:id="rId41"/>
    <p:sldId id="413" r:id="rId42"/>
    <p:sldId id="482" r:id="rId43"/>
    <p:sldId id="557" r:id="rId44"/>
    <p:sldId id="558" r:id="rId45"/>
    <p:sldId id="563" r:id="rId46"/>
    <p:sldId id="340" r:id="rId47"/>
    <p:sldId id="564" r:id="rId48"/>
    <p:sldId id="559" r:id="rId49"/>
    <p:sldId id="565" r:id="rId50"/>
    <p:sldId id="562" r:id="rId51"/>
    <p:sldId id="486" r:id="rId52"/>
    <p:sldId id="487" r:id="rId53"/>
    <p:sldId id="488" r:id="rId54"/>
    <p:sldId id="566" r:id="rId55"/>
    <p:sldId id="489" r:id="rId56"/>
    <p:sldId id="490" r:id="rId57"/>
    <p:sldId id="567" r:id="rId58"/>
    <p:sldId id="572" r:id="rId59"/>
    <p:sldId id="571" r:id="rId60"/>
    <p:sldId id="492" r:id="rId61"/>
    <p:sldId id="493" r:id="rId62"/>
    <p:sldId id="494" r:id="rId63"/>
    <p:sldId id="497" r:id="rId64"/>
    <p:sldId id="498" r:id="rId65"/>
    <p:sldId id="499" r:id="rId66"/>
    <p:sldId id="501" r:id="rId67"/>
    <p:sldId id="574" r:id="rId68"/>
    <p:sldId id="575" r:id="rId69"/>
    <p:sldId id="576" r:id="rId70"/>
    <p:sldId id="502" r:id="rId71"/>
    <p:sldId id="509" r:id="rId72"/>
    <p:sldId id="510" r:id="rId73"/>
    <p:sldId id="511" r:id="rId74"/>
    <p:sldId id="512" r:id="rId75"/>
    <p:sldId id="513" r:id="rId76"/>
    <p:sldId id="607" r:id="rId77"/>
    <p:sldId id="608" r:id="rId78"/>
    <p:sldId id="609" r:id="rId79"/>
    <p:sldId id="613" r:id="rId80"/>
    <p:sldId id="588" r:id="rId81"/>
    <p:sldId id="590" r:id="rId82"/>
    <p:sldId id="593" r:id="rId83"/>
    <p:sldId id="594" r:id="rId84"/>
    <p:sldId id="595" r:id="rId85"/>
    <p:sldId id="596" r:id="rId86"/>
    <p:sldId id="597" r:id="rId87"/>
    <p:sldId id="598" r:id="rId88"/>
    <p:sldId id="599" r:id="rId89"/>
    <p:sldId id="600" r:id="rId90"/>
    <p:sldId id="601" r:id="rId91"/>
    <p:sldId id="602" r:id="rId92"/>
    <p:sldId id="603" r:id="rId93"/>
    <p:sldId id="604" r:id="rId94"/>
    <p:sldId id="605" r:id="rId95"/>
    <p:sldId id="606" r:id="rId96"/>
    <p:sldId id="537" r:id="rId97"/>
    <p:sldId id="618" r:id="rId98"/>
    <p:sldId id="615" r:id="rId99"/>
    <p:sldId id="614" r:id="rId100"/>
    <p:sldId id="616" r:id="rId101"/>
    <p:sldId id="617" r:id="rId102"/>
    <p:sldId id="540" r:id="rId103"/>
    <p:sldId id="541" r:id="rId104"/>
    <p:sldId id="542" r:id="rId105"/>
    <p:sldId id="543" r:id="rId106"/>
    <p:sldId id="546" r:id="rId107"/>
    <p:sldId id="545" r:id="rId108"/>
    <p:sldId id="547" r:id="rId109"/>
    <p:sldId id="530" r:id="rId110"/>
    <p:sldId id="531" r:id="rId111"/>
    <p:sldId id="532" r:id="rId112"/>
    <p:sldId id="533" r:id="rId113"/>
    <p:sldId id="534" r:id="rId114"/>
    <p:sldId id="535" r:id="rId115"/>
    <p:sldId id="536" r:id="rId116"/>
    <p:sldId id="548" r:id="rId117"/>
    <p:sldId id="573" r:id="rId118"/>
    <p:sldId id="584" r:id="rId119"/>
    <p:sldId id="585" r:id="rId120"/>
    <p:sldId id="551" r:id="rId121"/>
    <p:sldId id="552" r:id="rId122"/>
    <p:sldId id="553" r:id="rId123"/>
    <p:sldId id="554" r:id="rId124"/>
    <p:sldId id="555" r:id="rId125"/>
    <p:sldId id="556" r:id="rId126"/>
    <p:sldId id="581" r:id="rId127"/>
    <p:sldId id="582" r:id="rId128"/>
    <p:sldId id="583" r:id="rId129"/>
    <p:sldId id="411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169929F4-BFCF-4D8C-B5EC-1F239BFDBD14}">
          <p14:sldIdLst>
            <p14:sldId id="256"/>
            <p14:sldId id="466"/>
            <p14:sldId id="465"/>
            <p14:sldId id="467"/>
            <p14:sldId id="464"/>
            <p14:sldId id="469"/>
            <p14:sldId id="470"/>
            <p14:sldId id="472"/>
            <p14:sldId id="471"/>
            <p14:sldId id="474"/>
            <p14:sldId id="506"/>
            <p14:sldId id="577"/>
            <p14:sldId id="579"/>
            <p14:sldId id="580"/>
            <p14:sldId id="292"/>
            <p14:sldId id="353"/>
            <p14:sldId id="432"/>
            <p14:sldId id="508"/>
            <p14:sldId id="463"/>
            <p14:sldId id="311"/>
            <p14:sldId id="477"/>
            <p14:sldId id="476"/>
            <p14:sldId id="300"/>
            <p14:sldId id="446"/>
            <p14:sldId id="302"/>
            <p14:sldId id="421"/>
            <p14:sldId id="308"/>
            <p14:sldId id="304"/>
            <p14:sldId id="305"/>
            <p14:sldId id="307"/>
            <p14:sldId id="420"/>
            <p14:sldId id="312"/>
            <p14:sldId id="315"/>
            <p14:sldId id="316"/>
            <p14:sldId id="409"/>
            <p14:sldId id="356"/>
            <p14:sldId id="357"/>
            <p14:sldId id="359"/>
            <p14:sldId id="410"/>
            <p14:sldId id="347"/>
            <p14:sldId id="413"/>
            <p14:sldId id="482"/>
            <p14:sldId id="557"/>
            <p14:sldId id="558"/>
            <p14:sldId id="563"/>
            <p14:sldId id="340"/>
            <p14:sldId id="564"/>
            <p14:sldId id="559"/>
            <p14:sldId id="565"/>
            <p14:sldId id="562"/>
            <p14:sldId id="486"/>
            <p14:sldId id="487"/>
            <p14:sldId id="488"/>
            <p14:sldId id="566"/>
            <p14:sldId id="489"/>
            <p14:sldId id="490"/>
            <p14:sldId id="567"/>
            <p14:sldId id="572"/>
            <p14:sldId id="571"/>
            <p14:sldId id="492"/>
            <p14:sldId id="493"/>
            <p14:sldId id="494"/>
            <p14:sldId id="497"/>
            <p14:sldId id="498"/>
            <p14:sldId id="499"/>
            <p14:sldId id="501"/>
            <p14:sldId id="574"/>
            <p14:sldId id="575"/>
            <p14:sldId id="576"/>
            <p14:sldId id="502"/>
            <p14:sldId id="509"/>
            <p14:sldId id="510"/>
            <p14:sldId id="511"/>
            <p14:sldId id="512"/>
            <p14:sldId id="513"/>
            <p14:sldId id="607"/>
            <p14:sldId id="608"/>
            <p14:sldId id="609"/>
            <p14:sldId id="613"/>
            <p14:sldId id="588"/>
            <p14:sldId id="590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</p14:sldIdLst>
        </p14:section>
        <p14:section name="Untitled Section" id="{2CDE62CB-4936-4CAD-ABD4-7B05304BDA3E}">
          <p14:sldIdLst>
            <p14:sldId id="537"/>
            <p14:sldId id="540"/>
            <p14:sldId id="541"/>
            <p14:sldId id="542"/>
            <p14:sldId id="543"/>
            <p14:sldId id="546"/>
            <p14:sldId id="545"/>
            <p14:sldId id="547"/>
            <p14:sldId id="530"/>
            <p14:sldId id="531"/>
            <p14:sldId id="532"/>
            <p14:sldId id="533"/>
            <p14:sldId id="534"/>
            <p14:sldId id="535"/>
            <p14:sldId id="536"/>
            <p14:sldId id="548"/>
            <p14:sldId id="573"/>
            <p14:sldId id="584"/>
            <p14:sldId id="585"/>
            <p14:sldId id="551"/>
            <p14:sldId id="552"/>
            <p14:sldId id="553"/>
            <p14:sldId id="554"/>
            <p14:sldId id="555"/>
            <p14:sldId id="556"/>
            <p14:sldId id="581"/>
            <p14:sldId id="582"/>
            <p14:sldId id="583"/>
            <p14:sldId id="4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68" d="100"/>
          <a:sy n="68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DC406-057D-4E16-BB40-DED57F21B72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06974-F71F-4F2B-A740-75173A0FEFE5}">
      <dgm:prSet phldrT="[Text]"/>
      <dgm:spPr/>
      <dgm:t>
        <a:bodyPr/>
        <a:lstStyle/>
        <a:p>
          <a:r>
            <a:rPr lang="en-US" dirty="0" smtClean="0"/>
            <a:t>QM</a:t>
          </a:r>
          <a:endParaRPr lang="en-US" dirty="0"/>
        </a:p>
      </dgm:t>
    </dgm:pt>
    <dgm:pt modelId="{E6EC1109-3C17-4DDA-B626-00069E347D7B}" type="parTrans" cxnId="{AC465FE0-4E25-47C5-9E0E-70804F88760B}">
      <dgm:prSet/>
      <dgm:spPr/>
      <dgm:t>
        <a:bodyPr/>
        <a:lstStyle/>
        <a:p>
          <a:endParaRPr lang="en-US"/>
        </a:p>
      </dgm:t>
    </dgm:pt>
    <dgm:pt modelId="{261E187F-71D4-430F-9997-E891DD3A7A19}" type="sibTrans" cxnId="{AC465FE0-4E25-47C5-9E0E-70804F88760B}">
      <dgm:prSet/>
      <dgm:spPr/>
      <dgm:t>
        <a:bodyPr/>
        <a:lstStyle/>
        <a:p>
          <a:endParaRPr lang="en-US"/>
        </a:p>
      </dgm:t>
    </dgm:pt>
    <dgm:pt modelId="{8C58101B-1FCA-4A97-B853-5A206A6EA299}">
      <dgm:prSet phldrT="[Text]"/>
      <dgm:spPr/>
      <dgm:t>
        <a:bodyPr/>
        <a:lstStyle/>
        <a:p>
          <a:r>
            <a:rPr lang="en-US" dirty="0" smtClean="0"/>
            <a:t>QP</a:t>
          </a:r>
          <a:endParaRPr lang="en-US" dirty="0"/>
        </a:p>
      </dgm:t>
    </dgm:pt>
    <dgm:pt modelId="{B6E983C7-5E80-4E05-B506-45E7CA6F5924}" type="parTrans" cxnId="{C3EBACA5-EA60-4857-AA1F-2FC1208E578A}">
      <dgm:prSet/>
      <dgm:spPr/>
      <dgm:t>
        <a:bodyPr/>
        <a:lstStyle/>
        <a:p>
          <a:endParaRPr lang="en-US"/>
        </a:p>
      </dgm:t>
    </dgm:pt>
    <dgm:pt modelId="{D7FC9BE8-DBEE-4A02-A189-80F2E004F502}" type="sibTrans" cxnId="{C3EBACA5-EA60-4857-AA1F-2FC1208E578A}">
      <dgm:prSet/>
      <dgm:spPr/>
      <dgm:t>
        <a:bodyPr/>
        <a:lstStyle/>
        <a:p>
          <a:endParaRPr lang="en-US"/>
        </a:p>
      </dgm:t>
    </dgm:pt>
    <dgm:pt modelId="{294D4628-737E-4AB6-A0AD-2A00F3E259C3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4B84FB63-AC90-43FA-9098-5FBC9CF5DB5D}" type="parTrans" cxnId="{C215A685-CC0B-4930-93A5-49D3F8F887CA}">
      <dgm:prSet/>
      <dgm:spPr/>
      <dgm:t>
        <a:bodyPr/>
        <a:lstStyle/>
        <a:p>
          <a:endParaRPr lang="en-US"/>
        </a:p>
      </dgm:t>
    </dgm:pt>
    <dgm:pt modelId="{9B470F51-C2FC-40C6-AA5B-FDB44859E36F}" type="sibTrans" cxnId="{C215A685-CC0B-4930-93A5-49D3F8F887CA}">
      <dgm:prSet/>
      <dgm:spPr/>
      <dgm:t>
        <a:bodyPr/>
        <a:lstStyle/>
        <a:p>
          <a:endParaRPr lang="en-US"/>
        </a:p>
      </dgm:t>
    </dgm:pt>
    <dgm:pt modelId="{C4ED5197-4F1B-4FE0-91DD-7D933E55E1AC}">
      <dgm:prSet phldrT="[Text]"/>
      <dgm:spPr/>
      <dgm:t>
        <a:bodyPr/>
        <a:lstStyle/>
        <a:p>
          <a:r>
            <a:rPr lang="en-US" dirty="0" smtClean="0"/>
            <a:t>QC</a:t>
          </a:r>
          <a:endParaRPr lang="en-US" dirty="0"/>
        </a:p>
      </dgm:t>
    </dgm:pt>
    <dgm:pt modelId="{B9252716-FC4B-4C68-BD9F-64BE62F280CE}" type="parTrans" cxnId="{0BE887ED-2C43-4F19-8C32-C279755A6256}">
      <dgm:prSet/>
      <dgm:spPr/>
      <dgm:t>
        <a:bodyPr/>
        <a:lstStyle/>
        <a:p>
          <a:endParaRPr lang="en-US"/>
        </a:p>
      </dgm:t>
    </dgm:pt>
    <dgm:pt modelId="{3961B17A-3EAC-4672-B01D-0A2180ADFC67}" type="sibTrans" cxnId="{0BE887ED-2C43-4F19-8C32-C279755A6256}">
      <dgm:prSet/>
      <dgm:spPr/>
      <dgm:t>
        <a:bodyPr/>
        <a:lstStyle/>
        <a:p>
          <a:endParaRPr lang="en-US"/>
        </a:p>
      </dgm:t>
    </dgm:pt>
    <dgm:pt modelId="{50B09CF0-3A5D-4556-A196-3524D7884669}">
      <dgm:prSet phldrT="[Text]"/>
      <dgm:spPr/>
      <dgm:t>
        <a:bodyPr/>
        <a:lstStyle/>
        <a:p>
          <a:r>
            <a:rPr lang="en-US" dirty="0" smtClean="0"/>
            <a:t>QI</a:t>
          </a:r>
          <a:endParaRPr lang="en-US" dirty="0"/>
        </a:p>
      </dgm:t>
    </dgm:pt>
    <dgm:pt modelId="{293A00FB-8A8D-4EB4-998D-F478A83BF649}" type="parTrans" cxnId="{C7A4EDD5-6DE6-433A-BA99-63AD3B2FB92B}">
      <dgm:prSet/>
      <dgm:spPr/>
      <dgm:t>
        <a:bodyPr/>
        <a:lstStyle/>
        <a:p>
          <a:endParaRPr lang="en-US"/>
        </a:p>
      </dgm:t>
    </dgm:pt>
    <dgm:pt modelId="{A5E8F559-3503-4935-A89A-9B5E307B01C6}" type="sibTrans" cxnId="{C7A4EDD5-6DE6-433A-BA99-63AD3B2FB92B}">
      <dgm:prSet/>
      <dgm:spPr/>
      <dgm:t>
        <a:bodyPr/>
        <a:lstStyle/>
        <a:p>
          <a:endParaRPr lang="en-US"/>
        </a:p>
      </dgm:t>
    </dgm:pt>
    <dgm:pt modelId="{E51BED2D-0D81-460F-A377-5077B406299E}" type="pres">
      <dgm:prSet presAssocID="{91FDC406-057D-4E16-BB40-DED57F21B72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431C7-43BC-49D6-A0B1-5606518EE3FB}" type="pres">
      <dgm:prSet presAssocID="{91FDC406-057D-4E16-BB40-DED57F21B721}" presName="radial" presStyleCnt="0">
        <dgm:presLayoutVars>
          <dgm:animLvl val="ctr"/>
        </dgm:presLayoutVars>
      </dgm:prSet>
      <dgm:spPr/>
    </dgm:pt>
    <dgm:pt modelId="{0DA38E27-949B-4D4E-A508-DBF0FE34FA94}" type="pres">
      <dgm:prSet presAssocID="{20E06974-F71F-4F2B-A740-75173A0FEFE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ECFC79C-DF4D-438C-BAB0-40101701AD71}" type="pres">
      <dgm:prSet presAssocID="{8C58101B-1FCA-4A97-B853-5A206A6EA29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5F6EC-66D5-425C-B8F5-6DDD8B5C37A5}" type="pres">
      <dgm:prSet presAssocID="{294D4628-737E-4AB6-A0AD-2A00F3E259C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80C18-E1ED-4523-A9C0-CF874D932B13}" type="pres">
      <dgm:prSet presAssocID="{C4ED5197-4F1B-4FE0-91DD-7D933E55E1A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8EA44-C3F0-487D-9C26-AC3D467F6DD4}" type="pres">
      <dgm:prSet presAssocID="{50B09CF0-3A5D-4556-A196-3524D788466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63297-F48B-488A-ADDA-14401650324C}" type="presOf" srcId="{294D4628-737E-4AB6-A0AD-2A00F3E259C3}" destId="{6545F6EC-66D5-425C-B8F5-6DDD8B5C37A5}" srcOrd="0" destOrd="0" presId="urn:microsoft.com/office/officeart/2005/8/layout/radial3"/>
    <dgm:cxn modelId="{C215A685-CC0B-4930-93A5-49D3F8F887CA}" srcId="{20E06974-F71F-4F2B-A740-75173A0FEFE5}" destId="{294D4628-737E-4AB6-A0AD-2A00F3E259C3}" srcOrd="1" destOrd="0" parTransId="{4B84FB63-AC90-43FA-9098-5FBC9CF5DB5D}" sibTransId="{9B470F51-C2FC-40C6-AA5B-FDB44859E36F}"/>
    <dgm:cxn modelId="{3C4EC414-C891-49DF-BD51-A64E0511E253}" type="presOf" srcId="{20E06974-F71F-4F2B-A740-75173A0FEFE5}" destId="{0DA38E27-949B-4D4E-A508-DBF0FE34FA94}" srcOrd="0" destOrd="0" presId="urn:microsoft.com/office/officeart/2005/8/layout/radial3"/>
    <dgm:cxn modelId="{958F41A3-E5F4-456A-9217-CE37E58BEE13}" type="presOf" srcId="{C4ED5197-4F1B-4FE0-91DD-7D933E55E1AC}" destId="{09980C18-E1ED-4523-A9C0-CF874D932B13}" srcOrd="0" destOrd="0" presId="urn:microsoft.com/office/officeart/2005/8/layout/radial3"/>
    <dgm:cxn modelId="{AC465FE0-4E25-47C5-9E0E-70804F88760B}" srcId="{91FDC406-057D-4E16-BB40-DED57F21B721}" destId="{20E06974-F71F-4F2B-A740-75173A0FEFE5}" srcOrd="0" destOrd="0" parTransId="{E6EC1109-3C17-4DDA-B626-00069E347D7B}" sibTransId="{261E187F-71D4-430F-9997-E891DD3A7A19}"/>
    <dgm:cxn modelId="{C3EBACA5-EA60-4857-AA1F-2FC1208E578A}" srcId="{20E06974-F71F-4F2B-A740-75173A0FEFE5}" destId="{8C58101B-1FCA-4A97-B853-5A206A6EA299}" srcOrd="0" destOrd="0" parTransId="{B6E983C7-5E80-4E05-B506-45E7CA6F5924}" sibTransId="{D7FC9BE8-DBEE-4A02-A189-80F2E004F502}"/>
    <dgm:cxn modelId="{0BE887ED-2C43-4F19-8C32-C279755A6256}" srcId="{20E06974-F71F-4F2B-A740-75173A0FEFE5}" destId="{C4ED5197-4F1B-4FE0-91DD-7D933E55E1AC}" srcOrd="2" destOrd="0" parTransId="{B9252716-FC4B-4C68-BD9F-64BE62F280CE}" sibTransId="{3961B17A-3EAC-4672-B01D-0A2180ADFC67}"/>
    <dgm:cxn modelId="{AD083EA9-49F8-4140-AAD6-DDA499BB5893}" type="presOf" srcId="{91FDC406-057D-4E16-BB40-DED57F21B721}" destId="{E51BED2D-0D81-460F-A377-5077B406299E}" srcOrd="0" destOrd="0" presId="urn:microsoft.com/office/officeart/2005/8/layout/radial3"/>
    <dgm:cxn modelId="{8AF2A6C0-4752-4D1F-92A2-E7B0CDC9FC49}" type="presOf" srcId="{8C58101B-1FCA-4A97-B853-5A206A6EA299}" destId="{DECFC79C-DF4D-438C-BAB0-40101701AD71}" srcOrd="0" destOrd="0" presId="urn:microsoft.com/office/officeart/2005/8/layout/radial3"/>
    <dgm:cxn modelId="{B6673096-7D82-40FE-8907-0F5E70DB6D99}" type="presOf" srcId="{50B09CF0-3A5D-4556-A196-3524D7884669}" destId="{AFD8EA44-C3F0-487D-9C26-AC3D467F6DD4}" srcOrd="0" destOrd="0" presId="urn:microsoft.com/office/officeart/2005/8/layout/radial3"/>
    <dgm:cxn modelId="{C7A4EDD5-6DE6-433A-BA99-63AD3B2FB92B}" srcId="{20E06974-F71F-4F2B-A740-75173A0FEFE5}" destId="{50B09CF0-3A5D-4556-A196-3524D7884669}" srcOrd="3" destOrd="0" parTransId="{293A00FB-8A8D-4EB4-998D-F478A83BF649}" sibTransId="{A5E8F559-3503-4935-A89A-9B5E307B01C6}"/>
    <dgm:cxn modelId="{9133BE0F-5E81-419A-8629-0FF9DFA020ED}" type="presParOf" srcId="{E51BED2D-0D81-460F-A377-5077B406299E}" destId="{26D431C7-43BC-49D6-A0B1-5606518EE3FB}" srcOrd="0" destOrd="0" presId="urn:microsoft.com/office/officeart/2005/8/layout/radial3"/>
    <dgm:cxn modelId="{FB764B8A-5459-4953-97AF-43033B85BCE3}" type="presParOf" srcId="{26D431C7-43BC-49D6-A0B1-5606518EE3FB}" destId="{0DA38E27-949B-4D4E-A508-DBF0FE34FA94}" srcOrd="0" destOrd="0" presId="urn:microsoft.com/office/officeart/2005/8/layout/radial3"/>
    <dgm:cxn modelId="{442570BB-6BB7-40E3-9698-3FC0039F8030}" type="presParOf" srcId="{26D431C7-43BC-49D6-A0B1-5606518EE3FB}" destId="{DECFC79C-DF4D-438C-BAB0-40101701AD71}" srcOrd="1" destOrd="0" presId="urn:microsoft.com/office/officeart/2005/8/layout/radial3"/>
    <dgm:cxn modelId="{F2D98D02-140C-4ED7-8564-E28E9CB37053}" type="presParOf" srcId="{26D431C7-43BC-49D6-A0B1-5606518EE3FB}" destId="{6545F6EC-66D5-425C-B8F5-6DDD8B5C37A5}" srcOrd="2" destOrd="0" presId="urn:microsoft.com/office/officeart/2005/8/layout/radial3"/>
    <dgm:cxn modelId="{58FA61A6-2584-4313-856E-8D62FFD0D007}" type="presParOf" srcId="{26D431C7-43BC-49D6-A0B1-5606518EE3FB}" destId="{09980C18-E1ED-4523-A9C0-CF874D932B13}" srcOrd="3" destOrd="0" presId="urn:microsoft.com/office/officeart/2005/8/layout/radial3"/>
    <dgm:cxn modelId="{EA6E6842-C0AB-46FD-97B4-835F6C5D66CB}" type="presParOf" srcId="{26D431C7-43BC-49D6-A0B1-5606518EE3FB}" destId="{AFD8EA44-C3F0-487D-9C26-AC3D467F6DD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8E937-46A0-4052-9980-BA3D9CE1E42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934A19B-C6AE-455C-9C54-93B3558A3A5D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روش های اجرایی کنترل کیفی</a:t>
          </a:r>
          <a:endParaRPr lang="fa-IR" b="1" dirty="0">
            <a:solidFill>
              <a:schemeClr val="tx1"/>
            </a:solidFill>
          </a:endParaRPr>
        </a:p>
      </dgm:t>
    </dgm:pt>
    <dgm:pt modelId="{82017FEB-B4E2-4E68-A610-B4B6B98B8125}" type="parTrans" cxnId="{17D27DA6-DF96-43ED-8679-B430B380E633}">
      <dgm:prSet/>
      <dgm:spPr/>
      <dgm:t>
        <a:bodyPr/>
        <a:lstStyle/>
        <a:p>
          <a:pPr rtl="1"/>
          <a:endParaRPr lang="fa-IR"/>
        </a:p>
      </dgm:t>
    </dgm:pt>
    <dgm:pt modelId="{210DB82F-3B5C-4783-A840-8839B22802A5}" type="sibTrans" cxnId="{17D27DA6-DF96-43ED-8679-B430B380E633}">
      <dgm:prSet/>
      <dgm:spPr/>
      <dgm:t>
        <a:bodyPr/>
        <a:lstStyle/>
        <a:p>
          <a:pPr rtl="1"/>
          <a:endParaRPr lang="fa-IR"/>
        </a:p>
      </dgm:t>
    </dgm:pt>
    <dgm:pt modelId="{79158FEE-4895-40F9-8312-3DDC911E9FF6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+mj-cs"/>
            </a:rPr>
            <a:t>صحت و درستی</a:t>
          </a:r>
          <a:endParaRPr lang="fa-IR" b="1" dirty="0">
            <a:solidFill>
              <a:schemeClr val="tx1"/>
            </a:solidFill>
            <a:cs typeface="+mj-cs"/>
          </a:endParaRPr>
        </a:p>
      </dgm:t>
    </dgm:pt>
    <dgm:pt modelId="{03D7BE9B-7EE7-44B4-8C55-AFD5EA56009F}" type="parTrans" cxnId="{3545D821-ADFF-48CE-AFD5-BCEF1D74DAC2}">
      <dgm:prSet/>
      <dgm:spPr/>
      <dgm:t>
        <a:bodyPr/>
        <a:lstStyle/>
        <a:p>
          <a:pPr rtl="1"/>
          <a:endParaRPr lang="fa-IR"/>
        </a:p>
      </dgm:t>
    </dgm:pt>
    <dgm:pt modelId="{B37340F6-E2D5-486D-94CC-A57CD900DF76}" type="sibTrans" cxnId="{3545D821-ADFF-48CE-AFD5-BCEF1D74DAC2}">
      <dgm:prSet/>
      <dgm:spPr/>
      <dgm:t>
        <a:bodyPr/>
        <a:lstStyle/>
        <a:p>
          <a:pPr rtl="1"/>
          <a:endParaRPr lang="fa-IR"/>
        </a:p>
      </dgm:t>
    </dgm:pt>
    <dgm:pt modelId="{FB7F461E-6E78-45D8-B8C0-CA73AAC9E73A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+mj-cs"/>
            </a:rPr>
            <a:t>ارزیابی خارجی</a:t>
          </a:r>
          <a:endParaRPr lang="fa-IR" sz="2400" b="1" dirty="0">
            <a:solidFill>
              <a:schemeClr val="tx1"/>
            </a:solidFill>
            <a:cs typeface="+mj-cs"/>
          </a:endParaRPr>
        </a:p>
      </dgm:t>
    </dgm:pt>
    <dgm:pt modelId="{638F1256-6C7A-4AA7-BF6A-84FFB4801B9C}" type="parTrans" cxnId="{C8EDA763-766F-4569-B91C-8FD9D87A05A0}">
      <dgm:prSet/>
      <dgm:spPr/>
      <dgm:t>
        <a:bodyPr/>
        <a:lstStyle/>
        <a:p>
          <a:pPr rtl="1"/>
          <a:endParaRPr lang="fa-IR"/>
        </a:p>
      </dgm:t>
    </dgm:pt>
    <dgm:pt modelId="{3B732128-F5ED-480F-A875-205F3DD60081}" type="sibTrans" cxnId="{C8EDA763-766F-4569-B91C-8FD9D87A05A0}">
      <dgm:prSet/>
      <dgm:spPr/>
      <dgm:t>
        <a:bodyPr/>
        <a:lstStyle/>
        <a:p>
          <a:pPr rtl="1"/>
          <a:endParaRPr lang="fa-IR"/>
        </a:p>
      </dgm:t>
    </dgm:pt>
    <dgm:pt modelId="{C5455CBF-D5A3-4B91-8BF9-818602A5EDA8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+mj-cs"/>
            </a:rPr>
            <a:t>دقت</a:t>
          </a:r>
          <a:endParaRPr lang="fa-IR" b="1" dirty="0">
            <a:solidFill>
              <a:schemeClr val="tx1"/>
            </a:solidFill>
            <a:cs typeface="+mj-cs"/>
          </a:endParaRPr>
        </a:p>
      </dgm:t>
    </dgm:pt>
    <dgm:pt modelId="{0BE9EC68-77F4-41E3-8219-BD2742DF5DDD}" type="parTrans" cxnId="{C68AB520-EC96-41F7-8020-BB19FD5C91B8}">
      <dgm:prSet/>
      <dgm:spPr/>
      <dgm:t>
        <a:bodyPr/>
        <a:lstStyle/>
        <a:p>
          <a:pPr rtl="1"/>
          <a:endParaRPr lang="fa-IR"/>
        </a:p>
      </dgm:t>
    </dgm:pt>
    <dgm:pt modelId="{CEEBA4E0-ED05-4902-9A31-DB717D290556}" type="sibTrans" cxnId="{C68AB520-EC96-41F7-8020-BB19FD5C91B8}">
      <dgm:prSet/>
      <dgm:spPr/>
      <dgm:t>
        <a:bodyPr/>
        <a:lstStyle/>
        <a:p>
          <a:pPr rtl="1"/>
          <a:endParaRPr lang="fa-IR"/>
        </a:p>
      </dgm:t>
    </dgm:pt>
    <dgm:pt modelId="{675AB459-6E78-44EF-AE79-7A3E12160F56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+mn-cs"/>
            </a:rPr>
            <a:t>ماده مرجع</a:t>
          </a:r>
          <a:endParaRPr lang="fa-IR" sz="2400" b="1" dirty="0">
            <a:solidFill>
              <a:schemeClr val="tx1"/>
            </a:solidFill>
            <a:cs typeface="+mn-cs"/>
          </a:endParaRPr>
        </a:p>
      </dgm:t>
    </dgm:pt>
    <dgm:pt modelId="{12C2E200-2D22-4F1A-A1F1-67D312DF3334}" type="parTrans" cxnId="{D08964DB-4889-40AD-A0BA-2663CC57B5D5}">
      <dgm:prSet/>
      <dgm:spPr/>
      <dgm:t>
        <a:bodyPr/>
        <a:lstStyle/>
        <a:p>
          <a:pPr rtl="1"/>
          <a:endParaRPr lang="fa-IR"/>
        </a:p>
      </dgm:t>
    </dgm:pt>
    <dgm:pt modelId="{CC834E23-32CE-4494-977B-8FBE9C09FADC}" type="sibTrans" cxnId="{D08964DB-4889-40AD-A0BA-2663CC57B5D5}">
      <dgm:prSet/>
      <dgm:spPr/>
      <dgm:t>
        <a:bodyPr/>
        <a:lstStyle/>
        <a:p>
          <a:pPr rtl="1"/>
          <a:endParaRPr lang="fa-IR"/>
        </a:p>
      </dgm:t>
    </dgm:pt>
    <dgm:pt modelId="{1E089AB9-30C3-4FCD-9A00-FDA9D954887D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تکرارپذیری</a:t>
          </a:r>
          <a:r>
            <a:rPr lang="en-GB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a-I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آزمون مضاعف/چک تست</a:t>
          </a:r>
        </a:p>
        <a:p>
          <a:pPr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9DAAD-8EB6-4C05-8D00-192C6C08473F}" type="parTrans" cxnId="{88E69D37-DFD1-42ED-A5C7-29747FD9D59D}">
      <dgm:prSet/>
      <dgm:spPr/>
      <dgm:t>
        <a:bodyPr/>
        <a:lstStyle/>
        <a:p>
          <a:pPr rtl="1"/>
          <a:endParaRPr lang="fa-IR"/>
        </a:p>
      </dgm:t>
    </dgm:pt>
    <dgm:pt modelId="{F2727ADA-70D9-42AD-B5A2-122B5F7EC96A}" type="sibTrans" cxnId="{88E69D37-DFD1-42ED-A5C7-29747FD9D59D}">
      <dgm:prSet/>
      <dgm:spPr/>
      <dgm:t>
        <a:bodyPr/>
        <a:lstStyle/>
        <a:p>
          <a:pPr rtl="1"/>
          <a:endParaRPr lang="fa-IR"/>
        </a:p>
      </dgm:t>
    </dgm:pt>
    <dgm:pt modelId="{8A1C0374-3B8D-4D70-A273-888DCECA14E6}">
      <dgm:prSet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تجدیدپذیری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fa-I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56D38-628F-4D1C-BBD5-0BDEF7781509}" type="parTrans" cxnId="{0AEBD115-9970-4E28-9157-67A6C2496431}">
      <dgm:prSet/>
      <dgm:spPr/>
      <dgm:t>
        <a:bodyPr/>
        <a:lstStyle/>
        <a:p>
          <a:pPr rtl="1"/>
          <a:endParaRPr lang="fa-IR"/>
        </a:p>
      </dgm:t>
    </dgm:pt>
    <dgm:pt modelId="{32CD53F8-A82E-473B-8DE2-10D8B07570A6}" type="sibTrans" cxnId="{0AEBD115-9970-4E28-9157-67A6C2496431}">
      <dgm:prSet/>
      <dgm:spPr/>
      <dgm:t>
        <a:bodyPr/>
        <a:lstStyle/>
        <a:p>
          <a:pPr rtl="1"/>
          <a:endParaRPr lang="fa-IR"/>
        </a:p>
      </dgm:t>
    </dgm:pt>
    <dgm:pt modelId="{2FB42838-DB89-4DB4-8454-0F195279D79E}">
      <dgm:prSet/>
      <dgm:spPr/>
      <dgm:t>
        <a:bodyPr/>
        <a:lstStyle/>
        <a:p>
          <a:pPr rtl="1"/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 ratio</a:t>
          </a:r>
          <a:endParaRPr lang="fa-I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2B1A8-D77D-4B53-9DF0-F910E7559DF3}" type="parTrans" cxnId="{B1B94623-F571-4FF0-82D6-DDE7ED3844A0}">
      <dgm:prSet/>
      <dgm:spPr/>
      <dgm:t>
        <a:bodyPr/>
        <a:lstStyle/>
        <a:p>
          <a:pPr rtl="1"/>
          <a:endParaRPr lang="fa-IR"/>
        </a:p>
      </dgm:t>
    </dgm:pt>
    <dgm:pt modelId="{FC933BA2-FA77-4C56-85E6-6E3A1AE297F7}" type="sibTrans" cxnId="{B1B94623-F571-4FF0-82D6-DDE7ED3844A0}">
      <dgm:prSet/>
      <dgm:spPr/>
      <dgm:t>
        <a:bodyPr/>
        <a:lstStyle/>
        <a:p>
          <a:pPr rtl="1"/>
          <a:endParaRPr lang="fa-IR"/>
        </a:p>
      </dgm:t>
    </dgm:pt>
    <dgm:pt modelId="{7C66AB64-8028-411C-B4AC-4B75293E2C64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</a:rPr>
            <a:t>روش های مقایسه ای</a:t>
          </a:r>
          <a:endParaRPr lang="fa-IR" sz="2400" b="1" dirty="0">
            <a:solidFill>
              <a:schemeClr val="tx1"/>
            </a:solidFill>
          </a:endParaRPr>
        </a:p>
      </dgm:t>
    </dgm:pt>
    <dgm:pt modelId="{40929BDB-92AE-4A3D-AD82-2CC0B376BB9F}" type="sibTrans" cxnId="{98620CCC-A717-44AF-84C0-AB005CF34030}">
      <dgm:prSet/>
      <dgm:spPr/>
      <dgm:t>
        <a:bodyPr/>
        <a:lstStyle/>
        <a:p>
          <a:pPr rtl="1"/>
          <a:endParaRPr lang="fa-IR"/>
        </a:p>
      </dgm:t>
    </dgm:pt>
    <dgm:pt modelId="{EFFD20F4-206C-4227-9D2A-0DF0701B3932}" type="parTrans" cxnId="{98620CCC-A717-44AF-84C0-AB005CF34030}">
      <dgm:prSet/>
      <dgm:spPr/>
      <dgm:t>
        <a:bodyPr/>
        <a:lstStyle/>
        <a:p>
          <a:pPr rtl="1"/>
          <a:endParaRPr lang="fa-IR"/>
        </a:p>
      </dgm:t>
    </dgm:pt>
    <dgm:pt modelId="{07DE46E6-28B5-4EA9-A9AE-70D97C8F4CD1}" type="pres">
      <dgm:prSet presAssocID="{3A08E937-46A0-4052-9980-BA3D9CE1E42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BCA489A-C387-4EDD-B1B8-473D14572911}" type="pres">
      <dgm:prSet presAssocID="{5934A19B-C6AE-455C-9C54-93B3558A3A5D}" presName="root1" presStyleCnt="0"/>
      <dgm:spPr/>
    </dgm:pt>
    <dgm:pt modelId="{2C9A60AD-2990-4283-867A-CB3C8F3E1EA2}" type="pres">
      <dgm:prSet presAssocID="{5934A19B-C6AE-455C-9C54-93B3558A3A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FDF17F-0C3F-4FD9-8951-FE145FC92326}" type="pres">
      <dgm:prSet presAssocID="{5934A19B-C6AE-455C-9C54-93B3558A3A5D}" presName="level2hierChild" presStyleCnt="0"/>
      <dgm:spPr/>
    </dgm:pt>
    <dgm:pt modelId="{0366363F-0306-4B1B-9CD2-843B112449B0}" type="pres">
      <dgm:prSet presAssocID="{03D7BE9B-7EE7-44B4-8C55-AFD5EA56009F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C309B95-CD8B-445C-B6BE-AB37A96AB880}" type="pres">
      <dgm:prSet presAssocID="{03D7BE9B-7EE7-44B4-8C55-AFD5EA56009F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87C3D6B7-214E-41AC-A9BC-746BF97EC4B9}" type="pres">
      <dgm:prSet presAssocID="{79158FEE-4895-40F9-8312-3DDC911E9FF6}" presName="root2" presStyleCnt="0"/>
      <dgm:spPr/>
    </dgm:pt>
    <dgm:pt modelId="{35AB6FFB-151B-4738-B22D-94C152B38332}" type="pres">
      <dgm:prSet presAssocID="{79158FEE-4895-40F9-8312-3DDC911E9FF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7CBB37-DD95-490B-9DA9-0B3DEFB47117}" type="pres">
      <dgm:prSet presAssocID="{79158FEE-4895-40F9-8312-3DDC911E9FF6}" presName="level3hierChild" presStyleCnt="0"/>
      <dgm:spPr/>
    </dgm:pt>
    <dgm:pt modelId="{5DF5913E-8DA6-470D-9FBF-E1432567E17A}" type="pres">
      <dgm:prSet presAssocID="{12C2E200-2D22-4F1A-A1F1-67D312DF3334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A8E59941-3B1D-429B-BF6F-7016F0BFFDC6}" type="pres">
      <dgm:prSet presAssocID="{12C2E200-2D22-4F1A-A1F1-67D312DF3334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13270991-0A68-4923-80B9-7FB9EEBF5094}" type="pres">
      <dgm:prSet presAssocID="{675AB459-6E78-44EF-AE79-7A3E12160F56}" presName="root2" presStyleCnt="0"/>
      <dgm:spPr/>
    </dgm:pt>
    <dgm:pt modelId="{9D5DD221-FFAA-4093-9298-5B453332745E}" type="pres">
      <dgm:prSet presAssocID="{675AB459-6E78-44EF-AE79-7A3E12160F56}" presName="LevelTwoTextNode" presStyleLbl="node3" presStyleIdx="0" presStyleCnt="6" custScaleX="301715" custLinFactNeighborX="1126" custLinFactNeighborY="37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111D1B-1A0D-4D6E-B982-12BDA8FCA496}" type="pres">
      <dgm:prSet presAssocID="{675AB459-6E78-44EF-AE79-7A3E12160F56}" presName="level3hierChild" presStyleCnt="0"/>
      <dgm:spPr/>
    </dgm:pt>
    <dgm:pt modelId="{A83335AD-ACD9-46E7-9E56-7C08060FD592}" type="pres">
      <dgm:prSet presAssocID="{638F1256-6C7A-4AA7-BF6A-84FFB4801B9C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79E1CAE3-80EE-46AB-BDD3-C79A5CB0A43C}" type="pres">
      <dgm:prSet presAssocID="{638F1256-6C7A-4AA7-BF6A-84FFB4801B9C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B482A041-4F27-4616-B2B8-50935C851EDC}" type="pres">
      <dgm:prSet presAssocID="{FB7F461E-6E78-45D8-B8C0-CA73AAC9E73A}" presName="root2" presStyleCnt="0"/>
      <dgm:spPr/>
    </dgm:pt>
    <dgm:pt modelId="{BBE1C57A-79E3-4EE7-9FE7-E6402C12F043}" type="pres">
      <dgm:prSet presAssocID="{FB7F461E-6E78-45D8-B8C0-CA73AAC9E73A}" presName="LevelTwoTextNode" presStyleLbl="node3" presStyleIdx="1" presStyleCnt="6" custScaleX="271751" custLinFactNeighborX="3929" custLinFactNeighborY="64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B7BCEA-48AD-4D9B-814B-83899A9F1C4E}" type="pres">
      <dgm:prSet presAssocID="{FB7F461E-6E78-45D8-B8C0-CA73AAC9E73A}" presName="level3hierChild" presStyleCnt="0"/>
      <dgm:spPr/>
    </dgm:pt>
    <dgm:pt modelId="{1377DA0D-FAC3-4348-B8FB-DE6D3CD19D98}" type="pres">
      <dgm:prSet presAssocID="{EFFD20F4-206C-4227-9D2A-0DF0701B3932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023BA8CF-BEF1-4018-BD78-F5862C1D9B51}" type="pres">
      <dgm:prSet presAssocID="{EFFD20F4-206C-4227-9D2A-0DF0701B3932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BAC7D5AB-E606-40C2-A757-BC5C3E922999}" type="pres">
      <dgm:prSet presAssocID="{7C66AB64-8028-411C-B4AC-4B75293E2C64}" presName="root2" presStyleCnt="0"/>
      <dgm:spPr/>
    </dgm:pt>
    <dgm:pt modelId="{C7C188EB-ED92-4146-A7E7-44C82FEB393F}" type="pres">
      <dgm:prSet presAssocID="{7C66AB64-8028-411C-B4AC-4B75293E2C64}" presName="LevelTwoTextNode" presStyleLbl="node3" presStyleIdx="2" presStyleCnt="6" custScaleX="2169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AB29BC-5CA2-4AB7-8A20-A48B65579C46}" type="pres">
      <dgm:prSet presAssocID="{7C66AB64-8028-411C-B4AC-4B75293E2C64}" presName="level3hierChild" presStyleCnt="0"/>
      <dgm:spPr/>
    </dgm:pt>
    <dgm:pt modelId="{78B11427-C22C-48B7-95E7-03AEFBBC5008}" type="pres">
      <dgm:prSet presAssocID="{0BE9EC68-77F4-41E3-8219-BD2742DF5DDD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B9ED8B7-9CD9-4F70-828A-951C9A131670}" type="pres">
      <dgm:prSet presAssocID="{0BE9EC68-77F4-41E3-8219-BD2742DF5DDD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FEEFDD04-596F-48A0-89A9-4D33455D4067}" type="pres">
      <dgm:prSet presAssocID="{C5455CBF-D5A3-4B91-8BF9-818602A5EDA8}" presName="root2" presStyleCnt="0"/>
      <dgm:spPr/>
    </dgm:pt>
    <dgm:pt modelId="{F16D7B6D-5D06-4709-8955-4B4E9AD72D72}" type="pres">
      <dgm:prSet presAssocID="{C5455CBF-D5A3-4B91-8BF9-818602A5EDA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59E500-F236-45C9-B4C5-35F8F27A991C}" type="pres">
      <dgm:prSet presAssocID="{C5455CBF-D5A3-4B91-8BF9-818602A5EDA8}" presName="level3hierChild" presStyleCnt="0"/>
      <dgm:spPr/>
    </dgm:pt>
    <dgm:pt modelId="{490F3B8E-4C1F-4933-AEB2-04C053111F05}" type="pres">
      <dgm:prSet presAssocID="{9A09DAAD-8EB6-4C05-8D00-192C6C08473F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4348EB4E-ACCB-41F5-BC34-BA0ED3450160}" type="pres">
      <dgm:prSet presAssocID="{9A09DAAD-8EB6-4C05-8D00-192C6C08473F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425723A6-4EEA-46A6-A4EA-5E4CC3B066B6}" type="pres">
      <dgm:prSet presAssocID="{1E089AB9-30C3-4FCD-9A00-FDA9D954887D}" presName="root2" presStyleCnt="0"/>
      <dgm:spPr/>
    </dgm:pt>
    <dgm:pt modelId="{325DC9E3-498C-4C26-9E17-8C23ED950D28}" type="pres">
      <dgm:prSet presAssocID="{1E089AB9-30C3-4FCD-9A00-FDA9D954887D}" presName="LevelTwoTextNode" presStyleLbl="node3" presStyleIdx="3" presStyleCnt="6" custScaleX="291375" custLinFactNeighborX="-2659" custLinFactNeighborY="-6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1204E5-09CC-4BEE-AD04-79C1A41B2C6F}" type="pres">
      <dgm:prSet presAssocID="{1E089AB9-30C3-4FCD-9A00-FDA9D954887D}" presName="level3hierChild" presStyleCnt="0"/>
      <dgm:spPr/>
    </dgm:pt>
    <dgm:pt modelId="{141DE7F3-3C72-470F-B020-223A3B65E22C}" type="pres">
      <dgm:prSet presAssocID="{6D92B1A8-D77D-4B53-9DF0-F910E7559DF3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EF19469F-342C-4A74-89DE-CEB76E3E0C10}" type="pres">
      <dgm:prSet presAssocID="{6D92B1A8-D77D-4B53-9DF0-F910E7559DF3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4A519CFF-07C0-4835-9402-A7D687354C95}" type="pres">
      <dgm:prSet presAssocID="{2FB42838-DB89-4DB4-8454-0F195279D79E}" presName="root2" presStyleCnt="0"/>
      <dgm:spPr/>
    </dgm:pt>
    <dgm:pt modelId="{24E44D39-953A-4AD4-A034-670BE2EF6546}" type="pres">
      <dgm:prSet presAssocID="{2FB42838-DB89-4DB4-8454-0F195279D79E}" presName="LevelTwoTextNode" presStyleLbl="node3" presStyleIdx="4" presStyleCnt="6" custScaleX="273574" custLinFactY="93" custLinFactNeighborX="1589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6E5F01-0A72-4469-A969-EEEDE77B38FE}" type="pres">
      <dgm:prSet presAssocID="{2FB42838-DB89-4DB4-8454-0F195279D79E}" presName="level3hierChild" presStyleCnt="0"/>
      <dgm:spPr/>
    </dgm:pt>
    <dgm:pt modelId="{82FCBAF9-59A3-424A-A8AE-2861421C10B0}" type="pres">
      <dgm:prSet presAssocID="{66C56D38-628F-4D1C-BBD5-0BDEF7781509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54536ECF-8F6E-4DD7-BF70-6B0208DEDA67}" type="pres">
      <dgm:prSet presAssocID="{66C56D38-628F-4D1C-BBD5-0BDEF7781509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E16A7559-19C5-4B29-B323-B8970B4F7F98}" type="pres">
      <dgm:prSet presAssocID="{8A1C0374-3B8D-4D70-A273-888DCECA14E6}" presName="root2" presStyleCnt="0"/>
      <dgm:spPr/>
    </dgm:pt>
    <dgm:pt modelId="{9C9C8E0E-ABF9-4AB6-B8FA-4E22A171C841}" type="pres">
      <dgm:prSet presAssocID="{8A1C0374-3B8D-4D70-A273-888DCECA14E6}" presName="LevelTwoTextNode" presStyleLbl="node3" presStyleIdx="5" presStyleCnt="6" custScaleX="234042" custScaleY="97911" custLinFactY="-17087" custLinFactNeighborX="1794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445431-E5D7-4E33-9D2C-B1B6458A3749}" type="pres">
      <dgm:prSet presAssocID="{8A1C0374-3B8D-4D70-A273-888DCECA14E6}" presName="level3hierChild" presStyleCnt="0"/>
      <dgm:spPr/>
    </dgm:pt>
  </dgm:ptLst>
  <dgm:cxnLst>
    <dgm:cxn modelId="{D08964DB-4889-40AD-A0BA-2663CC57B5D5}" srcId="{79158FEE-4895-40F9-8312-3DDC911E9FF6}" destId="{675AB459-6E78-44EF-AE79-7A3E12160F56}" srcOrd="0" destOrd="0" parTransId="{12C2E200-2D22-4F1A-A1F1-67D312DF3334}" sibTransId="{CC834E23-32CE-4494-977B-8FBE9C09FADC}"/>
    <dgm:cxn modelId="{A732FEF9-561F-456B-B86A-1DF2CA4F9A38}" type="presOf" srcId="{03D7BE9B-7EE7-44B4-8C55-AFD5EA56009F}" destId="{EC309B95-CD8B-445C-B6BE-AB37A96AB880}" srcOrd="1" destOrd="0" presId="urn:microsoft.com/office/officeart/2005/8/layout/hierarchy2"/>
    <dgm:cxn modelId="{D36DAA2D-5794-4823-9A12-F8CDC37138A8}" type="presOf" srcId="{66C56D38-628F-4D1C-BBD5-0BDEF7781509}" destId="{54536ECF-8F6E-4DD7-BF70-6B0208DEDA67}" srcOrd="1" destOrd="0" presId="urn:microsoft.com/office/officeart/2005/8/layout/hierarchy2"/>
    <dgm:cxn modelId="{A7D48EE1-4F6D-43D6-9F07-7F92BF979BF1}" type="presOf" srcId="{C5455CBF-D5A3-4B91-8BF9-818602A5EDA8}" destId="{F16D7B6D-5D06-4709-8955-4B4E9AD72D72}" srcOrd="0" destOrd="0" presId="urn:microsoft.com/office/officeart/2005/8/layout/hierarchy2"/>
    <dgm:cxn modelId="{259698DE-75CA-4F85-B87D-14FA10A74BCB}" type="presOf" srcId="{9A09DAAD-8EB6-4C05-8D00-192C6C08473F}" destId="{4348EB4E-ACCB-41F5-BC34-BA0ED3450160}" srcOrd="1" destOrd="0" presId="urn:microsoft.com/office/officeart/2005/8/layout/hierarchy2"/>
    <dgm:cxn modelId="{23A84E9E-EBC4-4EF7-A494-703FC169C053}" type="presOf" srcId="{03D7BE9B-7EE7-44B4-8C55-AFD5EA56009F}" destId="{0366363F-0306-4B1B-9CD2-843B112449B0}" srcOrd="0" destOrd="0" presId="urn:microsoft.com/office/officeart/2005/8/layout/hierarchy2"/>
    <dgm:cxn modelId="{24BC1211-013B-4EE8-B7AA-5909FC06A1DA}" type="presOf" srcId="{1E089AB9-30C3-4FCD-9A00-FDA9D954887D}" destId="{325DC9E3-498C-4C26-9E17-8C23ED950D28}" srcOrd="0" destOrd="0" presId="urn:microsoft.com/office/officeart/2005/8/layout/hierarchy2"/>
    <dgm:cxn modelId="{3545D821-ADFF-48CE-AFD5-BCEF1D74DAC2}" srcId="{5934A19B-C6AE-455C-9C54-93B3558A3A5D}" destId="{79158FEE-4895-40F9-8312-3DDC911E9FF6}" srcOrd="0" destOrd="0" parTransId="{03D7BE9B-7EE7-44B4-8C55-AFD5EA56009F}" sibTransId="{B37340F6-E2D5-486D-94CC-A57CD900DF76}"/>
    <dgm:cxn modelId="{D72B69D1-9A2B-4042-BF39-D9EB5EECE2C6}" type="presOf" srcId="{675AB459-6E78-44EF-AE79-7A3E12160F56}" destId="{9D5DD221-FFAA-4093-9298-5B453332745E}" srcOrd="0" destOrd="0" presId="urn:microsoft.com/office/officeart/2005/8/layout/hierarchy2"/>
    <dgm:cxn modelId="{B1B94623-F571-4FF0-82D6-DDE7ED3844A0}" srcId="{C5455CBF-D5A3-4B91-8BF9-818602A5EDA8}" destId="{2FB42838-DB89-4DB4-8454-0F195279D79E}" srcOrd="1" destOrd="0" parTransId="{6D92B1A8-D77D-4B53-9DF0-F910E7559DF3}" sibTransId="{FC933BA2-FA77-4C56-85E6-6E3A1AE297F7}"/>
    <dgm:cxn modelId="{98620CCC-A717-44AF-84C0-AB005CF34030}" srcId="{79158FEE-4895-40F9-8312-3DDC911E9FF6}" destId="{7C66AB64-8028-411C-B4AC-4B75293E2C64}" srcOrd="2" destOrd="0" parTransId="{EFFD20F4-206C-4227-9D2A-0DF0701B3932}" sibTransId="{40929BDB-92AE-4A3D-AD82-2CC0B376BB9F}"/>
    <dgm:cxn modelId="{88E69D37-DFD1-42ED-A5C7-29747FD9D59D}" srcId="{C5455CBF-D5A3-4B91-8BF9-818602A5EDA8}" destId="{1E089AB9-30C3-4FCD-9A00-FDA9D954887D}" srcOrd="0" destOrd="0" parTransId="{9A09DAAD-8EB6-4C05-8D00-192C6C08473F}" sibTransId="{F2727ADA-70D9-42AD-B5A2-122B5F7EC96A}"/>
    <dgm:cxn modelId="{9ED40A16-FD49-4469-84EE-6820DFCB05E9}" type="presOf" srcId="{66C56D38-628F-4D1C-BBD5-0BDEF7781509}" destId="{82FCBAF9-59A3-424A-A8AE-2861421C10B0}" srcOrd="0" destOrd="0" presId="urn:microsoft.com/office/officeart/2005/8/layout/hierarchy2"/>
    <dgm:cxn modelId="{C68AB520-EC96-41F7-8020-BB19FD5C91B8}" srcId="{5934A19B-C6AE-455C-9C54-93B3558A3A5D}" destId="{C5455CBF-D5A3-4B91-8BF9-818602A5EDA8}" srcOrd="1" destOrd="0" parTransId="{0BE9EC68-77F4-41E3-8219-BD2742DF5DDD}" sibTransId="{CEEBA4E0-ED05-4902-9A31-DB717D290556}"/>
    <dgm:cxn modelId="{0340D8CE-2C8E-4FAC-BFE8-503D386E11C6}" type="presOf" srcId="{2FB42838-DB89-4DB4-8454-0F195279D79E}" destId="{24E44D39-953A-4AD4-A034-670BE2EF6546}" srcOrd="0" destOrd="0" presId="urn:microsoft.com/office/officeart/2005/8/layout/hierarchy2"/>
    <dgm:cxn modelId="{C3EDCF15-6467-4B10-8CC9-983A305F8FC0}" type="presOf" srcId="{638F1256-6C7A-4AA7-BF6A-84FFB4801B9C}" destId="{79E1CAE3-80EE-46AB-BDD3-C79A5CB0A43C}" srcOrd="1" destOrd="0" presId="urn:microsoft.com/office/officeart/2005/8/layout/hierarchy2"/>
    <dgm:cxn modelId="{1FC2D24E-9F99-426C-87E7-0E645A2750A7}" type="presOf" srcId="{6D92B1A8-D77D-4B53-9DF0-F910E7559DF3}" destId="{141DE7F3-3C72-470F-B020-223A3B65E22C}" srcOrd="0" destOrd="0" presId="urn:microsoft.com/office/officeart/2005/8/layout/hierarchy2"/>
    <dgm:cxn modelId="{9C3E77B0-1EEB-47B2-A80B-A89DC0F04375}" type="presOf" srcId="{FB7F461E-6E78-45D8-B8C0-CA73AAC9E73A}" destId="{BBE1C57A-79E3-4EE7-9FE7-E6402C12F043}" srcOrd="0" destOrd="0" presId="urn:microsoft.com/office/officeart/2005/8/layout/hierarchy2"/>
    <dgm:cxn modelId="{26386F87-6529-4CB0-B081-1DE3E6F270EE}" type="presOf" srcId="{6D92B1A8-D77D-4B53-9DF0-F910E7559DF3}" destId="{EF19469F-342C-4A74-89DE-CEB76E3E0C10}" srcOrd="1" destOrd="0" presId="urn:microsoft.com/office/officeart/2005/8/layout/hierarchy2"/>
    <dgm:cxn modelId="{E2ECA4D9-8890-4189-96E7-E9635D1827D5}" type="presOf" srcId="{3A08E937-46A0-4052-9980-BA3D9CE1E42A}" destId="{07DE46E6-28B5-4EA9-A9AE-70D97C8F4CD1}" srcOrd="0" destOrd="0" presId="urn:microsoft.com/office/officeart/2005/8/layout/hierarchy2"/>
    <dgm:cxn modelId="{9EDED636-AC7C-45E3-BF8F-C39166B237D1}" type="presOf" srcId="{7C66AB64-8028-411C-B4AC-4B75293E2C64}" destId="{C7C188EB-ED92-4146-A7E7-44C82FEB393F}" srcOrd="0" destOrd="0" presId="urn:microsoft.com/office/officeart/2005/8/layout/hierarchy2"/>
    <dgm:cxn modelId="{0AEBD115-9970-4E28-9157-67A6C2496431}" srcId="{C5455CBF-D5A3-4B91-8BF9-818602A5EDA8}" destId="{8A1C0374-3B8D-4D70-A273-888DCECA14E6}" srcOrd="2" destOrd="0" parTransId="{66C56D38-628F-4D1C-BBD5-0BDEF7781509}" sibTransId="{32CD53F8-A82E-473B-8DE2-10D8B07570A6}"/>
    <dgm:cxn modelId="{D59EAE7E-11CA-427F-B826-02E078698B5E}" type="presOf" srcId="{0BE9EC68-77F4-41E3-8219-BD2742DF5DDD}" destId="{78B11427-C22C-48B7-95E7-03AEFBBC5008}" srcOrd="0" destOrd="0" presId="urn:microsoft.com/office/officeart/2005/8/layout/hierarchy2"/>
    <dgm:cxn modelId="{17D27DA6-DF96-43ED-8679-B430B380E633}" srcId="{3A08E937-46A0-4052-9980-BA3D9CE1E42A}" destId="{5934A19B-C6AE-455C-9C54-93B3558A3A5D}" srcOrd="0" destOrd="0" parTransId="{82017FEB-B4E2-4E68-A610-B4B6B98B8125}" sibTransId="{210DB82F-3B5C-4783-A840-8839B22802A5}"/>
    <dgm:cxn modelId="{41691FF4-D3C9-4F8E-A3E1-3EA0D38CAF3D}" type="presOf" srcId="{12C2E200-2D22-4F1A-A1F1-67D312DF3334}" destId="{A8E59941-3B1D-429B-BF6F-7016F0BFFDC6}" srcOrd="1" destOrd="0" presId="urn:microsoft.com/office/officeart/2005/8/layout/hierarchy2"/>
    <dgm:cxn modelId="{6387966F-B73E-429A-9140-5206B71D3BBE}" type="presOf" srcId="{EFFD20F4-206C-4227-9D2A-0DF0701B3932}" destId="{1377DA0D-FAC3-4348-B8FB-DE6D3CD19D98}" srcOrd="0" destOrd="0" presId="urn:microsoft.com/office/officeart/2005/8/layout/hierarchy2"/>
    <dgm:cxn modelId="{7582A630-94A7-4B0B-B1E2-F222F3B28FAF}" type="presOf" srcId="{9A09DAAD-8EB6-4C05-8D00-192C6C08473F}" destId="{490F3B8E-4C1F-4933-AEB2-04C053111F05}" srcOrd="0" destOrd="0" presId="urn:microsoft.com/office/officeart/2005/8/layout/hierarchy2"/>
    <dgm:cxn modelId="{68B498AE-E91C-4B73-9A40-226C033645D2}" type="presOf" srcId="{8A1C0374-3B8D-4D70-A273-888DCECA14E6}" destId="{9C9C8E0E-ABF9-4AB6-B8FA-4E22A171C841}" srcOrd="0" destOrd="0" presId="urn:microsoft.com/office/officeart/2005/8/layout/hierarchy2"/>
    <dgm:cxn modelId="{1A89CBCE-299F-438C-804C-AC726DD5E323}" type="presOf" srcId="{0BE9EC68-77F4-41E3-8219-BD2742DF5DDD}" destId="{7B9ED8B7-9CD9-4F70-828A-951C9A131670}" srcOrd="1" destOrd="0" presId="urn:microsoft.com/office/officeart/2005/8/layout/hierarchy2"/>
    <dgm:cxn modelId="{6AF2D354-9ADE-485F-AB43-E9D043CAC405}" type="presOf" srcId="{79158FEE-4895-40F9-8312-3DDC911E9FF6}" destId="{35AB6FFB-151B-4738-B22D-94C152B38332}" srcOrd="0" destOrd="0" presId="urn:microsoft.com/office/officeart/2005/8/layout/hierarchy2"/>
    <dgm:cxn modelId="{10F2350D-9EEB-4935-BEA8-4E0334126839}" type="presOf" srcId="{EFFD20F4-206C-4227-9D2A-0DF0701B3932}" destId="{023BA8CF-BEF1-4018-BD78-F5862C1D9B51}" srcOrd="1" destOrd="0" presId="urn:microsoft.com/office/officeart/2005/8/layout/hierarchy2"/>
    <dgm:cxn modelId="{CF4F1FFC-9CE9-4EB0-B63C-F08E3007B1D4}" type="presOf" srcId="{12C2E200-2D22-4F1A-A1F1-67D312DF3334}" destId="{5DF5913E-8DA6-470D-9FBF-E1432567E17A}" srcOrd="0" destOrd="0" presId="urn:microsoft.com/office/officeart/2005/8/layout/hierarchy2"/>
    <dgm:cxn modelId="{B5394E90-6BAD-43CE-BC45-204A56511DDC}" type="presOf" srcId="{5934A19B-C6AE-455C-9C54-93B3558A3A5D}" destId="{2C9A60AD-2990-4283-867A-CB3C8F3E1EA2}" srcOrd="0" destOrd="0" presId="urn:microsoft.com/office/officeart/2005/8/layout/hierarchy2"/>
    <dgm:cxn modelId="{C8EDA763-766F-4569-B91C-8FD9D87A05A0}" srcId="{79158FEE-4895-40F9-8312-3DDC911E9FF6}" destId="{FB7F461E-6E78-45D8-B8C0-CA73AAC9E73A}" srcOrd="1" destOrd="0" parTransId="{638F1256-6C7A-4AA7-BF6A-84FFB4801B9C}" sibTransId="{3B732128-F5ED-480F-A875-205F3DD60081}"/>
    <dgm:cxn modelId="{62FA2D59-79C9-42DB-B51F-712BDD8DDEDD}" type="presOf" srcId="{638F1256-6C7A-4AA7-BF6A-84FFB4801B9C}" destId="{A83335AD-ACD9-46E7-9E56-7C08060FD592}" srcOrd="0" destOrd="0" presId="urn:microsoft.com/office/officeart/2005/8/layout/hierarchy2"/>
    <dgm:cxn modelId="{2F3F0D87-3538-43B0-B3CE-A4E14175A91F}" type="presParOf" srcId="{07DE46E6-28B5-4EA9-A9AE-70D97C8F4CD1}" destId="{8BCA489A-C387-4EDD-B1B8-473D14572911}" srcOrd="0" destOrd="0" presId="urn:microsoft.com/office/officeart/2005/8/layout/hierarchy2"/>
    <dgm:cxn modelId="{584FC807-AA38-43B7-BD4F-FB0833A72E09}" type="presParOf" srcId="{8BCA489A-C387-4EDD-B1B8-473D14572911}" destId="{2C9A60AD-2990-4283-867A-CB3C8F3E1EA2}" srcOrd="0" destOrd="0" presId="urn:microsoft.com/office/officeart/2005/8/layout/hierarchy2"/>
    <dgm:cxn modelId="{C8DF5CB7-B86C-4E3A-9694-BF1D63AD93F3}" type="presParOf" srcId="{8BCA489A-C387-4EDD-B1B8-473D14572911}" destId="{14FDF17F-0C3F-4FD9-8951-FE145FC92326}" srcOrd="1" destOrd="0" presId="urn:microsoft.com/office/officeart/2005/8/layout/hierarchy2"/>
    <dgm:cxn modelId="{F833B01A-D142-40F7-8B52-BB972B952A92}" type="presParOf" srcId="{14FDF17F-0C3F-4FD9-8951-FE145FC92326}" destId="{0366363F-0306-4B1B-9CD2-843B112449B0}" srcOrd="0" destOrd="0" presId="urn:microsoft.com/office/officeart/2005/8/layout/hierarchy2"/>
    <dgm:cxn modelId="{E5CD332F-F512-4EED-BF3D-E9A1E8A11773}" type="presParOf" srcId="{0366363F-0306-4B1B-9CD2-843B112449B0}" destId="{EC309B95-CD8B-445C-B6BE-AB37A96AB880}" srcOrd="0" destOrd="0" presId="urn:microsoft.com/office/officeart/2005/8/layout/hierarchy2"/>
    <dgm:cxn modelId="{4EA8E4D0-E165-474B-99FF-575340BE549F}" type="presParOf" srcId="{14FDF17F-0C3F-4FD9-8951-FE145FC92326}" destId="{87C3D6B7-214E-41AC-A9BC-746BF97EC4B9}" srcOrd="1" destOrd="0" presId="urn:microsoft.com/office/officeart/2005/8/layout/hierarchy2"/>
    <dgm:cxn modelId="{81FB89C9-F1C6-422A-B882-D2611264310E}" type="presParOf" srcId="{87C3D6B7-214E-41AC-A9BC-746BF97EC4B9}" destId="{35AB6FFB-151B-4738-B22D-94C152B38332}" srcOrd="0" destOrd="0" presId="urn:microsoft.com/office/officeart/2005/8/layout/hierarchy2"/>
    <dgm:cxn modelId="{F4EB7D86-BBAE-48A1-BB83-62BED0C3FFC2}" type="presParOf" srcId="{87C3D6B7-214E-41AC-A9BC-746BF97EC4B9}" destId="{FD7CBB37-DD95-490B-9DA9-0B3DEFB47117}" srcOrd="1" destOrd="0" presId="urn:microsoft.com/office/officeart/2005/8/layout/hierarchy2"/>
    <dgm:cxn modelId="{6C0DDA2F-5556-4234-85E4-8E12DEEE7CCD}" type="presParOf" srcId="{FD7CBB37-DD95-490B-9DA9-0B3DEFB47117}" destId="{5DF5913E-8DA6-470D-9FBF-E1432567E17A}" srcOrd="0" destOrd="0" presId="urn:microsoft.com/office/officeart/2005/8/layout/hierarchy2"/>
    <dgm:cxn modelId="{DC8724E3-319E-49A1-A14C-776A0A8C5E78}" type="presParOf" srcId="{5DF5913E-8DA6-470D-9FBF-E1432567E17A}" destId="{A8E59941-3B1D-429B-BF6F-7016F0BFFDC6}" srcOrd="0" destOrd="0" presId="urn:microsoft.com/office/officeart/2005/8/layout/hierarchy2"/>
    <dgm:cxn modelId="{6342E99E-247F-4E6D-9246-4406C67F6C1E}" type="presParOf" srcId="{FD7CBB37-DD95-490B-9DA9-0B3DEFB47117}" destId="{13270991-0A68-4923-80B9-7FB9EEBF5094}" srcOrd="1" destOrd="0" presId="urn:microsoft.com/office/officeart/2005/8/layout/hierarchy2"/>
    <dgm:cxn modelId="{49F117EB-456C-48C3-9763-F7FB44F16697}" type="presParOf" srcId="{13270991-0A68-4923-80B9-7FB9EEBF5094}" destId="{9D5DD221-FFAA-4093-9298-5B453332745E}" srcOrd="0" destOrd="0" presId="urn:microsoft.com/office/officeart/2005/8/layout/hierarchy2"/>
    <dgm:cxn modelId="{7790E996-627D-456A-9440-391A7F191006}" type="presParOf" srcId="{13270991-0A68-4923-80B9-7FB9EEBF5094}" destId="{E3111D1B-1A0D-4D6E-B982-12BDA8FCA496}" srcOrd="1" destOrd="0" presId="urn:microsoft.com/office/officeart/2005/8/layout/hierarchy2"/>
    <dgm:cxn modelId="{A21E9A00-314D-407B-BD86-6BF1467C7601}" type="presParOf" srcId="{FD7CBB37-DD95-490B-9DA9-0B3DEFB47117}" destId="{A83335AD-ACD9-46E7-9E56-7C08060FD592}" srcOrd="2" destOrd="0" presId="urn:microsoft.com/office/officeart/2005/8/layout/hierarchy2"/>
    <dgm:cxn modelId="{FDD82BC9-9525-4667-AC1E-FB1D5C5D1D35}" type="presParOf" srcId="{A83335AD-ACD9-46E7-9E56-7C08060FD592}" destId="{79E1CAE3-80EE-46AB-BDD3-C79A5CB0A43C}" srcOrd="0" destOrd="0" presId="urn:microsoft.com/office/officeart/2005/8/layout/hierarchy2"/>
    <dgm:cxn modelId="{D0F52975-D4C5-46CD-AF46-F9386269188C}" type="presParOf" srcId="{FD7CBB37-DD95-490B-9DA9-0B3DEFB47117}" destId="{B482A041-4F27-4616-B2B8-50935C851EDC}" srcOrd="3" destOrd="0" presId="urn:microsoft.com/office/officeart/2005/8/layout/hierarchy2"/>
    <dgm:cxn modelId="{80333A8F-3C9F-4598-BAA5-9CC7278BE89B}" type="presParOf" srcId="{B482A041-4F27-4616-B2B8-50935C851EDC}" destId="{BBE1C57A-79E3-4EE7-9FE7-E6402C12F043}" srcOrd="0" destOrd="0" presId="urn:microsoft.com/office/officeart/2005/8/layout/hierarchy2"/>
    <dgm:cxn modelId="{C5E0D211-7A6D-4814-B8F7-D3C27BDADFB5}" type="presParOf" srcId="{B482A041-4F27-4616-B2B8-50935C851EDC}" destId="{15B7BCEA-48AD-4D9B-814B-83899A9F1C4E}" srcOrd="1" destOrd="0" presId="urn:microsoft.com/office/officeart/2005/8/layout/hierarchy2"/>
    <dgm:cxn modelId="{5088AD18-42BA-4A31-8CF8-759FAC6FB39D}" type="presParOf" srcId="{FD7CBB37-DD95-490B-9DA9-0B3DEFB47117}" destId="{1377DA0D-FAC3-4348-B8FB-DE6D3CD19D98}" srcOrd="4" destOrd="0" presId="urn:microsoft.com/office/officeart/2005/8/layout/hierarchy2"/>
    <dgm:cxn modelId="{9AF915A6-23A9-44B9-B0CF-9C90F99CE81D}" type="presParOf" srcId="{1377DA0D-FAC3-4348-B8FB-DE6D3CD19D98}" destId="{023BA8CF-BEF1-4018-BD78-F5862C1D9B51}" srcOrd="0" destOrd="0" presId="urn:microsoft.com/office/officeart/2005/8/layout/hierarchy2"/>
    <dgm:cxn modelId="{0591AF42-3822-4D04-8F9B-8593BFAB69C5}" type="presParOf" srcId="{FD7CBB37-DD95-490B-9DA9-0B3DEFB47117}" destId="{BAC7D5AB-E606-40C2-A757-BC5C3E922999}" srcOrd="5" destOrd="0" presId="urn:microsoft.com/office/officeart/2005/8/layout/hierarchy2"/>
    <dgm:cxn modelId="{8ED49DC5-7128-4883-A865-AAD05DBE44EF}" type="presParOf" srcId="{BAC7D5AB-E606-40C2-A757-BC5C3E922999}" destId="{C7C188EB-ED92-4146-A7E7-44C82FEB393F}" srcOrd="0" destOrd="0" presId="urn:microsoft.com/office/officeart/2005/8/layout/hierarchy2"/>
    <dgm:cxn modelId="{9AF04D40-AAE2-4DD2-9F44-2EB808BFB968}" type="presParOf" srcId="{BAC7D5AB-E606-40C2-A757-BC5C3E922999}" destId="{ECAB29BC-5CA2-4AB7-8A20-A48B65579C46}" srcOrd="1" destOrd="0" presId="urn:microsoft.com/office/officeart/2005/8/layout/hierarchy2"/>
    <dgm:cxn modelId="{D28EEC86-C26D-4E36-A068-72E48AF1543E}" type="presParOf" srcId="{14FDF17F-0C3F-4FD9-8951-FE145FC92326}" destId="{78B11427-C22C-48B7-95E7-03AEFBBC5008}" srcOrd="2" destOrd="0" presId="urn:microsoft.com/office/officeart/2005/8/layout/hierarchy2"/>
    <dgm:cxn modelId="{88B70EBE-A06A-4639-BABE-8CD4A123AE20}" type="presParOf" srcId="{78B11427-C22C-48B7-95E7-03AEFBBC5008}" destId="{7B9ED8B7-9CD9-4F70-828A-951C9A131670}" srcOrd="0" destOrd="0" presId="urn:microsoft.com/office/officeart/2005/8/layout/hierarchy2"/>
    <dgm:cxn modelId="{D07393D5-07DF-4BEC-8531-749211223810}" type="presParOf" srcId="{14FDF17F-0C3F-4FD9-8951-FE145FC92326}" destId="{FEEFDD04-596F-48A0-89A9-4D33455D4067}" srcOrd="3" destOrd="0" presId="urn:microsoft.com/office/officeart/2005/8/layout/hierarchy2"/>
    <dgm:cxn modelId="{0CF02D0D-F2F0-4A77-96B1-A43716C6392A}" type="presParOf" srcId="{FEEFDD04-596F-48A0-89A9-4D33455D4067}" destId="{F16D7B6D-5D06-4709-8955-4B4E9AD72D72}" srcOrd="0" destOrd="0" presId="urn:microsoft.com/office/officeart/2005/8/layout/hierarchy2"/>
    <dgm:cxn modelId="{2539CC8A-8967-4354-9818-6BBFDF71B8A3}" type="presParOf" srcId="{FEEFDD04-596F-48A0-89A9-4D33455D4067}" destId="{6359E500-F236-45C9-B4C5-35F8F27A991C}" srcOrd="1" destOrd="0" presId="urn:microsoft.com/office/officeart/2005/8/layout/hierarchy2"/>
    <dgm:cxn modelId="{6636DD7E-B7A5-42F3-AD09-6C5012169E5A}" type="presParOf" srcId="{6359E500-F236-45C9-B4C5-35F8F27A991C}" destId="{490F3B8E-4C1F-4933-AEB2-04C053111F05}" srcOrd="0" destOrd="0" presId="urn:microsoft.com/office/officeart/2005/8/layout/hierarchy2"/>
    <dgm:cxn modelId="{B7F6F7CA-4995-458B-8E6F-A0C50ED9B299}" type="presParOf" srcId="{490F3B8E-4C1F-4933-AEB2-04C053111F05}" destId="{4348EB4E-ACCB-41F5-BC34-BA0ED3450160}" srcOrd="0" destOrd="0" presId="urn:microsoft.com/office/officeart/2005/8/layout/hierarchy2"/>
    <dgm:cxn modelId="{C624D95C-9CD4-4840-A251-814F715DC72D}" type="presParOf" srcId="{6359E500-F236-45C9-B4C5-35F8F27A991C}" destId="{425723A6-4EEA-46A6-A4EA-5E4CC3B066B6}" srcOrd="1" destOrd="0" presId="urn:microsoft.com/office/officeart/2005/8/layout/hierarchy2"/>
    <dgm:cxn modelId="{F4922A4F-0338-46FF-8648-43D0487AFB26}" type="presParOf" srcId="{425723A6-4EEA-46A6-A4EA-5E4CC3B066B6}" destId="{325DC9E3-498C-4C26-9E17-8C23ED950D28}" srcOrd="0" destOrd="0" presId="urn:microsoft.com/office/officeart/2005/8/layout/hierarchy2"/>
    <dgm:cxn modelId="{F9A5A4DF-710E-44FD-AB75-B17831EAB9BE}" type="presParOf" srcId="{425723A6-4EEA-46A6-A4EA-5E4CC3B066B6}" destId="{401204E5-09CC-4BEE-AD04-79C1A41B2C6F}" srcOrd="1" destOrd="0" presId="urn:microsoft.com/office/officeart/2005/8/layout/hierarchy2"/>
    <dgm:cxn modelId="{63A44C88-8046-4F62-A228-5F8D103730E6}" type="presParOf" srcId="{6359E500-F236-45C9-B4C5-35F8F27A991C}" destId="{141DE7F3-3C72-470F-B020-223A3B65E22C}" srcOrd="2" destOrd="0" presId="urn:microsoft.com/office/officeart/2005/8/layout/hierarchy2"/>
    <dgm:cxn modelId="{9C920DF4-79DC-43E1-803F-76A4223EFDDF}" type="presParOf" srcId="{141DE7F3-3C72-470F-B020-223A3B65E22C}" destId="{EF19469F-342C-4A74-89DE-CEB76E3E0C10}" srcOrd="0" destOrd="0" presId="urn:microsoft.com/office/officeart/2005/8/layout/hierarchy2"/>
    <dgm:cxn modelId="{EFFD7775-1655-4C2B-8D3B-005370B034D4}" type="presParOf" srcId="{6359E500-F236-45C9-B4C5-35F8F27A991C}" destId="{4A519CFF-07C0-4835-9402-A7D687354C95}" srcOrd="3" destOrd="0" presId="urn:microsoft.com/office/officeart/2005/8/layout/hierarchy2"/>
    <dgm:cxn modelId="{612539EC-0CE5-40F8-B30D-DCB5B86E0F71}" type="presParOf" srcId="{4A519CFF-07C0-4835-9402-A7D687354C95}" destId="{24E44D39-953A-4AD4-A034-670BE2EF6546}" srcOrd="0" destOrd="0" presId="urn:microsoft.com/office/officeart/2005/8/layout/hierarchy2"/>
    <dgm:cxn modelId="{8C25BE10-2BF1-4C5E-84C6-8E46B6D699E6}" type="presParOf" srcId="{4A519CFF-07C0-4835-9402-A7D687354C95}" destId="{D66E5F01-0A72-4469-A969-EEEDE77B38FE}" srcOrd="1" destOrd="0" presId="urn:microsoft.com/office/officeart/2005/8/layout/hierarchy2"/>
    <dgm:cxn modelId="{DBB1B5E4-9F9D-453D-97B4-9DC1DB692529}" type="presParOf" srcId="{6359E500-F236-45C9-B4C5-35F8F27A991C}" destId="{82FCBAF9-59A3-424A-A8AE-2861421C10B0}" srcOrd="4" destOrd="0" presId="urn:microsoft.com/office/officeart/2005/8/layout/hierarchy2"/>
    <dgm:cxn modelId="{8D03292F-92A7-47E5-9032-93F21C8038F3}" type="presParOf" srcId="{82FCBAF9-59A3-424A-A8AE-2861421C10B0}" destId="{54536ECF-8F6E-4DD7-BF70-6B0208DEDA67}" srcOrd="0" destOrd="0" presId="urn:microsoft.com/office/officeart/2005/8/layout/hierarchy2"/>
    <dgm:cxn modelId="{0FFC34EE-5B6D-4508-9F77-771F781D394A}" type="presParOf" srcId="{6359E500-F236-45C9-B4C5-35F8F27A991C}" destId="{E16A7559-19C5-4B29-B323-B8970B4F7F98}" srcOrd="5" destOrd="0" presId="urn:microsoft.com/office/officeart/2005/8/layout/hierarchy2"/>
    <dgm:cxn modelId="{B712294E-4F3D-426E-AD0D-B7C933CF627B}" type="presParOf" srcId="{E16A7559-19C5-4B29-B323-B8970B4F7F98}" destId="{9C9C8E0E-ABF9-4AB6-B8FA-4E22A171C841}" srcOrd="0" destOrd="0" presId="urn:microsoft.com/office/officeart/2005/8/layout/hierarchy2"/>
    <dgm:cxn modelId="{638F2E9E-0ABF-4CFA-8992-5D8398418E15}" type="presParOf" srcId="{E16A7559-19C5-4B29-B323-B8970B4F7F98}" destId="{A3445431-E5D7-4E33-9D2C-B1B6458A37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601B75-27C9-4A2B-99DE-388FE42A1173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99E255-496E-46C6-A7B3-E63E55583C03}">
      <dgm:prSet phldrT="[Text]"/>
      <dgm:spPr/>
      <dgm:t>
        <a:bodyPr/>
        <a:lstStyle/>
        <a:p>
          <a:r>
            <a:rPr lang="fa-IR" dirty="0" smtClean="0">
              <a:solidFill>
                <a:srgbClr val="FFFF00"/>
              </a:solidFill>
              <a:cs typeface="B Nazanin" panose="00000400000000000000" pitchFamily="2" charset="-78"/>
            </a:rPr>
            <a:t>جذب</a:t>
          </a:r>
          <a:r>
            <a:rPr lang="fa-IR" dirty="0" smtClean="0">
              <a:solidFill>
                <a:srgbClr val="FFFF00"/>
              </a:solidFill>
              <a:cs typeface="2  Nazanin" pitchFamily="2" charset="-78"/>
            </a:rPr>
            <a:t> </a:t>
          </a:r>
          <a:r>
            <a:rPr lang="fa-IR" dirty="0" smtClean="0">
              <a:solidFill>
                <a:srgbClr val="FFFF00"/>
              </a:solidFill>
              <a:cs typeface="B Nazanin" panose="00000400000000000000" pitchFamily="2" charset="-78"/>
            </a:rPr>
            <a:t>خطی</a:t>
          </a:r>
          <a:r>
            <a:rPr lang="fa-IR" dirty="0" smtClean="0">
              <a:solidFill>
                <a:srgbClr val="FFFF00"/>
              </a:solidFill>
              <a:cs typeface="2  Nazanin" pitchFamily="2" charset="-78"/>
            </a:rPr>
            <a:t> </a:t>
          </a:r>
          <a:endParaRPr lang="en-US" dirty="0">
            <a:solidFill>
              <a:srgbClr val="FFFF00"/>
            </a:solidFill>
          </a:endParaRPr>
        </a:p>
      </dgm:t>
    </dgm:pt>
    <dgm:pt modelId="{8AB23B2F-E313-4CA5-8055-E7ECF5E3E0B4}" type="parTrans" cxnId="{7EEA24F0-A320-4619-BEF4-7E1D5B950A98}">
      <dgm:prSet/>
      <dgm:spPr/>
      <dgm:t>
        <a:bodyPr/>
        <a:lstStyle/>
        <a:p>
          <a:endParaRPr lang="en-US"/>
        </a:p>
      </dgm:t>
    </dgm:pt>
    <dgm:pt modelId="{928C92B7-0C0C-4087-81B4-F7519D0F521D}" type="sibTrans" cxnId="{7EEA24F0-A320-4619-BEF4-7E1D5B950A98}">
      <dgm:prSet/>
      <dgm:spPr/>
      <dgm:t>
        <a:bodyPr/>
        <a:lstStyle/>
        <a:p>
          <a:endParaRPr lang="en-US"/>
        </a:p>
      </dgm:t>
    </dgm:pt>
    <dgm:pt modelId="{B740C975-87B0-4D20-B467-D06E4C53A653}">
      <dgm:prSet phldrT="[Text]"/>
      <dgm:spPr/>
      <dgm:t>
        <a:bodyPr/>
        <a:lstStyle/>
        <a:p>
          <a:r>
            <a:rPr lang="fa-IR" dirty="0" smtClean="0">
              <a:solidFill>
                <a:srgbClr val="FFFF00"/>
              </a:solidFill>
              <a:cs typeface="B Nazanin" panose="00000400000000000000" pitchFamily="2" charset="-78"/>
            </a:rPr>
            <a:t>در دسترس</a:t>
          </a:r>
          <a:endParaRPr lang="en-US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DC8BE550-8863-457D-878F-624BF28740EF}" type="parTrans" cxnId="{B553716D-844B-4D02-BF01-9C94D63A4E2A}">
      <dgm:prSet/>
      <dgm:spPr/>
      <dgm:t>
        <a:bodyPr/>
        <a:lstStyle/>
        <a:p>
          <a:endParaRPr lang="en-US"/>
        </a:p>
      </dgm:t>
    </dgm:pt>
    <dgm:pt modelId="{10918E81-79C0-4042-8318-DDCCA65B221B}" type="sibTrans" cxnId="{B553716D-844B-4D02-BF01-9C94D63A4E2A}">
      <dgm:prSet/>
      <dgm:spPr/>
      <dgm:t>
        <a:bodyPr/>
        <a:lstStyle/>
        <a:p>
          <a:endParaRPr lang="en-US"/>
        </a:p>
      </dgm:t>
    </dgm:pt>
    <dgm:pt modelId="{65D7ED7C-7D4E-4C22-8EE9-7A23C0421B52}">
      <dgm:prSet phldrT="[Text]"/>
      <dgm:spPr/>
      <dgm:t>
        <a:bodyPr/>
        <a:lstStyle/>
        <a:p>
          <a:r>
            <a:rPr lang="fa-IR" dirty="0" smtClean="0">
              <a:solidFill>
                <a:srgbClr val="FFFF00"/>
              </a:solidFill>
              <a:cs typeface="B Nazanin" panose="00000400000000000000" pitchFamily="2" charset="-78"/>
            </a:rPr>
            <a:t>رنگ</a:t>
          </a:r>
          <a:r>
            <a:rPr lang="fa-IR" dirty="0" smtClean="0">
              <a:solidFill>
                <a:srgbClr val="FFFF00"/>
              </a:solidFill>
              <a:cs typeface="2  Nazanin" pitchFamily="2" charset="-78"/>
            </a:rPr>
            <a:t> </a:t>
          </a:r>
          <a:r>
            <a:rPr lang="fa-IR" dirty="0" smtClean="0">
              <a:solidFill>
                <a:srgbClr val="FFFF00"/>
              </a:solidFill>
              <a:cs typeface="B Nazanin" panose="00000400000000000000" pitchFamily="2" charset="-78"/>
            </a:rPr>
            <a:t>پایدار</a:t>
          </a:r>
          <a:r>
            <a:rPr lang="fa-IR" dirty="0" smtClean="0">
              <a:solidFill>
                <a:srgbClr val="FFFF00"/>
              </a:solidFill>
              <a:cs typeface="2  Nazanin" pitchFamily="2" charset="-78"/>
            </a:rPr>
            <a:t> </a:t>
          </a:r>
          <a:endParaRPr lang="en-US" dirty="0">
            <a:solidFill>
              <a:srgbClr val="FFFF00"/>
            </a:solidFill>
          </a:endParaRPr>
        </a:p>
      </dgm:t>
    </dgm:pt>
    <dgm:pt modelId="{0F97D5CC-1847-41CA-8607-01C9136E2AA8}" type="parTrans" cxnId="{F6E79CA7-423A-4448-9EA2-F670883C2164}">
      <dgm:prSet/>
      <dgm:spPr/>
      <dgm:t>
        <a:bodyPr/>
        <a:lstStyle/>
        <a:p>
          <a:endParaRPr lang="en-US"/>
        </a:p>
      </dgm:t>
    </dgm:pt>
    <dgm:pt modelId="{4EE1B69B-CAEB-4F4F-AB59-23A3A8D04E81}" type="sibTrans" cxnId="{F6E79CA7-423A-4448-9EA2-F670883C2164}">
      <dgm:prSet/>
      <dgm:spPr/>
      <dgm:t>
        <a:bodyPr/>
        <a:lstStyle/>
        <a:p>
          <a:endParaRPr lang="en-US"/>
        </a:p>
      </dgm:t>
    </dgm:pt>
    <dgm:pt modelId="{8D1A4CFE-3583-4B85-9593-852B4230EA31}">
      <dgm:prSet/>
      <dgm:spPr/>
      <dgm:t>
        <a:bodyPr/>
        <a:lstStyle/>
        <a:p>
          <a:pPr rtl="1"/>
          <a:endParaRPr lang="fa-IR" dirty="0"/>
        </a:p>
      </dgm:t>
    </dgm:pt>
    <dgm:pt modelId="{388BDCB1-FFEE-4242-BD5C-D3CC96358680}" type="parTrans" cxnId="{F802A5A5-6A56-4695-A7A5-7505304AB96A}">
      <dgm:prSet/>
      <dgm:spPr/>
      <dgm:t>
        <a:bodyPr/>
        <a:lstStyle/>
        <a:p>
          <a:endParaRPr lang="en-US"/>
        </a:p>
      </dgm:t>
    </dgm:pt>
    <dgm:pt modelId="{E445E8D2-5366-4EDC-9F02-A4A513E72262}" type="sibTrans" cxnId="{F802A5A5-6A56-4695-A7A5-7505304AB96A}">
      <dgm:prSet/>
      <dgm:spPr/>
      <dgm:t>
        <a:bodyPr/>
        <a:lstStyle/>
        <a:p>
          <a:endParaRPr lang="en-US"/>
        </a:p>
      </dgm:t>
    </dgm:pt>
    <dgm:pt modelId="{75E15DE5-5CA0-4A94-AC25-A9DA5FFA4F8D}">
      <dgm:prSet/>
      <dgm:spPr/>
      <dgm:t>
        <a:bodyPr/>
        <a:lstStyle/>
        <a:p>
          <a:pPr rtl="1"/>
          <a:endParaRPr lang="fa-IR" dirty="0"/>
        </a:p>
      </dgm:t>
    </dgm:pt>
    <dgm:pt modelId="{B8300619-0705-4A6E-B127-651D50268194}" type="parTrans" cxnId="{AC18920B-F02B-4893-9E0A-E2DD738EAD6E}">
      <dgm:prSet/>
      <dgm:spPr/>
      <dgm:t>
        <a:bodyPr/>
        <a:lstStyle/>
        <a:p>
          <a:endParaRPr lang="en-US"/>
        </a:p>
      </dgm:t>
    </dgm:pt>
    <dgm:pt modelId="{03082AF8-EBE1-4E38-B555-A63CE371AF17}" type="sibTrans" cxnId="{AC18920B-F02B-4893-9E0A-E2DD738EAD6E}">
      <dgm:prSet/>
      <dgm:spPr/>
      <dgm:t>
        <a:bodyPr/>
        <a:lstStyle/>
        <a:p>
          <a:endParaRPr lang="en-US"/>
        </a:p>
      </dgm:t>
    </dgm:pt>
    <dgm:pt modelId="{F18AD689-DBC8-41F1-B387-B6B1CD410D53}">
      <dgm:prSet/>
      <dgm:spPr/>
      <dgm:t>
        <a:bodyPr/>
        <a:lstStyle/>
        <a:p>
          <a:pPr rtl="1"/>
          <a:endParaRPr lang="fa-IR" dirty="0"/>
        </a:p>
      </dgm:t>
    </dgm:pt>
    <dgm:pt modelId="{8FF6DD76-C8A5-4A0F-992E-A0623237A79C}" type="parTrans" cxnId="{986CE73F-9845-4282-BB55-359C7B2DC423}">
      <dgm:prSet/>
      <dgm:spPr/>
      <dgm:t>
        <a:bodyPr/>
        <a:lstStyle/>
        <a:p>
          <a:endParaRPr lang="en-US"/>
        </a:p>
      </dgm:t>
    </dgm:pt>
    <dgm:pt modelId="{910031DA-89AC-4A07-99EF-B5056FB24100}" type="sibTrans" cxnId="{986CE73F-9845-4282-BB55-359C7B2DC423}">
      <dgm:prSet/>
      <dgm:spPr/>
      <dgm:t>
        <a:bodyPr/>
        <a:lstStyle/>
        <a:p>
          <a:endParaRPr lang="en-US"/>
        </a:p>
      </dgm:t>
    </dgm:pt>
    <dgm:pt modelId="{85123FFE-74B0-40A8-B4AC-30E2026ACBD5}">
      <dgm:prSet/>
      <dgm:spPr/>
      <dgm:t>
        <a:bodyPr/>
        <a:lstStyle/>
        <a:p>
          <a:pPr rtl="1"/>
          <a:endParaRPr lang="fa-IR" dirty="0"/>
        </a:p>
      </dgm:t>
    </dgm:pt>
    <dgm:pt modelId="{3C34F53B-B4AD-48A8-99E5-DBAEC68DB1D4}" type="parTrans" cxnId="{558004C3-EABB-4A15-8CE7-BC095F56951C}">
      <dgm:prSet/>
      <dgm:spPr/>
      <dgm:t>
        <a:bodyPr/>
        <a:lstStyle/>
        <a:p>
          <a:endParaRPr lang="en-US"/>
        </a:p>
      </dgm:t>
    </dgm:pt>
    <dgm:pt modelId="{DA965DB7-9111-48CD-B971-EB34252D5539}" type="sibTrans" cxnId="{558004C3-EABB-4A15-8CE7-BC095F56951C}">
      <dgm:prSet/>
      <dgm:spPr/>
      <dgm:t>
        <a:bodyPr/>
        <a:lstStyle/>
        <a:p>
          <a:endParaRPr lang="en-US"/>
        </a:p>
      </dgm:t>
    </dgm:pt>
    <dgm:pt modelId="{90D18AFB-C1FE-4537-984B-82D63856589B}" type="pres">
      <dgm:prSet presAssocID="{13601B75-27C9-4A2B-99DE-388FE42A117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44362D1-7D60-4403-8A6E-E9EA84A5BF5B}" type="pres">
      <dgm:prSet presAssocID="{7499E255-496E-46C6-A7B3-E63E55583C03}" presName="gear1" presStyleLbl="node1" presStyleIdx="0" presStyleCnt="3" custLinFactNeighborX="-1136" custLinFactNeighborY="-79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79EA3-A473-4AF6-B6DE-CA4F9B3CEEB4}" type="pres">
      <dgm:prSet presAssocID="{7499E255-496E-46C6-A7B3-E63E55583C03}" presName="gear1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39A43501-532F-4612-B7E5-027ADE487E4E}" type="pres">
      <dgm:prSet presAssocID="{7499E255-496E-46C6-A7B3-E63E55583C03}" presName="gear1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334C2DF2-0E51-4BE5-9D87-E3C9449BF0DE}" type="pres">
      <dgm:prSet presAssocID="{B740C975-87B0-4D20-B467-D06E4C53A65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C22B84-F454-4058-A7AC-9A3C46140877}" type="pres">
      <dgm:prSet presAssocID="{B740C975-87B0-4D20-B467-D06E4C53A653}" presName="gear2src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5484F191-FEDB-4BD9-BEC1-BEC127A7DFF5}" type="pres">
      <dgm:prSet presAssocID="{B740C975-87B0-4D20-B467-D06E4C53A653}" presName="gear2dst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CB0D887D-1FF0-406A-A7D6-066B7DF9BB74}" type="pres">
      <dgm:prSet presAssocID="{65D7ED7C-7D4E-4C22-8EE9-7A23C0421B52}" presName="gear3" presStyleLbl="node1" presStyleIdx="2" presStyleCnt="3"/>
      <dgm:spPr/>
      <dgm:t>
        <a:bodyPr/>
        <a:lstStyle/>
        <a:p>
          <a:endParaRPr lang="en-US"/>
        </a:p>
      </dgm:t>
    </dgm:pt>
    <dgm:pt modelId="{6206D589-73CF-401E-B5D7-3A2A52A5D69A}" type="pres">
      <dgm:prSet presAssocID="{65D7ED7C-7D4E-4C22-8EE9-7A23C0421B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FBA7-BBD3-443C-A018-B41CA698F044}" type="pres">
      <dgm:prSet presAssocID="{65D7ED7C-7D4E-4C22-8EE9-7A23C0421B52}" presName="gear3src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E59F0D9E-6A96-41EC-B272-529D9EFF63FF}" type="pres">
      <dgm:prSet presAssocID="{65D7ED7C-7D4E-4C22-8EE9-7A23C0421B52}" presName="gear3dst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F3CB8C44-796A-4418-BA3D-6E5A0D0B62F2}" type="pres">
      <dgm:prSet presAssocID="{928C92B7-0C0C-4087-81B4-F7519D0F521D}" presName="connector1" presStyleLbl="sibTrans2D1" presStyleIdx="0" presStyleCnt="3" custLinFactNeighborX="-157" custLinFactNeighborY="-7771"/>
      <dgm:spPr/>
      <dgm:t>
        <a:bodyPr/>
        <a:lstStyle/>
        <a:p>
          <a:pPr rtl="1"/>
          <a:endParaRPr lang="fa-IR"/>
        </a:p>
      </dgm:t>
    </dgm:pt>
    <dgm:pt modelId="{212D9642-2534-42A1-A57A-5A6EF0010634}" type="pres">
      <dgm:prSet presAssocID="{10918E81-79C0-4042-8318-DDCCA65B221B}" presName="connector2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6B66917B-33CD-4F8C-889E-46F97EFD0384}" type="pres">
      <dgm:prSet presAssocID="{4EE1B69B-CAEB-4F4F-AB59-23A3A8D04E81}" presName="connector3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558004C3-EABB-4A15-8CE7-BC095F56951C}" srcId="{13601B75-27C9-4A2B-99DE-388FE42A1173}" destId="{85123FFE-74B0-40A8-B4AC-30E2026ACBD5}" srcOrd="6" destOrd="0" parTransId="{3C34F53B-B4AD-48A8-99E5-DBAEC68DB1D4}" sibTransId="{DA965DB7-9111-48CD-B971-EB34252D5539}"/>
    <dgm:cxn modelId="{E70780C3-5AD0-4DEA-9CCA-3F076CAE87F9}" type="presOf" srcId="{65D7ED7C-7D4E-4C22-8EE9-7A23C0421B52}" destId="{CB0D887D-1FF0-406A-A7D6-066B7DF9BB74}" srcOrd="0" destOrd="0" presId="urn:microsoft.com/office/officeart/2005/8/layout/gear1"/>
    <dgm:cxn modelId="{A55C1D60-C695-478B-9E6B-C7EEC77898E5}" type="presOf" srcId="{B740C975-87B0-4D20-B467-D06E4C53A653}" destId="{B8C22B84-F454-4058-A7AC-9A3C46140877}" srcOrd="1" destOrd="0" presId="urn:microsoft.com/office/officeart/2005/8/layout/gear1"/>
    <dgm:cxn modelId="{5C6D6525-F03E-477A-AED2-5B5A95BFC612}" type="presOf" srcId="{7499E255-496E-46C6-A7B3-E63E55583C03}" destId="{39A43501-532F-4612-B7E5-027ADE487E4E}" srcOrd="2" destOrd="0" presId="urn:microsoft.com/office/officeart/2005/8/layout/gear1"/>
    <dgm:cxn modelId="{B553716D-844B-4D02-BF01-9C94D63A4E2A}" srcId="{13601B75-27C9-4A2B-99DE-388FE42A1173}" destId="{B740C975-87B0-4D20-B467-D06E4C53A653}" srcOrd="1" destOrd="0" parTransId="{DC8BE550-8863-457D-878F-624BF28740EF}" sibTransId="{10918E81-79C0-4042-8318-DDCCA65B221B}"/>
    <dgm:cxn modelId="{89D3CFEB-48CB-4E19-919F-2700428FD0D6}" type="presOf" srcId="{65D7ED7C-7D4E-4C22-8EE9-7A23C0421B52}" destId="{6206D589-73CF-401E-B5D7-3A2A52A5D69A}" srcOrd="1" destOrd="0" presId="urn:microsoft.com/office/officeart/2005/8/layout/gear1"/>
    <dgm:cxn modelId="{B1B55DD2-7D1C-485F-AF2F-7BA923FBD7A1}" type="presOf" srcId="{65D7ED7C-7D4E-4C22-8EE9-7A23C0421B52}" destId="{E59F0D9E-6A96-41EC-B272-529D9EFF63FF}" srcOrd="3" destOrd="0" presId="urn:microsoft.com/office/officeart/2005/8/layout/gear1"/>
    <dgm:cxn modelId="{FFABD789-EDC7-4255-AE51-AB11E7F20C26}" type="presOf" srcId="{B740C975-87B0-4D20-B467-D06E4C53A653}" destId="{5484F191-FEDB-4BD9-BEC1-BEC127A7DFF5}" srcOrd="2" destOrd="0" presId="urn:microsoft.com/office/officeart/2005/8/layout/gear1"/>
    <dgm:cxn modelId="{3D3B68B1-DAED-4882-AA69-1F15EF24B3E1}" type="presOf" srcId="{10918E81-79C0-4042-8318-DDCCA65B221B}" destId="{212D9642-2534-42A1-A57A-5A6EF0010634}" srcOrd="0" destOrd="0" presId="urn:microsoft.com/office/officeart/2005/8/layout/gear1"/>
    <dgm:cxn modelId="{D76F4649-4A23-4171-9211-12DA395B662B}" type="presOf" srcId="{4EE1B69B-CAEB-4F4F-AB59-23A3A8D04E81}" destId="{6B66917B-33CD-4F8C-889E-46F97EFD0384}" srcOrd="0" destOrd="0" presId="urn:microsoft.com/office/officeart/2005/8/layout/gear1"/>
    <dgm:cxn modelId="{6936D7DD-D988-4FED-A8F6-FC0058073BAD}" type="presOf" srcId="{65D7ED7C-7D4E-4C22-8EE9-7A23C0421B52}" destId="{4A65FBA7-BBD3-443C-A018-B41CA698F044}" srcOrd="2" destOrd="0" presId="urn:microsoft.com/office/officeart/2005/8/layout/gear1"/>
    <dgm:cxn modelId="{7EEA24F0-A320-4619-BEF4-7E1D5B950A98}" srcId="{13601B75-27C9-4A2B-99DE-388FE42A1173}" destId="{7499E255-496E-46C6-A7B3-E63E55583C03}" srcOrd="0" destOrd="0" parTransId="{8AB23B2F-E313-4CA5-8055-E7ECF5E3E0B4}" sibTransId="{928C92B7-0C0C-4087-81B4-F7519D0F521D}"/>
    <dgm:cxn modelId="{AC18920B-F02B-4893-9E0A-E2DD738EAD6E}" srcId="{13601B75-27C9-4A2B-99DE-388FE42A1173}" destId="{75E15DE5-5CA0-4A94-AC25-A9DA5FFA4F8D}" srcOrd="4" destOrd="0" parTransId="{B8300619-0705-4A6E-B127-651D50268194}" sibTransId="{03082AF8-EBE1-4E38-B555-A63CE371AF17}"/>
    <dgm:cxn modelId="{F6E79CA7-423A-4448-9EA2-F670883C2164}" srcId="{13601B75-27C9-4A2B-99DE-388FE42A1173}" destId="{65D7ED7C-7D4E-4C22-8EE9-7A23C0421B52}" srcOrd="2" destOrd="0" parTransId="{0F97D5CC-1847-41CA-8607-01C9136E2AA8}" sibTransId="{4EE1B69B-CAEB-4F4F-AB59-23A3A8D04E81}"/>
    <dgm:cxn modelId="{986CE73F-9845-4282-BB55-359C7B2DC423}" srcId="{13601B75-27C9-4A2B-99DE-388FE42A1173}" destId="{F18AD689-DBC8-41F1-B387-B6B1CD410D53}" srcOrd="5" destOrd="0" parTransId="{8FF6DD76-C8A5-4A0F-992E-A0623237A79C}" sibTransId="{910031DA-89AC-4A07-99EF-B5056FB24100}"/>
    <dgm:cxn modelId="{58E68D29-B6DB-490D-91F4-44903288DDD5}" type="presOf" srcId="{13601B75-27C9-4A2B-99DE-388FE42A1173}" destId="{90D18AFB-C1FE-4537-984B-82D63856589B}" srcOrd="0" destOrd="0" presId="urn:microsoft.com/office/officeart/2005/8/layout/gear1"/>
    <dgm:cxn modelId="{D843E250-D220-4888-848E-7089287CA72B}" type="presOf" srcId="{928C92B7-0C0C-4087-81B4-F7519D0F521D}" destId="{F3CB8C44-796A-4418-BA3D-6E5A0D0B62F2}" srcOrd="0" destOrd="0" presId="urn:microsoft.com/office/officeart/2005/8/layout/gear1"/>
    <dgm:cxn modelId="{2BE5C4C0-000D-45C2-B1BD-57A1349D20BB}" type="presOf" srcId="{7499E255-496E-46C6-A7B3-E63E55583C03}" destId="{F44362D1-7D60-4403-8A6E-E9EA84A5BF5B}" srcOrd="0" destOrd="0" presId="urn:microsoft.com/office/officeart/2005/8/layout/gear1"/>
    <dgm:cxn modelId="{14200802-A752-4FEA-87B3-F1B1942C469B}" type="presOf" srcId="{7499E255-496E-46C6-A7B3-E63E55583C03}" destId="{0A979EA3-A473-4AF6-B6DE-CA4F9B3CEEB4}" srcOrd="1" destOrd="0" presId="urn:microsoft.com/office/officeart/2005/8/layout/gear1"/>
    <dgm:cxn modelId="{F802A5A5-6A56-4695-A7A5-7505304AB96A}" srcId="{13601B75-27C9-4A2B-99DE-388FE42A1173}" destId="{8D1A4CFE-3583-4B85-9593-852B4230EA31}" srcOrd="3" destOrd="0" parTransId="{388BDCB1-FFEE-4242-BD5C-D3CC96358680}" sibTransId="{E445E8D2-5366-4EDC-9F02-A4A513E72262}"/>
    <dgm:cxn modelId="{7BADCF3D-F5A9-4FA2-97EA-F9B9B6444535}" type="presOf" srcId="{B740C975-87B0-4D20-B467-D06E4C53A653}" destId="{334C2DF2-0E51-4BE5-9D87-E3C9449BF0DE}" srcOrd="0" destOrd="0" presId="urn:microsoft.com/office/officeart/2005/8/layout/gear1"/>
    <dgm:cxn modelId="{6C41541E-1D05-40CB-87CF-B669D83A7845}" type="presParOf" srcId="{90D18AFB-C1FE-4537-984B-82D63856589B}" destId="{F44362D1-7D60-4403-8A6E-E9EA84A5BF5B}" srcOrd="0" destOrd="0" presId="urn:microsoft.com/office/officeart/2005/8/layout/gear1"/>
    <dgm:cxn modelId="{239BD7B6-AD6F-420D-AF3A-C1D1DE041F01}" type="presParOf" srcId="{90D18AFB-C1FE-4537-984B-82D63856589B}" destId="{0A979EA3-A473-4AF6-B6DE-CA4F9B3CEEB4}" srcOrd="1" destOrd="0" presId="urn:microsoft.com/office/officeart/2005/8/layout/gear1"/>
    <dgm:cxn modelId="{CC77AF6C-44D0-4236-A04F-F60C5BBDB55B}" type="presParOf" srcId="{90D18AFB-C1FE-4537-984B-82D63856589B}" destId="{39A43501-532F-4612-B7E5-027ADE487E4E}" srcOrd="2" destOrd="0" presId="urn:microsoft.com/office/officeart/2005/8/layout/gear1"/>
    <dgm:cxn modelId="{E459A484-50EB-43C2-9A7C-64CE34D005B1}" type="presParOf" srcId="{90D18AFB-C1FE-4537-984B-82D63856589B}" destId="{334C2DF2-0E51-4BE5-9D87-E3C9449BF0DE}" srcOrd="3" destOrd="0" presId="urn:microsoft.com/office/officeart/2005/8/layout/gear1"/>
    <dgm:cxn modelId="{EF4E1D54-FE83-48B1-AA98-84A1261C01AD}" type="presParOf" srcId="{90D18AFB-C1FE-4537-984B-82D63856589B}" destId="{B8C22B84-F454-4058-A7AC-9A3C46140877}" srcOrd="4" destOrd="0" presId="urn:microsoft.com/office/officeart/2005/8/layout/gear1"/>
    <dgm:cxn modelId="{838A00A1-6D92-4148-A212-14AD21FA742A}" type="presParOf" srcId="{90D18AFB-C1FE-4537-984B-82D63856589B}" destId="{5484F191-FEDB-4BD9-BEC1-BEC127A7DFF5}" srcOrd="5" destOrd="0" presId="urn:microsoft.com/office/officeart/2005/8/layout/gear1"/>
    <dgm:cxn modelId="{0B94E575-20F8-4A1F-9E76-6255903F9CE4}" type="presParOf" srcId="{90D18AFB-C1FE-4537-984B-82D63856589B}" destId="{CB0D887D-1FF0-406A-A7D6-066B7DF9BB74}" srcOrd="6" destOrd="0" presId="urn:microsoft.com/office/officeart/2005/8/layout/gear1"/>
    <dgm:cxn modelId="{55D079D0-E593-4443-8C3E-F6131FFA52DB}" type="presParOf" srcId="{90D18AFB-C1FE-4537-984B-82D63856589B}" destId="{6206D589-73CF-401E-B5D7-3A2A52A5D69A}" srcOrd="7" destOrd="0" presId="urn:microsoft.com/office/officeart/2005/8/layout/gear1"/>
    <dgm:cxn modelId="{C5722D92-FE6B-4AB9-87DC-62DE23F64B2D}" type="presParOf" srcId="{90D18AFB-C1FE-4537-984B-82D63856589B}" destId="{4A65FBA7-BBD3-443C-A018-B41CA698F044}" srcOrd="8" destOrd="0" presId="urn:microsoft.com/office/officeart/2005/8/layout/gear1"/>
    <dgm:cxn modelId="{748BE393-7A89-4020-80D2-A71933DDE811}" type="presParOf" srcId="{90D18AFB-C1FE-4537-984B-82D63856589B}" destId="{E59F0D9E-6A96-41EC-B272-529D9EFF63FF}" srcOrd="9" destOrd="0" presId="urn:microsoft.com/office/officeart/2005/8/layout/gear1"/>
    <dgm:cxn modelId="{AE4C27BA-C98E-426A-8F05-4D28B4C9F635}" type="presParOf" srcId="{90D18AFB-C1FE-4537-984B-82D63856589B}" destId="{F3CB8C44-796A-4418-BA3D-6E5A0D0B62F2}" srcOrd="10" destOrd="0" presId="urn:microsoft.com/office/officeart/2005/8/layout/gear1"/>
    <dgm:cxn modelId="{8B4975FF-F62F-4B02-A750-A9AEA7920098}" type="presParOf" srcId="{90D18AFB-C1FE-4537-984B-82D63856589B}" destId="{212D9642-2534-42A1-A57A-5A6EF0010634}" srcOrd="11" destOrd="0" presId="urn:microsoft.com/office/officeart/2005/8/layout/gear1"/>
    <dgm:cxn modelId="{654BC0B4-AF66-4A64-AF8C-27CCB2B3627E}" type="presParOf" srcId="{90D18AFB-C1FE-4537-984B-82D63856589B}" destId="{6B66917B-33CD-4F8C-889E-46F97EFD038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A38E27-949B-4D4E-A508-DBF0FE34FA94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QM</a:t>
          </a:r>
          <a:endParaRPr lang="en-US" sz="6500" kern="1200" dirty="0"/>
        </a:p>
      </dsp:txBody>
      <dsp:txXfrm>
        <a:off x="1920875" y="904875"/>
        <a:ext cx="2254249" cy="2254249"/>
      </dsp:txXfrm>
    </dsp:sp>
    <dsp:sp modelId="{DECFC79C-DF4D-438C-BAB0-40101701AD71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QP</a:t>
          </a:r>
          <a:endParaRPr lang="en-US" sz="3700" kern="1200" dirty="0"/>
        </a:p>
      </dsp:txBody>
      <dsp:txXfrm>
        <a:off x="2484437" y="402"/>
        <a:ext cx="1127124" cy="1127124"/>
      </dsp:txXfrm>
    </dsp:sp>
    <dsp:sp modelId="{6545F6EC-66D5-425C-B8F5-6DDD8B5C37A5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QA</a:t>
          </a:r>
          <a:endParaRPr lang="en-US" sz="3700" kern="1200" dirty="0"/>
        </a:p>
      </dsp:txBody>
      <dsp:txXfrm>
        <a:off x="3952472" y="1468437"/>
        <a:ext cx="1127124" cy="1127124"/>
      </dsp:txXfrm>
    </dsp:sp>
    <dsp:sp modelId="{09980C18-E1ED-4523-A9C0-CF874D932B13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QC</a:t>
          </a:r>
          <a:endParaRPr lang="en-US" sz="3700" kern="1200" dirty="0"/>
        </a:p>
      </dsp:txBody>
      <dsp:txXfrm>
        <a:off x="2484437" y="2936472"/>
        <a:ext cx="1127124" cy="1127124"/>
      </dsp:txXfrm>
    </dsp:sp>
    <dsp:sp modelId="{AFD8EA44-C3F0-487D-9C26-AC3D467F6DD4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QI</a:t>
          </a:r>
          <a:endParaRPr lang="en-US" sz="3700" kern="1200" dirty="0"/>
        </a:p>
      </dsp:txBody>
      <dsp:txXfrm>
        <a:off x="1016402" y="1468437"/>
        <a:ext cx="1127124" cy="11271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362D1-7D60-4403-8A6E-E9EA84A5BF5B}">
      <dsp:nvSpPr>
        <dsp:cNvPr id="0" name=""/>
        <dsp:cNvSpPr/>
      </dsp:nvSpPr>
      <dsp:spPr>
        <a:xfrm>
          <a:off x="2133608" y="1650989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FFFF00"/>
              </a:solidFill>
              <a:cs typeface="B Nazanin" panose="00000400000000000000" pitchFamily="2" charset="-78"/>
            </a:rPr>
            <a:t>جذب</a:t>
          </a:r>
          <a:r>
            <a:rPr lang="fa-IR" sz="2000" kern="1200" dirty="0" smtClean="0">
              <a:solidFill>
                <a:srgbClr val="FFFF00"/>
              </a:solidFill>
              <a:cs typeface="2  Nazanin" pitchFamily="2" charset="-78"/>
            </a:rPr>
            <a:t> </a:t>
          </a:r>
          <a:r>
            <a:rPr lang="fa-IR" sz="2000" kern="1200" dirty="0" smtClean="0">
              <a:solidFill>
                <a:srgbClr val="FFFF00"/>
              </a:solidFill>
              <a:cs typeface="B Nazanin" panose="00000400000000000000" pitchFamily="2" charset="-78"/>
            </a:rPr>
            <a:t>خطی</a:t>
          </a:r>
          <a:r>
            <a:rPr lang="fa-IR" sz="2000" kern="1200" dirty="0" smtClean="0">
              <a:solidFill>
                <a:srgbClr val="FFFF00"/>
              </a:solidFill>
              <a:cs typeface="2  Nazanin" pitchFamily="2" charset="-78"/>
            </a:rPr>
            <a:t> 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2133608" y="1650989"/>
        <a:ext cx="2235200" cy="2235200"/>
      </dsp:txXfrm>
    </dsp:sp>
    <dsp:sp modelId="{334C2DF2-0E51-4BE5-9D87-E3C9449BF0DE}">
      <dsp:nvSpPr>
        <dsp:cNvPr id="0" name=""/>
        <dsp:cNvSpPr/>
      </dsp:nvSpPr>
      <dsp:spPr>
        <a:xfrm>
          <a:off x="858519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FFFF00"/>
              </a:solidFill>
              <a:cs typeface="B Nazanin" panose="00000400000000000000" pitchFamily="2" charset="-78"/>
            </a:rPr>
            <a:t>در دسترس</a:t>
          </a:r>
          <a:endParaRPr lang="en-US" sz="2000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858519" y="1300480"/>
        <a:ext cx="1625600" cy="1625600"/>
      </dsp:txXfrm>
    </dsp:sp>
    <dsp:sp modelId="{CB0D887D-1FF0-406A-A7D6-066B7DF9BB74}">
      <dsp:nvSpPr>
        <dsp:cNvPr id="0" name=""/>
        <dsp:cNvSpPr/>
      </dsp:nvSpPr>
      <dsp:spPr>
        <a:xfrm rot="20700000">
          <a:off x="17690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FFFF00"/>
              </a:solidFill>
              <a:cs typeface="B Nazanin" panose="00000400000000000000" pitchFamily="2" charset="-78"/>
            </a:rPr>
            <a:t>رنگ</a:t>
          </a:r>
          <a:r>
            <a:rPr lang="fa-IR" sz="2000" kern="1200" dirty="0" smtClean="0">
              <a:solidFill>
                <a:srgbClr val="FFFF00"/>
              </a:solidFill>
              <a:cs typeface="2  Nazanin" pitchFamily="2" charset="-78"/>
            </a:rPr>
            <a:t> </a:t>
          </a:r>
          <a:r>
            <a:rPr lang="fa-IR" sz="2000" kern="1200" dirty="0" smtClean="0">
              <a:solidFill>
                <a:srgbClr val="FFFF00"/>
              </a:solidFill>
              <a:cs typeface="B Nazanin" panose="00000400000000000000" pitchFamily="2" charset="-78"/>
            </a:rPr>
            <a:t>پایدار</a:t>
          </a:r>
          <a:r>
            <a:rPr lang="fa-IR" sz="2000" kern="1200" dirty="0" smtClean="0">
              <a:solidFill>
                <a:srgbClr val="FFFF00"/>
              </a:solidFill>
              <a:cs typeface="2  Nazanin" pitchFamily="2" charset="-78"/>
            </a:rPr>
            <a:t> 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2118360" y="528320"/>
        <a:ext cx="894080" cy="894080"/>
      </dsp:txXfrm>
    </dsp:sp>
    <dsp:sp modelId="{F3CB8C44-796A-4418-BA3D-6E5A0D0B62F2}">
      <dsp:nvSpPr>
        <dsp:cNvPr id="0" name=""/>
        <dsp:cNvSpPr/>
      </dsp:nvSpPr>
      <dsp:spPr>
        <a:xfrm>
          <a:off x="1981214" y="1269988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D9642-2534-42A1-A57A-5A6EF0010634}">
      <dsp:nvSpPr>
        <dsp:cNvPr id="0" name=""/>
        <dsp:cNvSpPr/>
      </dsp:nvSpPr>
      <dsp:spPr>
        <a:xfrm>
          <a:off x="5706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6917B-33CD-4F8C-889E-46F97EFD0384}">
      <dsp:nvSpPr>
        <dsp:cNvPr id="0" name=""/>
        <dsp:cNvSpPr/>
      </dsp:nvSpPr>
      <dsp:spPr>
        <a:xfrm>
          <a:off x="14006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13.39216" units="1/cm"/>
          <inkml:channelProperty channel="Y" name="resolution" value="13.47368" units="1/cm"/>
        </inkml:channelProperties>
      </inkml:inkSource>
      <inkml:timestamp xml:id="ts0" timeString="2024-10-26T09:50:26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9401 8782,'25'0</inkml:trace>
  <inkml:trace contextRef="#ctx0" brushRef="#br0" timeOffset="871.4069">10765 8980</inkml:trace>
  <inkml:trace contextRef="#ctx0" brushRef="#br0" timeOffset="2464.0747">10988 9055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CFC729-F311-4487-AFB6-D626A3847898}" type="datetimeFigureOut">
              <a:rPr lang="fa-IR" smtClean="0"/>
              <a:pPr/>
              <a:t>05/02/1446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47A33E-2887-453A-B9FD-E23AB74072D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6799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7A33E-2887-453A-B9FD-E23AB74072D8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0317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7A33E-2887-453A-B9FD-E23AB74072D8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00863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7A33E-2887-453A-B9FD-E23AB74072D8}" type="slidenum">
              <a:rPr lang="fa-IR" smtClean="0"/>
              <a:pPr/>
              <a:t>109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788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CF45-9D58-4D49-9ADC-FE9860C6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A4B290-B036-4485-80EF-535C60D5DD28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49B03F-3FE4-48E9-A90D-558FB635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&#1587;&#1605;&#1662;&#1604;&#1585;.xlsx" TargetMode="Externa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&#1705;&#1606;&#1578;&#1585;&#1604;%20&#1705;&#1740;&#1601;&#1740;%20&#1587;&#1575;&#1606;&#1578;&#1585;&#1740;&#1601;&#1608;&#1688;%20&#1576;&#1740;&#1608;&#1588;&#1740;&#1605;&#1740;.xlsx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&#1575;&#1587;&#1662;&#1705;&#1578;&#1585;&#1608;&#1601;&#1578;&#1608;&#1605;&#1578;&#1585;.x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&#1705;&#1606;&#1578;&#1585;&#1604;%20&#1705;&#1740;&#1601;&#1740;%20&#1711;&#1585;&#1608;&#1607;%20&#1582;&#1608;&#1606;.xlsx" TargetMode="Externa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&#1705;&#1606;&#1578;&#1585;&#1604;%20&#1705;&#1740;&#1601;&#1740;%20&#1575;&#1606;&#1578;&#1740;%20&#1607;&#1740;&#1608;&#1605;&#1606;.xlsx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linearity%20(3).xlsx" TargetMode="Externa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CARRY%20OVER%201403-%20Copy.xls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&#1575;&#1606;&#1608;&#1575;&#1593;%20&#1582;&#1591;&#1575;&#1607;&#1575;%20&#1583;&#1585;%20&#1570;&#1586;&#1605;&#1575;&#1740;&#1588;&#1711;&#1575;&#1607;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772400" cy="220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fa-I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a-IR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مبانی کنترل کیفیت در  آزمایشگاه</a:t>
            </a:r>
            <a:endParaRPr lang="en-US" sz="3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a-IR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آبان 1403</a:t>
            </a:r>
            <a:endParaRPr lang="fa-IR" sz="3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a-IR" sz="3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a-IR" dirty="0" smtClean="0">
              <a:solidFill>
                <a:schemeClr val="tx1"/>
              </a:solidFill>
            </a:endParaRPr>
          </a:p>
          <a:p>
            <a:pPr algn="ctr"/>
            <a:endParaRPr lang="fa-I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a-I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a-I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>
              <a:buNone/>
            </a:pPr>
            <a:r>
              <a:rPr lang="fa-IR" sz="2900" b="1" dirty="0" smtClean="0"/>
              <a:t>بهبود کیفیت</a:t>
            </a:r>
            <a:r>
              <a:rPr lang="en-US" sz="2900" b="1" dirty="0" smtClean="0"/>
              <a:t>:</a:t>
            </a:r>
            <a:endParaRPr lang="fa-IR" sz="2900" b="1" dirty="0" smtClean="0"/>
          </a:p>
          <a:p>
            <a:pPr algn="r" rtl="1">
              <a:buNone/>
            </a:pPr>
            <a:r>
              <a:rPr lang="fa-IR" sz="2900" b="1" dirty="0" smtClean="0"/>
              <a:t>این قسمت شامل بخشی از سیستم مدیریت کیفیت است</a:t>
            </a:r>
          </a:p>
          <a:p>
            <a:pPr algn="r" rtl="1">
              <a:buNone/>
            </a:pPr>
            <a:r>
              <a:rPr lang="fa-IR" sz="2900" b="1" dirty="0" smtClean="0"/>
              <a:t>که باید به‌صورت مداوم خطاها و مشکلات آزمایشگاهی را شناسایی و ردیابی کند</a:t>
            </a:r>
          </a:p>
          <a:p>
            <a:pPr algn="r" rtl="1">
              <a:buNone/>
            </a:pPr>
            <a:r>
              <a:rPr lang="fa-IR" sz="2900" b="1" dirty="0" smtClean="0"/>
              <a:t>تا با از بین بردن علل ریشه ای از بروز مجدد آن‌ها در آزمایشگاه جلوگیری گردد.</a:t>
            </a:r>
          </a:p>
          <a:p>
            <a:pPr algn="r" rtl="1">
              <a:buNone/>
            </a:pPr>
            <a:r>
              <a:rPr lang="fa-IR" sz="2900" b="1" dirty="0" smtClean="0"/>
              <a:t> مسئول انجام کار: </a:t>
            </a:r>
            <a:r>
              <a:rPr lang="fa-IR" sz="2900" b="1" dirty="0" smtClean="0">
                <a:solidFill>
                  <a:srgbClr val="FF0000"/>
                </a:solidFill>
              </a:rPr>
              <a:t>کلیه کارکنان </a:t>
            </a:r>
            <a:r>
              <a:rPr lang="fa-IR" sz="2900" b="1" dirty="0" smtClean="0"/>
              <a:t>با نظارت رئیس آزمایشگاه مسئول ردیابی خطاها و گزارش آن‌ها برای کشف عدم انطباق</a:t>
            </a:r>
            <a:r>
              <a:rPr lang="en-US" sz="2900" b="1" dirty="0" smtClean="0"/>
              <a:t> </a:t>
            </a:r>
            <a:r>
              <a:rPr lang="fa-IR" sz="2900" b="1" dirty="0" smtClean="0"/>
              <a:t>ها هستند.</a:t>
            </a:r>
          </a:p>
          <a:p>
            <a:pPr algn="r" rtl="1">
              <a:buNone/>
            </a:pPr>
            <a:r>
              <a:rPr lang="fa-IR" sz="2900" b="1" dirty="0" smtClean="0"/>
              <a:t>همچنین با توجه به شرایط</a:t>
            </a:r>
            <a:r>
              <a:rPr lang="en-GB" sz="2900" b="1" dirty="0" smtClean="0"/>
              <a:t> </a:t>
            </a:r>
            <a:r>
              <a:rPr lang="fa-IR" sz="2900" b="1" dirty="0" smtClean="0"/>
              <a:t>، رئیس آزمایشگاه و مدیر کیفیت</a:t>
            </a:r>
            <a:r>
              <a:rPr lang="en-US" sz="2900" b="1" dirty="0" smtClean="0"/>
              <a:t> </a:t>
            </a:r>
            <a:r>
              <a:rPr lang="fa-IR" sz="2900" b="1" dirty="0" smtClean="0"/>
              <a:t>مسئولین </a:t>
            </a:r>
            <a:r>
              <a:rPr lang="fa-IR" sz="2900" b="1" dirty="0" smtClean="0">
                <a:solidFill>
                  <a:srgbClr val="FF0000"/>
                </a:solidFill>
              </a:rPr>
              <a:t>بازنگری</a:t>
            </a:r>
            <a:r>
              <a:rPr lang="fa-IR" sz="2900" b="1" dirty="0" smtClean="0"/>
              <a:t> طر‌‌‌‎ح</a:t>
            </a:r>
            <a:r>
              <a:rPr lang="en-US" sz="2900" b="1" dirty="0" smtClean="0"/>
              <a:t> </a:t>
            </a:r>
            <a:r>
              <a:rPr lang="fa-IR" sz="2900" b="1" dirty="0" smtClean="0"/>
              <a:t>های کیفیت به‌صورت دور‌ه‌</a:t>
            </a:r>
            <a:r>
              <a:rPr lang="en-US" sz="2900" b="1" dirty="0" smtClean="0"/>
              <a:t> </a:t>
            </a:r>
            <a:r>
              <a:rPr lang="fa-IR" sz="2900" b="1" dirty="0" smtClean="0"/>
              <a:t>ای در زما‌ن‌های مناسب هستند</a:t>
            </a:r>
          </a:p>
          <a:p>
            <a:pPr algn="r" rtl="1">
              <a:buNone/>
            </a:pPr>
            <a:r>
              <a:rPr lang="fa-IR" sz="2900" b="1" dirty="0" smtClean="0"/>
              <a:t>تا طرح‌</a:t>
            </a:r>
            <a:r>
              <a:rPr lang="en-US" sz="2900" b="1" dirty="0" smtClean="0"/>
              <a:t> </a:t>
            </a:r>
            <a:r>
              <a:rPr lang="fa-IR" sz="2900" b="1" dirty="0" smtClean="0"/>
              <a:t>های کیفیت </a:t>
            </a:r>
            <a:r>
              <a:rPr lang="fa-IR" sz="2900" b="1" smtClean="0"/>
              <a:t>بهبودیافته ایجاد و برای بهبود کیفیت به کار برده شود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چهارم:</a:t>
            </a:r>
            <a:r>
              <a:rPr lang="en-US" dirty="0" smtClean="0"/>
              <a:t>Quality Improvement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en-US" dirty="0" smtClean="0"/>
              <a:t>  </a:t>
            </a:r>
            <a:r>
              <a:rPr lang="fa-IR" dirty="0" smtClean="0"/>
              <a:t>حداقل هفته‏ ای یکبار</a:t>
            </a:r>
          </a:p>
          <a:p>
            <a:pPr algn="r" rtl="1">
              <a:buNone/>
            </a:pPr>
            <a:r>
              <a:rPr lang="en-US" dirty="0" smtClean="0"/>
              <a:t> </a:t>
            </a:r>
            <a:r>
              <a:rPr lang="fa-IR" dirty="0" smtClean="0"/>
              <a:t>هدایت الکتریکی همان قابلیت عبور جریان برق از آب است. به علت اینکه هرچه میزان یون‌ها و ناخالصی‏های آب، بیشتر باشد، این میزان انتقال برق نیز بیشتر است؛ پس هرچه هدایت الکتریکی آب کمتر باشد، کیفیت آب مقطر تولیدی بالاتر است. این پارامتر بر حسب میکروزیمنس بوده و در صنعت آب‏هایی با هدایت الکتریکی کمتر از 3 میکروزیمنس و در فعالیت‏های آزمایشگاهی و حساس، آب مقطر با هدایت الکتریکی کمتر از 0/9 میکروزیمنس دارای بالاترین کیفیت آب مقطر هستند.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تعیین هدایت یا مقاومت الکتریکی:</a:t>
            </a:r>
            <a:br>
              <a:rPr lang="fa-IR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dirty="0" smtClean="0"/>
              <a:t>برای بررسی آلودگی میکروبی آب باید اجازه داد آب حداقل به مدت 1 دقیقه به راحتی از دستگاه خارج شود، سپس 10 میلی‌لیتر از آن را در یک ظرف استریل جمع‌آوری مي‌نماييم. آزمایش باید حداکثر تا 1 ساعت پس از جمع‌آوری آب انجام شود. در صورت عدم امکان کشت در طی 1 ساعت، می‌توان آن را به مدت 6 ساعت در دمای 8-2 درجه سانتی‌گراد نگهداری نمود. پس از مخلوط کردن آب (10 بار سر و ته کردن ظرف آن)، 1 میلی‌لیتر از آب در ظرف پتری دیش ریخته می‌شود، سپس محیط کشت ذوب شده تا دمای 50-46 درجه سانتی‌گراد سرد و در پتری‌دیش ریخته می‌شود.</a:t>
            </a:r>
          </a:p>
          <a:p>
            <a:pPr algn="r" rtl="1">
              <a:buNone/>
            </a:pPr>
            <a:r>
              <a:rPr lang="fa-IR" dirty="0" smtClean="0"/>
              <a:t>با چرخاندن پتری‌دیش، آب را با محیط کشت مخلوط نمایید. پس از سرد و جامد شدن آگار، ظرف دیش به طور وارونه و به مدت 24 ساعت در دمای 37-35 درجه سانتی‌گراد و سپس برای 24 ساعت دیگر در دمای 26-20 درجه سانتی‌گراد قرار می‌گیرد. در صورت رشد احتمالی ارگانیسم‌ها، به صورت </a:t>
            </a:r>
            <a:r>
              <a:rPr lang="en-US" dirty="0" err="1" smtClean="0"/>
              <a:t>cfu</a:t>
            </a:r>
            <a:r>
              <a:rPr lang="en-US" dirty="0" smtClean="0"/>
              <a:t>/ml </a:t>
            </a:r>
            <a:r>
              <a:rPr lang="fa-IR" dirty="0" smtClean="0"/>
              <a:t>گزارش می‌شوند. 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بررسی آلودگی میکروبی آب:</a:t>
            </a:r>
            <a:br>
              <a:rPr lang="fa-IR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algn="r">
              <a:buFontTx/>
              <a:buNone/>
            </a:pPr>
            <a:r>
              <a:rPr lang="fa-IR" sz="4400" dirty="0" smtClean="0"/>
              <a:t>كنترل كيفيت سمپلر</a:t>
            </a:r>
          </a:p>
          <a:p>
            <a:pPr algn="r">
              <a:buFontTx/>
              <a:buNone/>
            </a:pPr>
            <a:r>
              <a:rPr lang="fa-IR" sz="2800" dirty="0" smtClean="0"/>
              <a:t>به دو روش توزين و رنگ سنجي انجام مي شود </a:t>
            </a:r>
          </a:p>
          <a:p>
            <a:pPr algn="r">
              <a:buFontTx/>
              <a:buNone/>
            </a:pPr>
            <a:r>
              <a:rPr lang="fa-IR" sz="2800" dirty="0" smtClean="0"/>
              <a:t>بررسي دقت وصحت سمپلر بهتر است 4-3 بار در سال انجام شود</a:t>
            </a:r>
          </a:p>
          <a:p>
            <a:pPr algn="r">
              <a:buFontTx/>
              <a:buNone/>
            </a:pPr>
            <a:r>
              <a:rPr lang="fa-IR" sz="2800" dirty="0" smtClean="0"/>
              <a:t>در روش رنگ سنجی از رنگ سبز خوراکی یاپارانیتروفنل استفاده  می شود </a:t>
            </a:r>
          </a:p>
          <a:p>
            <a:pPr algn="r">
              <a:buFontTx/>
              <a:buNone/>
            </a:pPr>
            <a:r>
              <a:rPr lang="fa-IR" sz="2800" dirty="0" smtClean="0"/>
              <a:t>سمپلر ها به سه گروه تقسیم شده اند     </a:t>
            </a:r>
          </a:p>
          <a:p>
            <a:pPr algn="r">
              <a:buFontTx/>
              <a:buNone/>
            </a:pPr>
            <a:r>
              <a:rPr lang="fa-IR" sz="2800" dirty="0" smtClean="0"/>
              <a:t>الف 1000-100 </a:t>
            </a:r>
          </a:p>
          <a:p>
            <a:pPr algn="r">
              <a:buFontTx/>
              <a:buNone/>
            </a:pPr>
            <a:r>
              <a:rPr lang="fa-IR" sz="2800" dirty="0" smtClean="0"/>
              <a:t>ب- 100-10 </a:t>
            </a:r>
          </a:p>
          <a:p>
            <a:pPr algn="r">
              <a:buNone/>
            </a:pPr>
            <a:r>
              <a:rPr lang="fa-IR" sz="2800" dirty="0" smtClean="0"/>
              <a:t>ج- کمتر از 10</a:t>
            </a:r>
          </a:p>
          <a:p>
            <a:pPr algn="r">
              <a:buFontTx/>
              <a:buNone/>
            </a:pPr>
            <a:r>
              <a:rPr lang="fa-IR" sz="2800" dirty="0" smtClean="0"/>
              <a:t>ابتدا محلول استوک  از ماده رنگی را میسازیم </a:t>
            </a:r>
          </a:p>
          <a:p>
            <a:pPr algn="r">
              <a:buFontTx/>
              <a:buNone/>
            </a:pPr>
            <a:r>
              <a:rPr lang="fa-IR" sz="2800" dirty="0" smtClean="0"/>
              <a:t>برای سمپلر گروه  الف42 میلی گرم در یک لیتر آب مقطر/سمپلر گروه ب 42 میلی گرم در 100 سی سی و برای سمپلر گروه پ 420 میلی گرم در 100 سی سی آب مقطر</a:t>
            </a: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>
              <a:buFontTx/>
              <a:buNone/>
            </a:pPr>
            <a:endParaRPr lang="fa-IR" dirty="0" smtClean="0"/>
          </a:p>
          <a:p>
            <a:pPr>
              <a:buFontTx/>
              <a:buNone/>
            </a:pPr>
            <a:endParaRPr lang="fa-IR" dirty="0" smtClean="0"/>
          </a:p>
          <a:p>
            <a:pPr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r">
              <a:buFontTx/>
              <a:buNone/>
            </a:pPr>
            <a:r>
              <a:rPr lang="fa-IR" dirty="0" smtClean="0"/>
              <a:t>کنترل دقت:</a:t>
            </a:r>
          </a:p>
          <a:p>
            <a:pPr algn="r" rtl="1">
              <a:buFontTx/>
              <a:buNone/>
            </a:pPr>
            <a:r>
              <a:rPr lang="fa-IR" dirty="0" smtClean="0"/>
              <a:t>برای اینکار</a:t>
            </a:r>
          </a:p>
          <a:p>
            <a:pPr algn="r">
              <a:buFontTx/>
              <a:buNone/>
            </a:pPr>
            <a:r>
              <a:rPr lang="fa-IR" dirty="0" smtClean="0"/>
              <a:t>با هر سمپلر از محلول مربوطه 10 بار برداشته ود ر محلول رقیق کننده کننده خودش (برای پارانیتروفنل سود 0.01 نرمال) می ریزیم کاملا مخلوط و با اسکپتوفتومتر یا فتومتر می خوانیم   </a:t>
            </a:r>
          </a:p>
          <a:p>
            <a:pPr algn="r">
              <a:buFontTx/>
              <a:buNone/>
            </a:pPr>
            <a:r>
              <a:rPr lang="fa-IR" dirty="0" smtClean="0"/>
              <a:t>برای سمپلر گروه الف رقت 1/10</a:t>
            </a:r>
          </a:p>
          <a:p>
            <a:pPr algn="r">
              <a:buFontTx/>
              <a:buNone/>
            </a:pPr>
            <a:r>
              <a:rPr lang="fa-IR" dirty="0" smtClean="0"/>
              <a:t>برای سمپلر گروه ب رقت 1/100</a:t>
            </a:r>
          </a:p>
          <a:p>
            <a:pPr algn="r">
              <a:buFontTx/>
              <a:buNone/>
            </a:pPr>
            <a:r>
              <a:rPr lang="fa-IR" dirty="0" smtClean="0"/>
              <a:t>و برای سمپلر گروه پ رقت 1/1000</a:t>
            </a:r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304800" y="685800"/>
          <a:ext cx="8229600" cy="461802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1222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گروه سمپلر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حجم سمپلر بر حسب میکرولیتر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حجم آب مقطر یا سود 0.01 نرمال بر حسب میلی لیتر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حجم رنگ برداشتی توسط سمپلر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گروه پ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گروه 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گروه 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گروه 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2.5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25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گروه 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گروه 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گروه الف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گروه الف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500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500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گروه الف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1000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1000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457200" y="685800"/>
          <a:ext cx="8229601" cy="50901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57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7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مجذور اختلاف میانگین و هر جذب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اختلاف میانگین و هر جذب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OD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0.000208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0.01443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0.5878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0.002812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-0.05303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0.5492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0.001179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0.03433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0.5679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0.002812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-0.05303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0.5492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0.002676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-0.05173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0.5505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0.00208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0.01443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0.5878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0.002887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-0.05373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0.5485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mtClean="0"/>
                        <a:t>SD=0.00979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0.001144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0.03383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0.5684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CV=1.7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0.002823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-0..05313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0.5491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BIAS=2.19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0.002728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-0.05223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0.5500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0.002164</a:t>
                      </a:r>
                      <a:r>
                        <a:rPr lang="fa-IR" dirty="0" smtClean="0"/>
                        <a:t> =جمع</a:t>
                      </a:r>
                      <a:r>
                        <a:rPr lang="fa-IR" baseline="0" dirty="0" smtClean="0"/>
                        <a:t> ستون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0.56084</a:t>
                      </a:r>
                      <a:r>
                        <a:rPr lang="fa-IR" dirty="0" smtClean="0"/>
                        <a:t>  میانگین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کنترل صحت  سمپلر ها را به روش مقایسه انجام می دهیم</a:t>
            </a:r>
          </a:p>
          <a:p>
            <a:pPr algn="r" rtl="1">
              <a:buNone/>
            </a:pPr>
            <a:r>
              <a:rPr lang="fa-IR" dirty="0" smtClean="0"/>
              <a:t>به این ترتیب که ابتدا:</a:t>
            </a:r>
          </a:p>
          <a:p>
            <a:pPr algn="r" rtl="1">
              <a:buNone/>
            </a:pPr>
            <a:r>
              <a:rPr lang="fa-IR" dirty="0" smtClean="0"/>
              <a:t>به وسیله پیپت و بالن ژوژه کلاس </a:t>
            </a:r>
            <a:r>
              <a:rPr lang="en-US" dirty="0" smtClean="0"/>
              <a:t>A</a:t>
            </a:r>
            <a:r>
              <a:rPr lang="fa-IR" dirty="0" smtClean="0"/>
              <a:t>  </a:t>
            </a:r>
          </a:p>
          <a:p>
            <a:pPr algn="r" rtl="1">
              <a:buNone/>
            </a:pPr>
            <a:r>
              <a:rPr lang="fa-IR" dirty="0" smtClean="0"/>
              <a:t>رقت های 1/10 برای پیپت گروه الف</a:t>
            </a:r>
          </a:p>
          <a:p>
            <a:pPr algn="r" rtl="1">
              <a:buNone/>
            </a:pPr>
            <a:r>
              <a:rPr lang="fa-IR" dirty="0" smtClean="0"/>
              <a:t>1/100 برای پیپت گروه ب</a:t>
            </a:r>
          </a:p>
          <a:p>
            <a:pPr algn="r" rtl="1">
              <a:buNone/>
            </a:pPr>
            <a:r>
              <a:rPr lang="fa-IR" dirty="0" smtClean="0"/>
              <a:t>و برای پیپت گروه پ رقت 1/1000 را میسازیم  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سپس ازین محلول  در سه لوله  ریخته قرائت کرده و میانگین خوانش را با میانگین ده لوله بررسی دقت مقایسه میکنیم و بایاس موجود را حساب میکنیم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3" name="Picture 3" descr="C:\Users\Administrator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724400"/>
            <a:ext cx="4162425" cy="1285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fa-IR" sz="4400" dirty="0" smtClean="0"/>
              <a:t>حداکثر میزان قابل قبول عدم دقت </a:t>
            </a:r>
          </a:p>
          <a:p>
            <a:pPr algn="r" rtl="1">
              <a:buFontTx/>
              <a:buNone/>
            </a:pPr>
            <a:r>
              <a:rPr lang="en-US" dirty="0" smtClean="0"/>
              <a:t> </a:t>
            </a:r>
            <a:r>
              <a:rPr lang="fa-IR" dirty="0" smtClean="0"/>
              <a:t>  تا 2% و حداکثر </a:t>
            </a:r>
          </a:p>
          <a:p>
            <a:pPr algn="r" rtl="1">
              <a:buFontTx/>
              <a:buNone/>
            </a:pPr>
            <a:r>
              <a:rPr lang="fa-IR" dirty="0" smtClean="0"/>
              <a:t>میزان قابل قبول برای عدم صحت</a:t>
            </a:r>
            <a:r>
              <a:rPr lang="en-US" dirty="0" smtClean="0"/>
              <a:t>(CV)</a:t>
            </a:r>
            <a:endParaRPr lang="fa-IR" dirty="0" smtClean="0"/>
          </a:p>
          <a:p>
            <a:pPr algn="r">
              <a:buFontTx/>
              <a:buNone/>
            </a:pPr>
            <a:r>
              <a:rPr lang="fa-IR" dirty="0" smtClean="0"/>
              <a:t>  تا 3 % می باشد</a:t>
            </a:r>
            <a:r>
              <a:rPr lang="en-US" dirty="0" smtClean="0"/>
              <a:t>(BIAS )</a:t>
            </a: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endParaRPr lang="fa-IR" dirty="0" smtClean="0"/>
          </a:p>
          <a:p>
            <a:pPr algn="r">
              <a:buFontTx/>
              <a:buNone/>
            </a:pPr>
            <a:r>
              <a:rPr lang="fa-IR" dirty="0" smtClean="0">
                <a:hlinkClick r:id="rId2" action="ppaction://hlinkfile"/>
              </a:rPr>
              <a:t>مثال عملی </a:t>
            </a:r>
            <a:endParaRPr lang="fa-I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کنترل دور با تاکومتر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از نتایج 10 بار اندازه گیری</a:t>
            </a:r>
          </a:p>
          <a:p>
            <a:pPr algn="r" rtl="1"/>
            <a:r>
              <a:rPr lang="en-US" dirty="0" smtClean="0"/>
              <a:t>CV</a:t>
            </a:r>
            <a:r>
              <a:rPr lang="fa-IR" dirty="0" smtClean="0"/>
              <a:t> میگیریم * مقدار مجاز </a:t>
            </a:r>
          </a:p>
          <a:p>
            <a:pPr algn="r" rtl="1"/>
            <a:r>
              <a:rPr lang="fa-IR" dirty="0" smtClean="0"/>
              <a:t>عدم دقت 5% است 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کنترل دما با دماسنج حداکثر اختلاف قبل و بعد چرخش 1-2 درجه</a:t>
            </a:r>
          </a:p>
          <a:p>
            <a:pPr algn="r" rtl="1"/>
            <a:r>
              <a:rPr lang="fa-IR" dirty="0" smtClean="0"/>
              <a:t>کنترل زمان با کرنومتر حداکثر اختلاف 5%           </a:t>
            </a:r>
            <a:r>
              <a:rPr lang="fa-IR" dirty="0" smtClean="0">
                <a:hlinkClick r:id="rId2" action="ppaction://hlinkfile"/>
              </a:rPr>
              <a:t>مثال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کنترل کیفی سانتریفیوژ:</a:t>
            </a:r>
            <a:br>
              <a:rPr lang="fa-IR" dirty="0" smtClean="0"/>
            </a:br>
            <a:endParaRPr lang="en-US" dirty="0"/>
          </a:p>
        </p:txBody>
      </p:sp>
      <p:pic>
        <p:nvPicPr>
          <p:cNvPr id="6" name="Picture 2" descr="C:\Users\Administrator\Desktop\WWWWWWWWWWW.PN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2781688" cy="35437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اسپکتروفتومتر (روش کار، آشنایی و کنترل کیفی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152400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کنترل کیفی اسپکتروفتومتر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3281" y="3994392"/>
            <a:ext cx="2957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3000" b="1" dirty="0">
                <a:solidFill>
                  <a:srgbClr val="FF0000"/>
                </a:solidFill>
              </a:rPr>
              <a:t>ثابت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3281" y="4610413"/>
            <a:ext cx="2914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3000" b="1" dirty="0">
                <a:solidFill>
                  <a:srgbClr val="FF0000"/>
                </a:solidFill>
              </a:rPr>
              <a:t>نسبی (تناسبی؟)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257425" y="2544321"/>
            <a:ext cx="4629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r" rtl="1">
              <a:buFont typeface="Wingdings" panose="05000000000000000000" pitchFamily="2" charset="2"/>
              <a:buChar char="v"/>
            </a:pPr>
            <a:r>
              <a:rPr lang="fa-IR" sz="3000" b="1" dirty="0"/>
              <a:t>اتفاقی (تصادفی)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r"/>
            <a:r>
              <a:rPr lang="fa-IR" dirty="0"/>
              <a:t>انواع خطا:</a:t>
            </a: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337154" y="3365522"/>
            <a:ext cx="46291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r" rtl="1">
              <a:buFont typeface="Wingdings" panose="05000000000000000000" pitchFamily="2" charset="2"/>
              <a:buChar char="v"/>
            </a:pPr>
            <a:r>
              <a:rPr lang="fa-IR" sz="3000" b="1" dirty="0"/>
              <a:t>سامانمند (منظم)</a:t>
            </a:r>
            <a:endParaRPr lang="en-US" sz="3000" b="1" dirty="0"/>
          </a:p>
        </p:txBody>
      </p:sp>
      <p:sp>
        <p:nvSpPr>
          <p:cNvPr id="2" name="Pentagon 1"/>
          <p:cNvSpPr/>
          <p:nvPr/>
        </p:nvSpPr>
        <p:spPr>
          <a:xfrm>
            <a:off x="609600" y="2514600"/>
            <a:ext cx="3147515" cy="522027"/>
          </a:xfrm>
          <a:prstGeom prst="homePlat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</a:rPr>
              <a:t>تکرار سنجش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14400" y="3657600"/>
            <a:ext cx="3147515" cy="522027"/>
          </a:xfrm>
          <a:prstGeom prst="homePlat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</a:rPr>
              <a:t>مقایسه با ماده یا روش مرجع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713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149283149"/>
              </p:ext>
            </p:extLst>
          </p:nvPr>
        </p:nvGraphicFramePr>
        <p:xfrm>
          <a:off x="3276600" y="1600200"/>
          <a:ext cx="472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648200" y="762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1-کنترل خطی بودن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048000"/>
            <a:ext cx="251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به طور روتین از محلول سیان مت هموگلوبین با جذب نوری حدود ۲ تهیه شود ( بطور مثال از اضافه کردن ۱۰۰ میکرولیتر خون با هموگلوبین17به ۵۵ میلی لیتر درابکین ، محلولی با جذب نوری حدود 2.09 بدست می آید ).</a:t>
            </a:r>
            <a:endParaRPr lang="en-US" sz="1600" dirty="0">
              <a:cs typeface="B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5085141"/>
              </p:ext>
            </p:extLst>
          </p:nvPr>
        </p:nvGraphicFramePr>
        <p:xfrm>
          <a:off x="609600" y="685800"/>
          <a:ext cx="2438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405 نانومتر</a:t>
                      </a:r>
                    </a:p>
                    <a:p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پارانیتروفنل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350نانومتر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دی کرومات پتاسیم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540 نانومتر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سیانومتهموگلوبین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886200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برای محاسبه میزان خطا در هر رقت ،جذب نوری(</a:t>
            </a:r>
            <a:r>
              <a:rPr lang="en-US" dirty="0" smtClean="0">
                <a:cs typeface="B Nazanin" panose="00000400000000000000" pitchFamily="2" charset="-78"/>
              </a:rPr>
              <a:t>OD) </a:t>
            </a:r>
            <a:r>
              <a:rPr lang="fa-IR" dirty="0" smtClean="0">
                <a:cs typeface="B Nazanin" panose="00000400000000000000" pitchFamily="2" charset="-78"/>
              </a:rPr>
              <a:t>رقتی از محلول که در </a:t>
            </a:r>
            <a:r>
              <a:rPr lang="fa-IR" u="sng" dirty="0" smtClean="0">
                <a:cs typeface="B Nazanin" panose="00000400000000000000" pitchFamily="2" charset="-78"/>
              </a:rPr>
              <a:t>حدود </a:t>
            </a:r>
            <a:r>
              <a:rPr lang="en-US" u="sng" dirty="0" smtClean="0">
                <a:cs typeface="B Nazanin" panose="00000400000000000000" pitchFamily="2" charset="-78"/>
              </a:rPr>
              <a:t>0.4</a:t>
            </a:r>
            <a:r>
              <a:rPr lang="fa-IR" dirty="0" smtClean="0">
                <a:cs typeface="B Nazanin" panose="00000400000000000000" pitchFamily="2" charset="-78"/>
              </a:rPr>
              <a:t> باشد به عنوان مبنا انتخاب و میزان خطای سایر رقتها با توجه به آن محاسبه می شود تا جذب مورد انتظار بدست بیاید) 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بطور مثال اگر جذب نوری نمونه با رقت ۴/۱ ، حدود ۴/۰ باشد .جذب نوری مورد انتظار برای رقت ۲/۱ بصورت زیر محاسبه می شود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بایاس مجاز :</a:t>
            </a:r>
            <a:r>
              <a:rPr lang="en-US" dirty="0" smtClean="0">
                <a:cs typeface="B Nazanin" panose="00000400000000000000" pitchFamily="2" charset="-78"/>
              </a:rPr>
              <a:t> 5% </a:t>
            </a: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  <a:hlinkClick r:id="rId2" action="ppaction://hlinkfile"/>
              </a:rPr>
              <a:t>مثال عملی 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58531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61198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8790" y="1270660"/>
          <a:ext cx="5902036" cy="2101932"/>
        </p:xfrm>
        <a:graphic>
          <a:graphicData uri="http://schemas.openxmlformats.org/drawingml/2006/table">
            <a:tbl>
              <a:tblPr/>
              <a:tblGrid>
                <a:gridCol w="5902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01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1600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1/0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8288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1/2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1336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1/4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362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1/8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5908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1/16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8956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1/32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124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1/64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9512687"/>
              </p:ext>
            </p:extLst>
          </p:nvPr>
        </p:nvGraphicFramePr>
        <p:xfrm>
          <a:off x="1752600" y="2057399"/>
          <a:ext cx="5715000" cy="201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524">
                <a:tc>
                  <a:txBody>
                    <a:bodyPr/>
                    <a:lstStyle/>
                    <a:p>
                      <a:pPr algn="r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حداکثر جذب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ماده رنگی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۲۵۷ و ۳۵۰ نانومتر 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محلول دی کرومات پتاسیم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54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۴۰۱ نانومتر 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محلول پارانیتروفنل 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54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۵۱۲ نانومتر 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سولفات آمونیوم کبالت 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lang="fa-IR" dirty="0" smtClean="0">
                          <a:cs typeface="2  Nazanin" pitchFamily="2" charset="-78"/>
                        </a:rPr>
                        <a:t>۵</a:t>
                      </a:r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۴۰ نانومتر 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محلول سیان‌ مت هموگلوبین 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90800" y="11430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chemeClr val="dk1"/>
                </a:solidFill>
                <a:cs typeface="B Nazanin" panose="00000400000000000000" pitchFamily="2" charset="-78"/>
              </a:rPr>
              <a:t>2-بررسی صحت طول موج    </a:t>
            </a:r>
            <a:endParaRPr lang="en-US" b="1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3- بررسی رانش فتومتریک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997839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1-دستگاه را با درابکین صفر کنید.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2- سپس محلول سیانومت هموگلوبین را در کووت ریخته و سر آن را با پارافیلم محکم نمایید.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3-جذب نوری این محلول هر ۵-۱۵ دقیقه بمدت یک ساعت اندازه گیری نمایید.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حداکثر تغییر مجاز در جذب های نوری قرائت شده طی این مدت ۰٫۰۰۵± می باشد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525963"/>
          </a:xfrm>
        </p:spPr>
        <p:txBody>
          <a:bodyPr/>
          <a:lstStyle/>
          <a:p>
            <a:pPr algn="r">
              <a:buNone/>
            </a:pPr>
            <a:r>
              <a:rPr lang="fa-IR" sz="1800" b="1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4-بررسی نورهای ناخواسته</a:t>
            </a:r>
          </a:p>
          <a:p>
            <a:pPr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نور از محلول هایی که دارای جذب 100%هستند  نباید عبور کند</a:t>
            </a:r>
          </a:p>
          <a:p>
            <a:pPr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ترنس میتنس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صفر درصد </a:t>
            </a:r>
            <a:r>
              <a:rPr lang="fa-IR" sz="2000" dirty="0" smtClean="0">
                <a:cs typeface="B Nazanin" panose="00000400000000000000" pitchFamily="2" charset="-78"/>
              </a:rPr>
              <a:t>داشته باشند و حداکثر 2% نورناخواسته مورد قبول است.</a:t>
            </a:r>
          </a:p>
          <a:p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124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طول موجی که جذب 100% دارند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نام ماده                          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۲۰۰ </a:t>
                      </a:r>
                      <a:r>
                        <a:rPr lang="en-US" dirty="0" smtClean="0"/>
                        <a:t>– </a:t>
                      </a:r>
                      <a:r>
                        <a:rPr lang="fa-IR" dirty="0" smtClean="0"/>
                        <a:t>175</a:t>
                      </a:r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کلرید پتاسیم </a:t>
                      </a:r>
                      <a:r>
                        <a:rPr lang="en-US" dirty="0" smtClean="0"/>
                        <a:t>12) </a:t>
                      </a:r>
                      <a:r>
                        <a:rPr lang="fa-IR" dirty="0" smtClean="0"/>
                        <a:t>گرم در لیتر)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۲۵۰-۳۲۰</a:t>
                      </a:r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استون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۳۰۰-۳۸۵</a:t>
                      </a:r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سدیم نیتریت (50 گرم در لیتر)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سرعت سانتریفیوژ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صحت زمان سنج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حداکثر توان تجمع</a:t>
            </a:r>
          </a:p>
          <a:p>
            <a:pPr marL="109728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برای بررسی حداکثر توان چند نمونه خون با هماتوکریت کمتر از 50 درصد را پس از شیک کامل به صورت دوتایی به مدت3 ،7،5، 11،9 دقیقه سانتریفیوژ کرده و نتایج را بررسی کنید. نتایج </a:t>
            </a:r>
            <a:r>
              <a:rPr lang="fa-IR" dirty="0">
                <a:cs typeface="B Nazanin" panose="00000400000000000000" pitchFamily="2" charset="-78"/>
              </a:rPr>
              <a:t>بعد از 5 دقیقه بدون تغییر باشند.</a:t>
            </a:r>
          </a:p>
          <a:p>
            <a:pPr marL="109728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effectLst/>
                <a:cs typeface="B Nazanin" panose="00000400000000000000" pitchFamily="2" charset="-78"/>
              </a:rPr>
              <a:t>کنترل کیفی میکروهماتوکریت</a:t>
            </a:r>
            <a:endParaRPr lang="fa-IR" sz="2800" dirty="0"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5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10800000" flipV="1">
            <a:off x="685800" y="914399"/>
            <a:ext cx="7772400" cy="838201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کنترل کیفی آنتی سرم های گروه خونی      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81400" y="1447800"/>
            <a:ext cx="4876800" cy="3363511"/>
          </a:xfrm>
        </p:spPr>
        <p:txBody>
          <a:bodyPr/>
          <a:lstStyle/>
          <a:p>
            <a:r>
              <a:rPr lang="fa-IR" dirty="0" smtClean="0"/>
              <a:t>تست آگلوتیناسیون</a:t>
            </a:r>
          </a:p>
          <a:p>
            <a:endParaRPr lang="fa-IR" dirty="0" smtClean="0"/>
          </a:p>
          <a:p>
            <a:endParaRPr lang="fa-IR" dirty="0" smtClean="0"/>
          </a:p>
          <a:p>
            <a:pPr rtl="1"/>
            <a:r>
              <a:rPr lang="fa-IR" dirty="0" smtClean="0"/>
              <a:t>تست ولع یا </a:t>
            </a:r>
            <a:r>
              <a:rPr lang="en-US" dirty="0" smtClean="0"/>
              <a:t>Avidity</a:t>
            </a:r>
          </a:p>
          <a:p>
            <a:pPr rtl="1"/>
            <a:endParaRPr lang="en-US" dirty="0" smtClean="0"/>
          </a:p>
          <a:p>
            <a:pPr rtl="1"/>
            <a:r>
              <a:rPr lang="fa-IR" dirty="0" smtClean="0">
                <a:hlinkClick r:id="rId2" action="ppaction://hlinkfile"/>
              </a:rPr>
              <a:t>مثال</a:t>
            </a:r>
            <a:endParaRPr lang="en-US" dirty="0"/>
          </a:p>
        </p:txBody>
      </p:sp>
      <p:pic>
        <p:nvPicPr>
          <p:cNvPr id="75778" name="Picture 2" descr="C:\Users\Administrator\Desktop\QQQQQQQQQQQQQQQ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9200" y="1828800"/>
            <a:ext cx="2781300" cy="2144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 algn="r" rtl="1">
              <a:buNone/>
            </a:pPr>
            <a:r>
              <a:rPr lang="fa-IR" dirty="0" smtClean="0"/>
              <a:t>1-تهیه چک سل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2-افزودن انتی هیومن و انکوباسیون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3-سانتریفیوژ 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>
                <a:hlinkClick r:id="rId2" action="ppaction://hlinkfile"/>
              </a:rPr>
              <a:t>مثال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کنترل آنتی هیومن گلوبولین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برای </a:t>
            </a:r>
            <a:r>
              <a:rPr lang="fa-IR" dirty="0"/>
              <a:t>این کار در لوله تست، 100 میکرولیتر چک سل و 100 میکرولیتر آنتی هیومن و در لوله دیگر به عنوان کنترل 100 میکرولیتر چک سل و 100 میکرولیتر آلبومین اضافه و 10 تا 15 ثانیه با دور 2500 تا 3000  سانتریفیوژکرده وآگلوتیناسیون رامشاهده وثبت کنید.</a:t>
            </a:r>
          </a:p>
          <a:p>
            <a:pPr algn="r" rtl="1"/>
            <a:r>
              <a:rPr lang="fa-IR" dirty="0"/>
              <a:t>لوله تست باید از نظر آگلوتیناسیون مثبت و لوله کنترل باید منفی باشد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/>
              <a:t>کنترل کیفی آنتی هیومن گلوبولین</a:t>
            </a:r>
            <a:br>
              <a:rPr lang="fa-IR" dirty="0"/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889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تهیه رقت های مختلف از آنتی </a:t>
            </a:r>
            <a:r>
              <a:rPr lang="en-GB" dirty="0" smtClean="0"/>
              <a:t>D</a:t>
            </a:r>
          </a:p>
          <a:p>
            <a:pPr algn="r" rtl="1"/>
            <a:endParaRPr lang="en-GB" dirty="0"/>
          </a:p>
          <a:p>
            <a:pPr algn="r" rtl="1"/>
            <a:r>
              <a:rPr lang="fa-IR" dirty="0" smtClean="0"/>
              <a:t>مجاورت رقت ها با سوسپانسیون 5 درصد </a:t>
            </a:r>
            <a:r>
              <a:rPr lang="en-GB" dirty="0" smtClean="0"/>
              <a:t>O </a:t>
            </a:r>
            <a:r>
              <a:rPr lang="fa-IR" dirty="0" smtClean="0"/>
              <a:t>مثبت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چک </a:t>
            </a:r>
            <a:r>
              <a:rPr lang="fa-IR" dirty="0" smtClean="0"/>
              <a:t>سل: </a:t>
            </a:r>
            <a:endParaRPr lang="fa-IR" dirty="0"/>
          </a:p>
          <a:p>
            <a:pPr algn="r" rtl="1"/>
            <a:r>
              <a:rPr lang="fa-IR" dirty="0" smtClean="0"/>
              <a:t>اولین رقتی که آگلوتینه نباشد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تهیه چک سل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30117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r" rtl="1">
              <a:buNone/>
            </a:pPr>
            <a:r>
              <a:rPr lang="fa-IR" dirty="0" smtClean="0"/>
              <a:t>1-</a:t>
            </a:r>
            <a:r>
              <a:rPr lang="en-GB" dirty="0" smtClean="0"/>
              <a:t> </a:t>
            </a:r>
            <a:r>
              <a:rPr lang="fa-IR" dirty="0" smtClean="0"/>
              <a:t>ماندن:</a:t>
            </a:r>
            <a:r>
              <a:rPr lang="en-GB" dirty="0"/>
              <a:t> </a:t>
            </a:r>
            <a:r>
              <a:rPr lang="en-GB" dirty="0" smtClean="0"/>
              <a:t>Again</a:t>
            </a:r>
            <a:r>
              <a:rPr lang="fa-IR" dirty="0" smtClean="0"/>
              <a:t>) </a:t>
            </a:r>
            <a:r>
              <a:rPr lang="fa-IR" dirty="0"/>
              <a:t>مواد شیمیایی و راژنتها در طی نگهداری دچار تغییر در ترکیب و غلظت می شوند. ممکن است </a:t>
            </a:r>
            <a:r>
              <a:rPr lang="fa-IR" dirty="0">
                <a:solidFill>
                  <a:srgbClr val="FF0000"/>
                </a:solidFill>
              </a:rPr>
              <a:t>کریستالیزه</a:t>
            </a:r>
            <a:r>
              <a:rPr lang="fa-IR" dirty="0"/>
              <a:t> شده یا مورد حمله </a:t>
            </a:r>
            <a:r>
              <a:rPr lang="fa-IR" dirty="0">
                <a:solidFill>
                  <a:srgbClr val="FF0000"/>
                </a:solidFill>
              </a:rPr>
              <a:t>میکروب ها و قارچ </a:t>
            </a:r>
            <a:r>
              <a:rPr lang="fa-IR" dirty="0"/>
              <a:t>ها قرار گیرند. نمونه ها هم در اثر نگهداری دچار تغییر می </a:t>
            </a:r>
            <a:r>
              <a:rPr lang="fa-IR" dirty="0" smtClean="0"/>
              <a:t>شوند. در اثر ماندن راژنت ها و نمونه ها </a:t>
            </a:r>
            <a:r>
              <a:rPr lang="fa-IR" dirty="0" smtClean="0">
                <a:solidFill>
                  <a:srgbClr val="FF0000"/>
                </a:solidFill>
              </a:rPr>
              <a:t>نا خالصی ها از هوا جذب می شوند</a:t>
            </a:r>
            <a:r>
              <a:rPr lang="fa-IR" dirty="0" smtClean="0"/>
              <a:t>. </a:t>
            </a:r>
            <a:r>
              <a:rPr lang="fa-IR" dirty="0"/>
              <a:t>تغییرات مکانیکی دستگاهها در طول زمان به علت تغییر رطوبت و حرارت ودیگرشرایط نامناسب.</a:t>
            </a:r>
          </a:p>
          <a:p>
            <a:pPr lvl="0" algn="r" rtl="1">
              <a:buClr>
                <a:srgbClr val="2DA2BF"/>
              </a:buClr>
            </a:pPr>
            <a:r>
              <a:rPr lang="fa-IR" dirty="0"/>
              <a:t> </a:t>
            </a:r>
            <a:r>
              <a:rPr lang="fa-IR" sz="2800" dirty="0">
                <a:solidFill>
                  <a:prstClr val="black"/>
                </a:solidFill>
              </a:rPr>
              <a:t>2- </a:t>
            </a:r>
            <a:r>
              <a:rPr lang="en-GB" sz="2800" dirty="0">
                <a:solidFill>
                  <a:prstClr val="black"/>
                </a:solidFill>
              </a:rPr>
              <a:t>Personal bias : </a:t>
            </a:r>
            <a:r>
              <a:rPr lang="fa-IR" sz="2800" dirty="0">
                <a:solidFill>
                  <a:prstClr val="black"/>
                </a:solidFill>
              </a:rPr>
              <a:t>ممکن است پرسنل نادانسته خطایی را وارد نتایج ازمایش کنند . مثلا ممکن است </a:t>
            </a:r>
            <a:r>
              <a:rPr lang="fa-IR" sz="2800" dirty="0" smtClean="0">
                <a:solidFill>
                  <a:prstClr val="black"/>
                </a:solidFill>
              </a:rPr>
              <a:t>مینیسک</a:t>
            </a:r>
            <a:r>
              <a:rPr lang="en-GB" sz="2800" dirty="0" smtClean="0">
                <a:solidFill>
                  <a:prstClr val="black"/>
                </a:solidFill>
              </a:rPr>
              <a:t>meniscus) </a:t>
            </a:r>
            <a:r>
              <a:rPr lang="fa-IR" sz="2800" dirty="0">
                <a:solidFill>
                  <a:prstClr val="black"/>
                </a:solidFill>
              </a:rPr>
              <a:t>پیپت </a:t>
            </a:r>
            <a:r>
              <a:rPr lang="fa-IR" sz="2800" dirty="0" smtClean="0">
                <a:solidFill>
                  <a:prstClr val="black"/>
                </a:solidFill>
              </a:rPr>
              <a:t>غلط خوانده شود یا اشتباه در محاسبات رخ دهد</a:t>
            </a:r>
          </a:p>
          <a:p>
            <a:pPr algn="r" rtl="1">
              <a:buClr>
                <a:srgbClr val="2DA2BF"/>
              </a:buClr>
            </a:pPr>
            <a:r>
              <a:rPr lang="fa-IR" sz="2800" dirty="0"/>
              <a:t> 3- </a:t>
            </a:r>
            <a:r>
              <a:rPr lang="en-GB" sz="2800" dirty="0"/>
              <a:t>Laboratory bias: </a:t>
            </a:r>
            <a:r>
              <a:rPr lang="fa-IR" sz="2800" dirty="0"/>
              <a:t>تغییرات در استانداردها – راژنت ها- محیط کار – متد و دستگاهها</a:t>
            </a:r>
          </a:p>
          <a:p>
            <a:pPr lvl="0" algn="r" rtl="1">
              <a:buClr>
                <a:srgbClr val="2DA2BF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علل شایع خطای سیستماتیک                 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4479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pPr algn="r" rtl="1"/>
            <a:r>
              <a:rPr lang="fa-IR" sz="2400" smtClean="0">
                <a:solidFill>
                  <a:srgbClr val="FF0000"/>
                </a:solidFill>
              </a:rPr>
              <a:t>صحه گذاری:</a:t>
            </a:r>
            <a:r>
              <a:rPr lang="en-US" sz="2400" smtClean="0">
                <a:solidFill>
                  <a:srgbClr val="FF0000"/>
                </a:solidFill>
              </a:rPr>
              <a:t>validation</a:t>
            </a:r>
          </a:p>
          <a:p>
            <a:pPr algn="r" rtl="1"/>
            <a:r>
              <a:rPr lang="fa-IR" sz="2400" smtClean="0"/>
              <a:t>به معنای کسب اطمینان ازاینکه یک روش یا تجهیز با هدف استفاده اش متناسب باشد(این فرایند توسط شرکت های سازنده صورت میپذیرد)</a:t>
            </a:r>
          </a:p>
          <a:p>
            <a:pPr algn="r" rtl="1"/>
            <a:r>
              <a:rPr lang="fa-IR" sz="2400" smtClean="0"/>
              <a:t>معیار های عملکردی مورد بررسی:دقت،صحت،محدوده مرجع،عدم قطعیت و ...</a:t>
            </a:r>
            <a:endParaRPr lang="fa-IR" smtClean="0"/>
          </a:p>
          <a:p>
            <a:pPr algn="r" rtl="1"/>
            <a:r>
              <a:rPr lang="fa-IR" sz="2400" smtClean="0">
                <a:solidFill>
                  <a:srgbClr val="FF0000"/>
                </a:solidFill>
              </a:rPr>
              <a:t>تصدیق:</a:t>
            </a:r>
            <a:r>
              <a:rPr lang="en-US" sz="2400" smtClean="0">
                <a:solidFill>
                  <a:srgbClr val="FF0000"/>
                </a:solidFill>
              </a:rPr>
              <a:t>verification</a:t>
            </a:r>
            <a:endParaRPr lang="fa-IR" sz="2400" smtClean="0">
              <a:solidFill>
                <a:srgbClr val="FF0000"/>
              </a:solidFill>
            </a:endParaRPr>
          </a:p>
          <a:p>
            <a:pPr algn="r" rtl="1"/>
            <a:r>
              <a:rPr lang="fa-IR" sz="2400" smtClean="0"/>
              <a:t>به معنای تایید کیت ها و روش های صحه گذاری شده توسط شرکت است که در داخل آزمایشگاه انجام میشود</a:t>
            </a:r>
            <a:endParaRPr lang="en-US" sz="2400" smtClean="0"/>
          </a:p>
          <a:p>
            <a:pPr algn="r" rtl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990601"/>
            <a:ext cx="8521700" cy="506095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fa-IR" sz="2400" dirty="0"/>
              <a:t>آزمایش های </a:t>
            </a:r>
            <a:r>
              <a:rPr lang="fa-IR" sz="2400" dirty="0" smtClean="0"/>
              <a:t>تصدیق کیت ها / تجهیزات/ روش ها در </a:t>
            </a:r>
            <a:r>
              <a:rPr lang="fa-IR" sz="2400" dirty="0"/>
              <a:t>این مرحله انجام می گیرد :</a:t>
            </a:r>
          </a:p>
          <a:p>
            <a:pPr marL="0" indent="0" algn="r" rtl="1">
              <a:buFont typeface="Wingdings 3" pitchFamily="18" charset="2"/>
              <a:buNone/>
              <a:defRPr/>
            </a:pPr>
            <a:r>
              <a:rPr lang="fa-IR" dirty="0">
                <a:solidFill>
                  <a:srgbClr val="C00000"/>
                </a:solidFill>
              </a:rPr>
              <a:t>     </a:t>
            </a:r>
            <a:r>
              <a:rPr lang="fa-IR" dirty="0" smtClean="0">
                <a:solidFill>
                  <a:srgbClr val="C00000"/>
                </a:solidFill>
              </a:rPr>
              <a:t>-*دقت( تکرار پذیری)</a:t>
            </a:r>
          </a:p>
          <a:p>
            <a:pPr marL="0" indent="0" algn="r" rtl="1">
              <a:buFont typeface="Wingdings 3" pitchFamily="18" charset="2"/>
              <a:buNone/>
              <a:defRPr/>
            </a:pPr>
            <a:r>
              <a:rPr lang="fa-IR" sz="2400" dirty="0" smtClean="0">
                <a:solidFill>
                  <a:srgbClr val="C00000"/>
                </a:solidFill>
              </a:rPr>
              <a:t>      -*صحت(مقایسه با روش ارجح)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fa-IR" sz="2400" dirty="0" smtClean="0">
                <a:solidFill>
                  <a:srgbClr val="C00000"/>
                </a:solidFill>
              </a:rPr>
              <a:t>در مورد تصدیق تجهیز ”کری اور“</a:t>
            </a:r>
          </a:p>
          <a:p>
            <a:pPr marL="0" indent="0" algn="r" rtl="1">
              <a:buFont typeface="Wingdings 3" pitchFamily="18" charset="2"/>
              <a:buNone/>
              <a:defRPr/>
            </a:pPr>
            <a:r>
              <a:rPr lang="fa-IR" sz="2400" dirty="0" smtClean="0">
                <a:solidFill>
                  <a:srgbClr val="C00000"/>
                </a:solidFill>
              </a:rPr>
              <a:t>      -خطی بودن</a:t>
            </a:r>
          </a:p>
          <a:p>
            <a:pPr marL="0" indent="0" algn="r" rtl="1">
              <a:buFont typeface="Wingdings 3" pitchFamily="18" charset="2"/>
              <a:buNone/>
              <a:defRPr/>
            </a:pPr>
            <a:r>
              <a:rPr lang="fa-IR" sz="2400" dirty="0" smtClean="0">
                <a:solidFill>
                  <a:srgbClr val="C00000"/>
                </a:solidFill>
              </a:rPr>
              <a:t>      -تایید محدوده مرجع </a:t>
            </a:r>
          </a:p>
          <a:p>
            <a:pPr marL="0" indent="0" algn="r" rtl="1">
              <a:buFont typeface="Wingdings 3" pitchFamily="18" charset="2"/>
              <a:buNone/>
              <a:defRPr/>
            </a:pPr>
            <a:endParaRPr lang="fa-IR" sz="2400" dirty="0" smtClean="0">
              <a:solidFill>
                <a:srgbClr val="C00000"/>
              </a:solidFill>
            </a:endParaRPr>
          </a:p>
          <a:p>
            <a:pPr marL="0" indent="0" algn="r" rtl="1">
              <a:buFont typeface="Wingdings 3" pitchFamily="18" charset="2"/>
              <a:buNone/>
              <a:defRPr/>
            </a:pPr>
            <a:r>
              <a:rPr lang="fa-IR" sz="2400" dirty="0" smtClean="0">
                <a:solidFill>
                  <a:srgbClr val="C00000"/>
                </a:solidFill>
              </a:rPr>
              <a:t> *  این مفاهیم در مبحث کنترل کیفی به طور مفصل توضیح داده شد</a:t>
            </a:r>
          </a:p>
          <a:p>
            <a:pPr marL="0" indent="0" algn="r" rtl="1">
              <a:buFont typeface="Wingdings 3" pitchFamily="18" charset="2"/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39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mtClean="0"/>
              <a:t> 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خطی بودن</a:t>
            </a:r>
            <a:endParaRPr lang="en-US" dirty="0" smtClean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fa-IR" sz="2800" dirty="0" smtClean="0"/>
              <a:t>بررسی خطی بودن</a:t>
            </a:r>
          </a:p>
          <a:p>
            <a:pPr algn="r" rtl="1">
              <a:buFont typeface="Arial" pitchFamily="34" charset="0"/>
              <a:buNone/>
            </a:pPr>
            <a:r>
              <a:rPr lang="fa-IR" sz="2800" dirty="0" smtClean="0">
                <a:solidFill>
                  <a:srgbClr val="FF0000"/>
                </a:solidFill>
              </a:rPr>
              <a:t>نمونه مورد استفاده:</a:t>
            </a:r>
          </a:p>
          <a:p>
            <a:pPr algn="r" rtl="1">
              <a:buFont typeface="Arial" pitchFamily="34" charset="0"/>
              <a:buNone/>
            </a:pPr>
            <a:r>
              <a:rPr lang="fa-IR" sz="2800" dirty="0" smtClean="0"/>
              <a:t>1-محلول استاندارد </a:t>
            </a:r>
          </a:p>
          <a:p>
            <a:pPr algn="r" rtl="1">
              <a:buFont typeface="Arial" pitchFamily="34" charset="0"/>
              <a:buNone/>
            </a:pPr>
            <a:r>
              <a:rPr lang="fa-IR" sz="2800" dirty="0" smtClean="0"/>
              <a:t>2-</a:t>
            </a:r>
            <a:r>
              <a:rPr lang="en-US" sz="2800" dirty="0" smtClean="0"/>
              <a:t>spike</a:t>
            </a:r>
            <a:r>
              <a:rPr lang="fa-IR" sz="2800" dirty="0" smtClean="0"/>
              <a:t> کردن نمونه استاندارد با غلظت بالا با نمونه انسانی</a:t>
            </a:r>
          </a:p>
          <a:p>
            <a:pPr algn="r" rtl="1">
              <a:buFont typeface="Arial" pitchFamily="34" charset="0"/>
              <a:buNone/>
            </a:pPr>
            <a:r>
              <a:rPr lang="fa-IR" sz="2800" dirty="0" smtClean="0"/>
              <a:t>3-نمونه بیماربا غلظت بالا </a:t>
            </a:r>
          </a:p>
          <a:p>
            <a:pPr algn="r" rtl="1">
              <a:buFont typeface="Arial" pitchFamily="34" charset="0"/>
              <a:buNone/>
            </a:pPr>
            <a:r>
              <a:rPr lang="fa-IR" sz="2800" dirty="0" smtClean="0">
                <a:solidFill>
                  <a:srgbClr val="FF0000"/>
                </a:solidFill>
              </a:rPr>
              <a:t>رقیق کننده ها:</a:t>
            </a:r>
          </a:p>
          <a:p>
            <a:pPr algn="r" rtl="1">
              <a:buFont typeface="Arial" pitchFamily="34" charset="0"/>
              <a:buNone/>
            </a:pPr>
            <a:r>
              <a:rPr lang="fa-IR" sz="2800" dirty="0" smtClean="0"/>
              <a:t>نمونه سرم با غلظت پایین</a:t>
            </a:r>
          </a:p>
          <a:p>
            <a:pPr algn="r" rtl="1">
              <a:buFont typeface="Arial" pitchFamily="34" charset="0"/>
              <a:buNone/>
            </a:pPr>
            <a:r>
              <a:rPr lang="fa-IR" sz="2800" dirty="0" smtClean="0"/>
              <a:t>سالین /آب مقطر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روش بررسی خطی بودن: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ابتدا رقت های مختلفی از نمونه با غلظت بالا را با رقیق کننده سالین یا اب مقطر تهیه میکنیم.</a:t>
            </a:r>
          </a:p>
          <a:p>
            <a:pPr algn="r" rtl="1"/>
            <a:r>
              <a:rPr lang="fa-IR" dirty="0" smtClean="0"/>
              <a:t>سپس مقادیر اندازه گیری شده را با مقادیر مورد انتظار به توسط نرم افزار یا به روش دستی در نمودار قرا میدهیم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hlinkClick r:id="rId2" action="ppaction://hlinkfile"/>
              </a:rPr>
              <a:t>مثال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/>
              <a:t>تایید محدوده مرجع</a:t>
            </a:r>
            <a:endParaRPr lang="en-US" smtClean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smtClean="0"/>
              <a:t>نمونه های 20 فرد از جمعیت با شرایط جغرافیایی و دموگرافیک مورد اندازه گیری انالیت قرار میگیرد</a:t>
            </a:r>
          </a:p>
          <a:p>
            <a:pPr algn="r" rtl="1"/>
            <a:r>
              <a:rPr lang="fa-IR" sz="2800" smtClean="0"/>
              <a:t>اگر حداکثر دو نتیجه خارج از نتایج محدوده مرجع ادعایی کیت قرار بگیرد محدوده تایید میشود</a:t>
            </a:r>
          </a:p>
          <a:p>
            <a:pPr algn="r" rtl="1"/>
            <a:r>
              <a:rPr lang="fa-IR" sz="2800" smtClean="0"/>
              <a:t>اگر بیش از دو نتیجه خارج از محدوده باشد ؟</a:t>
            </a:r>
          </a:p>
          <a:p>
            <a:pPr algn="r" rtl="1"/>
            <a:r>
              <a:rPr lang="fa-IR" sz="2800" smtClean="0"/>
              <a:t>20 نمونه دیگر را بررسی میکنیم اگر مجدد بیش از دو نمونه خارج از محدوده باشد نمیتوان ازین محدوده مرجع بهره گرفت..</a:t>
            </a:r>
            <a:endParaRPr lang="en-US" sz="280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کری اور پراب نمونه</a:t>
            </a:r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کری اور پراب ریجنت</a:t>
            </a:r>
          </a:p>
          <a:p>
            <a:pPr algn="r" rtl="1">
              <a:buNone/>
            </a:pPr>
            <a:endParaRPr lang="fa-I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بررسی کری اور(انتقال ناخواسته نمونه یا معرف)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ابتدا نمونه با غلظت پایین را در جایگاه 1 تا 30 قرار دهید و </a:t>
            </a:r>
            <a:r>
              <a:rPr lang="en-GB" dirty="0" smtClean="0"/>
              <a:t>cv</a:t>
            </a:r>
            <a:r>
              <a:rPr lang="fa-IR" dirty="0" smtClean="0"/>
              <a:t>نتایج تکرار آن را محاسبه کنید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سپس نمونه ای </a:t>
            </a:r>
            <a:r>
              <a:rPr lang="fa-IR" dirty="0"/>
              <a:t>با غلظت بالا را در جایگاه های 1 و 2  و 3 قرارداده ( </a:t>
            </a:r>
            <a:r>
              <a:rPr lang="en-GB" dirty="0" smtClean="0"/>
              <a:t>H1 </a:t>
            </a:r>
            <a:r>
              <a:rPr lang="fa-IR" dirty="0" smtClean="0"/>
              <a:t>   </a:t>
            </a:r>
            <a:r>
              <a:rPr lang="en-GB" dirty="0" smtClean="0"/>
              <a:t>H2</a:t>
            </a:r>
            <a:r>
              <a:rPr lang="en-GB" dirty="0"/>
              <a:t>, </a:t>
            </a:r>
            <a:r>
              <a:rPr lang="en-GB" dirty="0" smtClean="0"/>
              <a:t>H3</a:t>
            </a:r>
            <a:r>
              <a:rPr lang="fa-IR" dirty="0" smtClean="0"/>
              <a:t>و </a:t>
            </a:r>
            <a:r>
              <a:rPr lang="fa-IR" dirty="0"/>
              <a:t>در جایگاه های چهارم تا ششم  نمونه با غلظت پائین را قرار </a:t>
            </a:r>
            <a:r>
              <a:rPr lang="fa-IR" dirty="0" smtClean="0"/>
              <a:t>دهید </a:t>
            </a:r>
            <a:r>
              <a:rPr lang="en-GB" dirty="0"/>
              <a:t>L3 , L2  , L1 ) </a:t>
            </a:r>
            <a:r>
              <a:rPr lang="fa-IR" dirty="0" smtClean="0"/>
              <a:t> )پس </a:t>
            </a:r>
            <a:r>
              <a:rPr lang="fa-IR" dirty="0"/>
              <a:t>از سنجش با استفاده از فرمول انتقال ناخواسته </a:t>
            </a:r>
            <a:r>
              <a:rPr lang="fa-IR" dirty="0" smtClean="0"/>
              <a:t>مقدار </a:t>
            </a:r>
            <a:r>
              <a:rPr lang="en-GB" dirty="0" smtClean="0"/>
              <a:t>cv</a:t>
            </a:r>
            <a:r>
              <a:rPr lang="fa-IR" dirty="0" smtClean="0"/>
              <a:t>آن را محاسبه کنید که </a:t>
            </a:r>
            <a:r>
              <a:rPr lang="fa-IR" dirty="0"/>
              <a:t>باید </a:t>
            </a:r>
            <a:r>
              <a:rPr lang="fa-IR" dirty="0" smtClean="0"/>
              <a:t>کمتراز </a:t>
            </a:r>
            <a:r>
              <a:rPr lang="en-GB" dirty="0" smtClean="0"/>
              <a:t>cv </a:t>
            </a:r>
            <a:r>
              <a:rPr lang="fa-IR" dirty="0" smtClean="0"/>
              <a:t>فقط </a:t>
            </a:r>
            <a:r>
              <a:rPr lang="en-GB" dirty="0" smtClean="0"/>
              <a:t>low </a:t>
            </a:r>
            <a:r>
              <a:rPr lang="fa-IR" dirty="0" smtClean="0"/>
              <a:t>باشد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کری اور پراب نمونه                            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57208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نشانگر </a:t>
            </a:r>
            <a:r>
              <a:rPr lang="fa-IR" dirty="0"/>
              <a:t>عدم شستشوی کافی،  باقیمانده نمونه قبل بوده و ممکن است به دلیل جرم گرفتگی داخل پروب ایجاد شده باشد و یا اینکه مدت زمان و فشار کافی </a:t>
            </a:r>
            <a:r>
              <a:rPr lang="fa-IR" dirty="0" smtClean="0"/>
              <a:t>نباشد</a:t>
            </a:r>
          </a:p>
          <a:p>
            <a:pPr algn="r" rtl="1"/>
            <a:r>
              <a:rPr lang="fa-IR" dirty="0"/>
              <a:t>  بنابراین اگر سوزن نمونه معیوب نباشد  باید توسط شرکت پشتیبان  مدت زمان شستشوی سوزن نمونه برداری افزایش یابد و یا اینکه فشار لازم برای شستشو توسط بخش هیدرولیک تامین شود.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/>
              <a:t>وجود انتقال ناخواسته در دستگاه:</a:t>
            </a:r>
            <a:br>
              <a:rPr lang="fa-IR" dirty="0"/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1361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30 بار فقط </a:t>
            </a:r>
            <a:r>
              <a:rPr lang="en-GB" dirty="0" smtClean="0"/>
              <a:t>ALK</a:t>
            </a:r>
            <a:r>
              <a:rPr lang="fa-IR" dirty="0" smtClean="0"/>
              <a:t> در یک سری جداگانه و سه بار </a:t>
            </a:r>
            <a:r>
              <a:rPr lang="en-GB" dirty="0" smtClean="0"/>
              <a:t>ALK </a:t>
            </a:r>
            <a:r>
              <a:rPr lang="fa-IR" dirty="0" smtClean="0"/>
              <a:t> و یکبار </a:t>
            </a:r>
            <a:r>
              <a:rPr lang="en-GB" dirty="0" smtClean="0"/>
              <a:t>ALT</a:t>
            </a:r>
            <a:r>
              <a:rPr lang="fa-IR" dirty="0" smtClean="0"/>
              <a:t> در یک سری دیگر را اندازه گیری میکنیم و  </a:t>
            </a:r>
            <a:r>
              <a:rPr lang="fa-IR" dirty="0"/>
              <a:t>ضریب تغییرات </a:t>
            </a:r>
            <a:r>
              <a:rPr lang="fa-IR" dirty="0" smtClean="0"/>
              <a:t> روش اول و روش دوم برای </a:t>
            </a:r>
            <a:r>
              <a:rPr lang="en-GB" dirty="0" smtClean="0"/>
              <a:t>ALK </a:t>
            </a:r>
            <a:r>
              <a:rPr lang="fa-IR" dirty="0" smtClean="0"/>
              <a:t> را محاسبه می کنیم  </a:t>
            </a:r>
            <a:r>
              <a:rPr lang="fa-IR" dirty="0"/>
              <a:t>اگر مقدار ضریب تغییرات در حالت </a:t>
            </a:r>
            <a:r>
              <a:rPr lang="fa-IR" dirty="0" smtClean="0"/>
              <a:t>دوم </a:t>
            </a:r>
            <a:r>
              <a:rPr lang="fa-IR" dirty="0"/>
              <a:t>بیشتر از مقدار ضریب تغییرات  حالت </a:t>
            </a:r>
            <a:r>
              <a:rPr lang="fa-IR" dirty="0" smtClean="0"/>
              <a:t>اول </a:t>
            </a:r>
            <a:r>
              <a:rPr lang="fa-IR" dirty="0"/>
              <a:t>( اندازه گیری </a:t>
            </a:r>
            <a:r>
              <a:rPr lang="en-GB" dirty="0" smtClean="0"/>
              <a:t>ALK</a:t>
            </a:r>
            <a:r>
              <a:rPr lang="fa-IR" dirty="0" smtClean="0"/>
              <a:t>به تنهایی </a:t>
            </a:r>
            <a:r>
              <a:rPr lang="fa-IR" dirty="0"/>
              <a:t>)  باشد انتقال محلول وجود </a:t>
            </a:r>
            <a:r>
              <a:rPr lang="fa-IR" dirty="0" smtClean="0"/>
              <a:t>دارد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در این صورت  حضور شرکت پشتیبان باید برای رفع و رجوع مسئله لازم </a:t>
            </a:r>
            <a:r>
              <a:rPr lang="fa-IR" dirty="0" smtClean="0"/>
              <a:t>است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>
                <a:hlinkClick r:id="rId2" action="ppaction://hlinkfile"/>
              </a:rPr>
              <a:t>مثال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/>
              <a:t>برای ارزیابی مقدار انتقال ناخواسته معرف </a:t>
            </a:r>
            <a:br>
              <a:rPr lang="fa-IR" dirty="0"/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85664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ster\Desktop\Thank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01" y="1557555"/>
            <a:ext cx="7286976" cy="462538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/>
          </a:p>
          <a:p>
            <a:pPr algn="r" rtl="1"/>
            <a:r>
              <a:rPr lang="fa-IR" dirty="0" smtClean="0"/>
              <a:t>نوسانات </a:t>
            </a:r>
            <a:r>
              <a:rPr lang="fa-IR" dirty="0"/>
              <a:t>الکتریکی دستگاه خوانشگر</a:t>
            </a:r>
          </a:p>
          <a:p>
            <a:pPr algn="r" rtl="1"/>
            <a:r>
              <a:rPr lang="fa-IR" dirty="0"/>
              <a:t>- وجود حباب در نمونه یا معرف</a:t>
            </a:r>
          </a:p>
          <a:p>
            <a:pPr algn="r" rtl="1"/>
            <a:r>
              <a:rPr lang="fa-IR" dirty="0" smtClean="0"/>
              <a:t>- </a:t>
            </a:r>
            <a:r>
              <a:rPr lang="fa-IR" dirty="0"/>
              <a:t>عدم رعایت شرایط نگهداری نمونه </a:t>
            </a:r>
            <a:r>
              <a:rPr lang="fa-IR" dirty="0" smtClean="0"/>
              <a:t>(لخته /فیبرین)</a:t>
            </a:r>
          </a:p>
          <a:p>
            <a:pPr algn="r" rtl="1"/>
            <a:r>
              <a:rPr lang="fa-IR" dirty="0" smtClean="0"/>
              <a:t>- </a:t>
            </a:r>
            <a:r>
              <a:rPr lang="fa-IR" dirty="0"/>
              <a:t>آلودگی ظروف نگهداری  معرف یا </a:t>
            </a:r>
            <a:r>
              <a:rPr lang="fa-IR" dirty="0" smtClean="0"/>
              <a:t>نمونه</a:t>
            </a:r>
            <a:endParaRPr lang="fa-IR" dirty="0"/>
          </a:p>
          <a:p>
            <a:pPr algn="r" rt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علل رایج خطای رندوم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85726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 </a:t>
            </a:r>
            <a:r>
              <a:rPr lang="en-GB" dirty="0"/>
              <a:t> </a:t>
            </a:r>
            <a:r>
              <a:rPr lang="en-GB" dirty="0" smtClean="0"/>
              <a:t>Trend</a:t>
            </a:r>
            <a:r>
              <a:rPr lang="fa-IR" dirty="0" smtClean="0"/>
              <a:t>تمایل):</a:t>
            </a:r>
            <a:r>
              <a:rPr lang="fa-IR" dirty="0"/>
              <a:t>جوابهای کنترل هفت روز پیاپی تغییرات صعودی یا نزولی داشته </a:t>
            </a:r>
            <a:r>
              <a:rPr lang="fa-IR" dirty="0" smtClean="0"/>
              <a:t>باشد</a:t>
            </a:r>
          </a:p>
          <a:p>
            <a:pPr algn="r" rtl="1"/>
            <a:endParaRPr lang="fa-IR" dirty="0"/>
          </a:p>
          <a:p>
            <a:pPr algn="r" rtl="1"/>
            <a:r>
              <a:rPr lang="en-GB" dirty="0" smtClean="0"/>
              <a:t>Shift </a:t>
            </a:r>
            <a:r>
              <a:rPr lang="fa-IR" dirty="0" smtClean="0"/>
              <a:t>جابجا </a:t>
            </a:r>
            <a:r>
              <a:rPr lang="fa-IR" dirty="0"/>
              <a:t>شدن</a:t>
            </a:r>
            <a:r>
              <a:rPr lang="fa-IR" dirty="0" smtClean="0"/>
              <a:t>):جوابهای هفت روز پیاپی در یک سمت میانگین باشد </a:t>
            </a:r>
            <a:r>
              <a:rPr lang="fa-IR" dirty="0"/>
              <a:t/>
            </a:r>
            <a:br>
              <a:rPr lang="fa-IR" dirty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60501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3733800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sz="2400" dirty="0">
                <a:cs typeface="+mj-cs"/>
              </a:rPr>
              <a:t>تعریف </a:t>
            </a:r>
            <a:r>
              <a:rPr lang="fa-IR" sz="2400" dirty="0" smtClean="0">
                <a:cs typeface="+mj-cs"/>
              </a:rPr>
              <a:t>دقت (</a:t>
            </a:r>
            <a:r>
              <a:rPr lang="en-US" sz="2400" dirty="0" smtClean="0">
                <a:cs typeface="+mj-cs"/>
              </a:rPr>
              <a:t>(precision</a:t>
            </a:r>
            <a:r>
              <a:rPr lang="fa-IR" dirty="0" smtClean="0">
                <a:cs typeface="+mj-cs"/>
              </a:rPr>
              <a:t>:میزان </a:t>
            </a:r>
            <a:r>
              <a:rPr lang="fa-IR" dirty="0">
                <a:cs typeface="+mj-cs"/>
              </a:rPr>
              <a:t>نزدیکی نتایج حاصل از آزمایش </a:t>
            </a:r>
            <a:r>
              <a:rPr lang="fa-IR" dirty="0" smtClean="0">
                <a:cs typeface="+mj-cs"/>
              </a:rPr>
              <a:t>های تکراری </a:t>
            </a:r>
            <a:r>
              <a:rPr lang="fa-IR" dirty="0">
                <a:cs typeface="+mj-cs"/>
              </a:rPr>
              <a:t>بر روی یک نمونه </a:t>
            </a:r>
            <a:r>
              <a:rPr lang="fa-IR" dirty="0" smtClean="0">
                <a:cs typeface="+mj-cs"/>
              </a:rPr>
              <a:t>است</a:t>
            </a:r>
            <a:endParaRPr lang="fa-IR" dirty="0">
              <a:cs typeface="+mj-cs"/>
            </a:endParaRPr>
          </a:p>
          <a:p>
            <a:pPr algn="just" rtl="1"/>
            <a:endParaRPr lang="fa-IR" dirty="0" smtClean="0"/>
          </a:p>
          <a:p>
            <a:pPr algn="just" rtl="1"/>
            <a:r>
              <a:rPr lang="fa-IR" sz="2400" dirty="0"/>
              <a:t>اصطلاح </a:t>
            </a:r>
            <a:r>
              <a:rPr lang="fa-IR" sz="2400" dirty="0" smtClean="0"/>
              <a:t>صحت (</a:t>
            </a:r>
            <a:r>
              <a:rPr lang="en-US" sz="2400" dirty="0" smtClean="0"/>
              <a:t>(Accuracy</a:t>
            </a:r>
            <a:r>
              <a:rPr lang="fa-IR" sz="2400" dirty="0" smtClean="0"/>
              <a:t>: </a:t>
            </a:r>
            <a:r>
              <a:rPr lang="fa-IR" dirty="0" smtClean="0"/>
              <a:t>نزدیکی نتیجه میانگین چند بار اندازه گیری انالیت با میزان واقعی را نشان میدهد..</a:t>
            </a:r>
            <a:endParaRPr lang="en-US" dirty="0" smtClean="0"/>
          </a:p>
          <a:p>
            <a:pPr algn="just" rtl="1"/>
            <a:endParaRPr lang="en-US" dirty="0" smtClean="0"/>
          </a:p>
          <a:p>
            <a:pPr algn="just" rtl="1"/>
            <a:r>
              <a:rPr lang="fa-IR" sz="2400" dirty="0" smtClean="0"/>
              <a:t>اصطلاح درستی</a:t>
            </a:r>
            <a:r>
              <a:rPr lang="en-US" sz="2400" dirty="0" smtClean="0"/>
              <a:t>(</a:t>
            </a:r>
            <a:r>
              <a:rPr lang="en-US" dirty="0" smtClean="0"/>
              <a:t>Trueness)</a:t>
            </a:r>
            <a:r>
              <a:rPr lang="fa-IR" dirty="0" smtClean="0"/>
              <a:t>:</a:t>
            </a:r>
          </a:p>
          <a:p>
            <a:pPr algn="just" rtl="1"/>
            <a:r>
              <a:rPr lang="fa-IR" dirty="0" smtClean="0"/>
              <a:t>به نزدیکی نتیجه یکبار اندازه گیری انالیت با میزان واقعی اطلاق میشود.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50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869975"/>
              </p:ext>
            </p:extLst>
          </p:nvPr>
        </p:nvGraphicFramePr>
        <p:xfrm>
          <a:off x="685800" y="14176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590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دانلود وکتور سیبل تیراندازی اسلحه | دانلود تصویر سیبل تیراندازی اسلحه،  وکتور سیبل تیرانداز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آزمون های بررسی دقت (شناسایی خطای رندوم)            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9857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67766"/>
            <a:ext cx="6776113" cy="4499634"/>
          </a:xfrm>
          <a:solidFill>
            <a:schemeClr val="bg1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 rtl="1">
              <a:spcBef>
                <a:spcPts val="0"/>
              </a:spcBef>
              <a:spcAft>
                <a:spcPts val="1350"/>
              </a:spcAft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rgbClr val="0070C0"/>
                </a:solidFill>
              </a:rPr>
              <a:t>ماده </a:t>
            </a:r>
            <a:r>
              <a:rPr lang="fa-IR" b="1" dirty="0">
                <a:solidFill>
                  <a:srgbClr val="0070C0"/>
                </a:solidFill>
              </a:rPr>
              <a:t>زمینه ای: </a:t>
            </a:r>
            <a:r>
              <a:rPr lang="fa-IR" dirty="0">
                <a:solidFill>
                  <a:schemeClr val="tx1"/>
                </a:solidFill>
              </a:rPr>
              <a:t>سرم، پلاسما، ادرار، </a:t>
            </a:r>
            <a:r>
              <a:rPr lang="en-US" dirty="0">
                <a:solidFill>
                  <a:schemeClr val="tx1"/>
                </a:solidFill>
              </a:rPr>
              <a:t>CSF</a:t>
            </a:r>
            <a:r>
              <a:rPr lang="fa-IR" dirty="0">
                <a:solidFill>
                  <a:schemeClr val="tx1"/>
                </a:solidFill>
              </a:rPr>
              <a:t>، مایع سروزی</a:t>
            </a:r>
          </a:p>
          <a:p>
            <a:pPr algn="r" rtl="1">
              <a:spcAft>
                <a:spcPts val="1350"/>
              </a:spcAft>
              <a:buFont typeface="Courier New" panose="02070309020205020404" pitchFamily="49" charset="0"/>
              <a:buChar char="o"/>
            </a:pP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b="1" dirty="0">
                <a:solidFill>
                  <a:srgbClr val="0070C0"/>
                </a:solidFill>
              </a:rPr>
              <a:t>سطوح ارزیابی:</a:t>
            </a:r>
            <a:r>
              <a:rPr lang="fa-IR" dirty="0">
                <a:solidFill>
                  <a:srgbClr val="0070C0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سطوح مهم بالینی</a:t>
            </a:r>
          </a:p>
          <a:p>
            <a:pPr algn="r" rtl="1">
              <a:spcAft>
                <a:spcPts val="1350"/>
              </a:spcAft>
              <a:buFont typeface="Courier New" panose="02070309020205020404" pitchFamily="49" charset="0"/>
              <a:buChar char="o"/>
            </a:pP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b="1" dirty="0">
                <a:solidFill>
                  <a:srgbClr val="0070C0"/>
                </a:solidFill>
              </a:rPr>
              <a:t>تعداد تکرار: </a:t>
            </a:r>
            <a:r>
              <a:rPr lang="fa-IR" dirty="0">
                <a:solidFill>
                  <a:schemeClr val="tx1"/>
                </a:solidFill>
              </a:rPr>
              <a:t>حداقل 20 تکرار (مقدماتی)، بلند مدت 6 ماه</a:t>
            </a:r>
          </a:p>
          <a:p>
            <a:pPr algn="r" rtl="1">
              <a:spcAft>
                <a:spcPts val="1350"/>
              </a:spcAft>
              <a:buFont typeface="Courier New" panose="02070309020205020404" pitchFamily="49" charset="0"/>
              <a:buChar char="o"/>
            </a:pP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b="1" dirty="0">
                <a:solidFill>
                  <a:srgbClr val="0070C0"/>
                </a:solidFill>
              </a:rPr>
              <a:t>نوع نمونه: </a:t>
            </a:r>
            <a:r>
              <a:rPr lang="fa-IR" dirty="0">
                <a:solidFill>
                  <a:schemeClr val="tx1"/>
                </a:solidFill>
              </a:rPr>
              <a:t>نمونه‌های بیماران، کنترل تجاری، استاندارد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8136"/>
            <a:ext cx="7886700" cy="1325563"/>
          </a:xfrm>
        </p:spPr>
        <p:txBody>
          <a:bodyPr/>
          <a:lstStyle/>
          <a:p>
            <a:pPr algn="r"/>
            <a:r>
              <a:rPr lang="fa-IR" dirty="0">
                <a:solidFill>
                  <a:srgbClr val="FF0000"/>
                </a:solidFill>
              </a:rPr>
              <a:t>بررسی خطای تصادفی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7384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بررسی دقت بسته به بازه زمانی به سه روش انجام میشود</a:t>
            </a:r>
            <a:r>
              <a:rPr lang="en-US" dirty="0" smtClean="0"/>
              <a:t>:</a:t>
            </a:r>
          </a:p>
          <a:p>
            <a:pPr algn="r" rtl="1"/>
            <a:endParaRPr lang="fa-IR" dirty="0" smtClean="0"/>
          </a:p>
          <a:p>
            <a:pPr algn="r" rtl="1"/>
            <a:r>
              <a:rPr lang="en-US" dirty="0" smtClean="0"/>
              <a:t>Within Run</a:t>
            </a:r>
            <a:r>
              <a:rPr lang="fa-IR" dirty="0" smtClean="0"/>
              <a:t>(تکرار پذیری/داپلیکیت)</a:t>
            </a:r>
          </a:p>
          <a:p>
            <a:pPr algn="r" rtl="1"/>
            <a:endParaRPr lang="en-US" dirty="0" smtClean="0"/>
          </a:p>
          <a:p>
            <a:pPr algn="r" rtl="1"/>
            <a:r>
              <a:rPr lang="en-US" dirty="0"/>
              <a:t>Between Run</a:t>
            </a:r>
            <a:r>
              <a:rPr lang="fa-IR" dirty="0"/>
              <a:t>(تجدید پذیری)</a:t>
            </a:r>
          </a:p>
          <a:p>
            <a:pPr algn="r" rtl="1"/>
            <a:endParaRPr lang="en-US" dirty="0" smtClean="0"/>
          </a:p>
          <a:p>
            <a:pPr algn="r" rtl="1"/>
            <a:r>
              <a:rPr lang="en-US" dirty="0" smtClean="0"/>
              <a:t>Between lab</a:t>
            </a:r>
            <a:r>
              <a:rPr lang="fa-IR" dirty="0" smtClean="0"/>
              <a:t>(مقایسه دوروش یا ازمایشگاه)</a:t>
            </a:r>
          </a:p>
          <a:p>
            <a:pPr algn="r" rtl="1"/>
            <a:endParaRPr lang="fa-I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4525963"/>
          </a:xfrm>
        </p:spPr>
        <p:txBody>
          <a:bodyPr/>
          <a:lstStyle/>
          <a:p>
            <a:pPr marL="0" marR="64008" indent="0" algn="r">
              <a:lnSpc>
                <a:spcPct val="80000"/>
              </a:lnSpc>
              <a:buNone/>
            </a:pPr>
            <a:r>
              <a:rPr lang="fa-IR" b="1" dirty="0" smtClean="0">
                <a:solidFill>
                  <a:srgbClr val="CC0066"/>
                </a:solidFill>
                <a:latin typeface="Sans"/>
                <a:cs typeface="+mj-cs"/>
              </a:rPr>
              <a:t/>
            </a:r>
            <a:br>
              <a:rPr lang="fa-IR" b="1" dirty="0" smtClean="0">
                <a:solidFill>
                  <a:srgbClr val="CC0066"/>
                </a:solidFill>
                <a:latin typeface="Sans"/>
                <a:cs typeface="+mj-cs"/>
              </a:rPr>
            </a:b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کیفیت چیست؟</a:t>
            </a:r>
          </a:p>
          <a:p>
            <a:pPr marL="0" marR="64008" indent="0" algn="r">
              <a:lnSpc>
                <a:spcPct val="80000"/>
              </a:lnSpc>
              <a:buNone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کیفیت طبق استاندارد ۹۰۰۱: ۲۰۱۵ عبارت است از </a:t>
            </a:r>
          </a:p>
          <a:p>
            <a:pPr marL="0" marR="64008" indent="0" algn="r">
              <a:lnSpc>
                <a:spcPct val="80000"/>
              </a:lnSpc>
              <a:buNone/>
            </a:pP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میزانی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که با توجه به آن مجموعه‌ای از ویژگی‌های ماهیتی یک خدمت یا محصول،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الزامات (نیازها و انتظارات) را برآورده می‌سازد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31938"/>
            <a:ext cx="8296469" cy="4525963"/>
          </a:xfrm>
        </p:spPr>
        <p:txBody>
          <a:bodyPr/>
          <a:lstStyle/>
          <a:p>
            <a:pPr algn="r" rtl="1"/>
            <a:r>
              <a:rPr lang="fa-IR" dirty="0" smtClean="0"/>
              <a:t>شامل تکرار یک آزمایش بر روی </a:t>
            </a:r>
            <a:r>
              <a:rPr lang="fa-IR" dirty="0" smtClean="0">
                <a:solidFill>
                  <a:srgbClr val="FF0000"/>
                </a:solidFill>
              </a:rPr>
              <a:t>یک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نمونه</a:t>
            </a:r>
            <a:r>
              <a:rPr lang="fa-IR" dirty="0" smtClean="0"/>
              <a:t> و محاسبه ی میانگین و </a:t>
            </a:r>
            <a:r>
              <a:rPr lang="en-US" dirty="0" smtClean="0">
                <a:latin typeface="Times New Roman" panose="02020603050405020304" pitchFamily="18" charset="0"/>
              </a:rPr>
              <a:t>CV</a:t>
            </a:r>
            <a:r>
              <a:rPr lang="en-US" dirty="0" smtClean="0"/>
              <a:t> </a:t>
            </a:r>
            <a:r>
              <a:rPr lang="fa-IR" dirty="0" smtClean="0"/>
              <a:t> و </a:t>
            </a:r>
            <a:r>
              <a:rPr lang="en-US" dirty="0" smtClean="0">
                <a:latin typeface="Times New Roman" panose="02020603050405020304" pitchFamily="18" charset="0"/>
              </a:rPr>
              <a:t>SD</a:t>
            </a:r>
            <a:endParaRPr lang="fa-IR" dirty="0" smtClean="0">
              <a:latin typeface="Times New Roman" panose="02020603050405020304" pitchFamily="18" charset="0"/>
            </a:endParaRPr>
          </a:p>
          <a:p>
            <a:pPr marL="109728" indent="0" algn="r" rtl="1">
              <a:buNone/>
            </a:pPr>
            <a:r>
              <a:rPr lang="fa-IR" b="1" u="sng" dirty="0" smtClean="0">
                <a:solidFill>
                  <a:srgbClr val="FF0000"/>
                </a:solidFill>
              </a:rPr>
              <a:t>هدف: </a:t>
            </a:r>
            <a:r>
              <a:rPr lang="fa-IR" dirty="0" smtClean="0"/>
              <a:t>تخمین سریع </a:t>
            </a:r>
          </a:p>
          <a:p>
            <a:pPr marL="109728" indent="0" algn="r" rtl="1">
              <a:buNone/>
            </a:pPr>
            <a:r>
              <a:rPr lang="fa-IR" dirty="0" smtClean="0"/>
              <a:t>خطای </a:t>
            </a:r>
            <a:r>
              <a:rPr lang="fa-IR" dirty="0" smtClean="0">
                <a:hlinkClick r:id="rId4" action="ppaction://hlinkfile"/>
              </a:rPr>
              <a:t>راندوم </a:t>
            </a:r>
            <a:r>
              <a:rPr lang="fa-IR" dirty="0" smtClean="0"/>
              <a:t>را نشان می دهد..</a:t>
            </a:r>
          </a:p>
          <a:p>
            <a:pPr marL="109728" indent="0" algn="r" rtl="1">
              <a:buNone/>
            </a:pP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1-تکرار پذیری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98706119"/>
              </p:ext>
            </p:extLst>
          </p:nvPr>
        </p:nvGraphicFramePr>
        <p:xfrm>
          <a:off x="5181600" y="3886200"/>
          <a:ext cx="1903413" cy="685800"/>
        </p:xfrm>
        <a:graphic>
          <a:graphicData uri="http://schemas.openxmlformats.org/presentationml/2006/ole">
            <p:oleObj spid="_x0000_s38367" name="Equation" r:id="rId5" imgW="1079032" imgH="393529" progId="Equation.3">
              <p:embed/>
            </p:oleObj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8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699311"/>
              </p:ext>
            </p:extLst>
          </p:nvPr>
        </p:nvGraphicFramePr>
        <p:xfrm>
          <a:off x="2438650" y="3886200"/>
          <a:ext cx="2133350" cy="685800"/>
        </p:xfrm>
        <a:graphic>
          <a:graphicData uri="http://schemas.openxmlformats.org/presentationml/2006/ole">
            <p:oleObj spid="_x0000_s38368" r:id="rId6" imgW="1511300" imgH="482600" progId="Equation.3">
              <p:embed/>
            </p:oleObj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94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0157008"/>
              </p:ext>
            </p:extLst>
          </p:nvPr>
        </p:nvGraphicFramePr>
        <p:xfrm>
          <a:off x="381000" y="3810000"/>
          <a:ext cx="1557867" cy="762000"/>
        </p:xfrm>
        <a:graphic>
          <a:graphicData uri="http://schemas.openxmlformats.org/presentationml/2006/ole">
            <p:oleObj spid="_x0000_s38369" r:id="rId7" imgW="850531" imgH="431613" progId="Equation.3">
              <p:embed/>
            </p:oleObj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736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>
            <a:noAutofit/>
          </a:bodyPr>
          <a:lstStyle/>
          <a:p>
            <a:pPr marL="109728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109728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 </a:t>
            </a:r>
            <a:r>
              <a:rPr lang="fa-IR" dirty="0" smtClean="0">
                <a:cs typeface="+mj-cs"/>
              </a:rPr>
              <a:t>تکرارپذیری یا </a:t>
            </a:r>
            <a:r>
              <a:rPr lang="en-US" dirty="0" smtClean="0">
                <a:cs typeface="B Nazanin" panose="00000400000000000000" pitchFamily="2" charset="-78"/>
              </a:rPr>
              <a:t>Repeatability</a:t>
            </a:r>
          </a:p>
          <a:p>
            <a:pPr marL="109728" indent="0" algn="r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marL="109728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</a:t>
            </a:r>
            <a:r>
              <a:rPr lang="fa-IR" dirty="0" smtClean="0">
                <a:cs typeface="+mj-cs"/>
              </a:rPr>
              <a:t> معیار مقبولیت:</a:t>
            </a:r>
          </a:p>
          <a:p>
            <a:pPr marL="109728" indent="0" algn="ctr" rtl="1">
              <a:buNone/>
            </a:pPr>
            <a:r>
              <a:rPr lang="en-US" dirty="0" smtClean="0">
                <a:solidFill>
                  <a:srgbClr val="7030A0"/>
                </a:solidFill>
                <a:cs typeface="B Nazanin" panose="00000400000000000000" pitchFamily="2" charset="-78"/>
              </a:rPr>
              <a:t>CV%≤0.25×TEa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روش اجرایی اندازه گیری یکسان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اپراتور یکسان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سیستم اندازه گیری یکسان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شرایط عملیاتی یکسان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و مکان یکسان بوده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دوره زمانی کوتاه بر روی نمونه های یکسان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شرایط تکرارپذیری اندازه گیری شامل:</a:t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بازه زمانی مشخص یا پس از کالیبراسیون انجام میشود.</a:t>
            </a:r>
          </a:p>
          <a:p>
            <a:pPr algn="r" rtl="1"/>
            <a:r>
              <a:rPr lang="fa-IR" dirty="0" smtClean="0"/>
              <a:t>برای </a:t>
            </a:r>
            <a:r>
              <a:rPr lang="fa-IR" dirty="0"/>
              <a:t>انجام این روش در ابتدای سری کاری 5-10 نمونه را ازمایش و همان نمونه ها را </a:t>
            </a:r>
            <a:r>
              <a:rPr lang="fa-IR" dirty="0" smtClean="0"/>
              <a:t>بعد از چند دقیقه دوباره ازمایش </a:t>
            </a:r>
            <a:r>
              <a:rPr lang="fa-IR" dirty="0"/>
              <a:t>انجام دهید.</a:t>
            </a:r>
          </a:p>
          <a:p>
            <a:pPr algn="r" rtl="1"/>
            <a:r>
              <a:rPr lang="fa-IR" dirty="0" smtClean="0"/>
              <a:t>از فرمول زیر </a:t>
            </a:r>
            <a:r>
              <a:rPr lang="en-GB" dirty="0" smtClean="0"/>
              <a:t>SD</a:t>
            </a:r>
            <a:r>
              <a:rPr lang="fa-IR" dirty="0" smtClean="0"/>
              <a:t>را محاسبه کنید.</a:t>
            </a:r>
          </a:p>
          <a:p>
            <a:pPr algn="r" rtl="1"/>
            <a:r>
              <a:rPr lang="fa-IR" dirty="0" smtClean="0"/>
              <a:t>هر داده خارج از </a:t>
            </a:r>
            <a:r>
              <a:rPr lang="en-GB" dirty="0" smtClean="0"/>
              <a:t>2SD</a:t>
            </a:r>
            <a:r>
              <a:rPr lang="fa-IR" dirty="0" smtClean="0"/>
              <a:t> نشانگر خطای رندوم است.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401-D25A-AF41-9897-4FEA55EBC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260322"/>
            <a:ext cx="683382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4800" dirty="0" smtClean="0">
                <a:latin typeface="Calibri" panose="020F0502020204030204" pitchFamily="34" charset="0"/>
                <a:ea typeface="Calibri" panose="020F0502020204030204" pitchFamily="34" charset="0"/>
              </a:rPr>
              <a:t>2-آزمون دوتایی یا داپلیکیت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  <p:pic>
        <p:nvPicPr>
          <p:cNvPr id="38914" name="Picture 2" descr="C:\Users\ASMAN-RAYANEH\Desktop\TTTTTTTTTTTTTTT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37892"/>
            <a:ext cx="1447800" cy="943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7199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fld id="{BD905401-D25A-AF41-9897-4FEA55EBCD1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70144" y="1229756"/>
            <a:ext cx="6040054" cy="43947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4038600"/>
            <a:ext cx="4053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Westgard: For patient specimens analyzed in duplicate, the standard deviation is calculated from the differences, d, between duplicates, using the following equation:</a:t>
            </a:r>
            <a:endParaRPr lang="en-US" sz="135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2488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/>
          <a:lstStyle/>
          <a:p>
            <a:r>
              <a:rPr lang="en-US" dirty="0"/>
              <a:t>SD=3.34</a:t>
            </a:r>
          </a:p>
          <a:p>
            <a:r>
              <a:rPr lang="en-US" dirty="0"/>
              <a:t>2SD=6.7</a:t>
            </a:r>
          </a:p>
          <a:p>
            <a:r>
              <a:rPr lang="en-US" sz="2100" dirty="0"/>
              <a:t>If each Diff &gt; 2SD          </a:t>
            </a:r>
            <a:r>
              <a:rPr lang="en-US" sz="2100" dirty="0" smtClean="0"/>
              <a:t> </a:t>
            </a:r>
            <a:r>
              <a:rPr lang="en-US" sz="2100" dirty="0"/>
              <a:t>Random error happened</a:t>
            </a:r>
            <a:r>
              <a:rPr lang="fa-IR" sz="2100" dirty="0"/>
              <a:t> </a:t>
            </a:r>
            <a:r>
              <a:rPr lang="en-US" sz="2100" dirty="0"/>
              <a:t>          repeat the same sample</a:t>
            </a:r>
          </a:p>
          <a:p>
            <a:r>
              <a:rPr lang="en-US" sz="2100" dirty="0"/>
              <a:t>But CV is better than </a:t>
            </a:r>
            <a:r>
              <a:rPr lang="en-US" sz="2100" dirty="0" smtClean="0"/>
              <a:t>SD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2590800"/>
            <a:ext cx="549822" cy="119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32074" y="3560755"/>
          <a:ext cx="3501788" cy="245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54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HB1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HB2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DIFFERENCE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DIFF^2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6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65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039771" y="4593302"/>
            <a:ext cx="374948" cy="3749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80330" y="2595465"/>
            <a:ext cx="549822" cy="119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6713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برای انجام این روش در ابتدای سری کاری 5-10 نمونه را ازمایش و همان نمونه ها را با درب بسته در یخچال نگهداری و درپایان سری کاری ازمایش انجام دهید.</a:t>
            </a:r>
          </a:p>
          <a:p>
            <a:pPr algn="r" rtl="1"/>
            <a:r>
              <a:rPr lang="fa-IR" dirty="0" smtClean="0"/>
              <a:t>این روش علاوه بر بررسی نوسانات دستگاه(مانند ازمون مضاعف)</a:t>
            </a:r>
            <a:r>
              <a:rPr lang="en-US" dirty="0" smtClean="0"/>
              <a:t> </a:t>
            </a:r>
            <a:r>
              <a:rPr lang="fa-IR" dirty="0" smtClean="0"/>
              <a:t>تاثیرات شرایط نگهداری بر نمونه را نیز میتواند بررسی کند</a:t>
            </a:r>
          </a:p>
          <a:p>
            <a:pPr algn="r" rtl="1"/>
            <a:r>
              <a:rPr lang="fa-IR" dirty="0" smtClean="0"/>
              <a:t>محاسبات مانند آزمون مضاعف</a:t>
            </a:r>
          </a:p>
          <a:p>
            <a:pPr algn="r" rtl="1"/>
            <a:r>
              <a:rPr lang="fa-IR" dirty="0" smtClean="0"/>
              <a:t>بهتر است از نمونه های یکسان برای آزمون مضاعف و بازبینی استفاده ود</a:t>
            </a:r>
          </a:p>
          <a:p>
            <a:pPr algn="r" rtl="1"/>
            <a:r>
              <a:rPr lang="fa-IR" dirty="0" smtClean="0"/>
              <a:t>حداکثر فاصله زمانی بین دو آزمایش </a:t>
            </a:r>
            <a:r>
              <a:rPr lang="fa-IR" u="sng" dirty="0" smtClean="0">
                <a:solidFill>
                  <a:srgbClr val="7030A0"/>
                </a:solidFill>
              </a:rPr>
              <a:t>6 ساعت </a:t>
            </a:r>
            <a:r>
              <a:rPr lang="fa-IR" dirty="0" smtClean="0">
                <a:solidFill>
                  <a:srgbClr val="7030A0"/>
                </a:solidFill>
              </a:rPr>
              <a:t>است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fa-IR" b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Check test</a:t>
            </a:r>
            <a:r>
              <a:rPr lang="fa-IR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3-چک تست </a:t>
            </a:r>
            <a:r>
              <a:rPr lang="fa-IR" sz="4900" b="0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(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811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just" rtl="1"/>
            <a:r>
              <a:rPr lang="fa-IR" dirty="0" smtClean="0"/>
              <a:t>عیب مهم این دو  آزمون</a:t>
            </a:r>
            <a:r>
              <a:rPr lang="fa-IR" dirty="0"/>
              <a:t> در استفاده </a:t>
            </a:r>
            <a:r>
              <a:rPr lang="fa-IR" dirty="0" smtClean="0"/>
              <a:t>روتین:</a:t>
            </a:r>
          </a:p>
          <a:p>
            <a:pPr algn="just" rtl="1"/>
            <a:r>
              <a:rPr lang="fa-IR" dirty="0" smtClean="0"/>
              <a:t>ازمایشگاه های با دقت بالا </a:t>
            </a:r>
          </a:p>
          <a:p>
            <a:pPr algn="just" rtl="1"/>
            <a:endParaRPr lang="fa-IR" dirty="0" smtClean="0"/>
          </a:p>
          <a:p>
            <a:pPr algn="just" rtl="1"/>
            <a:endParaRPr lang="fa-IR" dirty="0"/>
          </a:p>
          <a:p>
            <a:pPr marL="109728" indent="0" algn="just" rtl="1">
              <a:buNone/>
            </a:pPr>
            <a:r>
              <a:rPr lang="fa-IR" dirty="0" smtClean="0"/>
              <a:t>             </a:t>
            </a:r>
            <a:r>
              <a:rPr lang="en-US" dirty="0" smtClean="0"/>
              <a:t>  </a:t>
            </a:r>
            <a:r>
              <a:rPr lang="fa-IR" dirty="0" smtClean="0"/>
              <a:t>راه حل:</a:t>
            </a:r>
            <a:r>
              <a:rPr lang="en-US" dirty="0" smtClean="0"/>
              <a:t>        </a:t>
            </a:r>
            <a:endParaRPr lang="fa-I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2838095" cy="10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5656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/>
            <a:endParaRPr lang="en-US" sz="2700" dirty="0" smtClean="0"/>
          </a:p>
          <a:p>
            <a:pPr algn="just" rtl="1" fontAlgn="base"/>
            <a:r>
              <a:rPr lang="fa-IR" sz="2700" dirty="0" smtClean="0"/>
              <a:t> استفاده از نمودار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Duplicate Solution Chart</a:t>
            </a:r>
          </a:p>
          <a:p>
            <a:pPr algn="just" rtl="1" fontAlgn="base"/>
            <a:r>
              <a:rPr lang="fa-IR" sz="2700" dirty="0" smtClean="0"/>
              <a:t>  </a:t>
            </a:r>
            <a:r>
              <a:rPr lang="en-US" sz="2700" dirty="0" smtClean="0"/>
              <a:t> </a:t>
            </a:r>
            <a:r>
              <a:rPr lang="en-US" sz="2000" dirty="0">
                <a:latin typeface="Times New Roman" panose="02020603050405020304" pitchFamily="18" charset="0"/>
              </a:rPr>
              <a:t>Duplicate-solution Plot </a:t>
            </a:r>
            <a:r>
              <a:rPr lang="fa-IR" sz="2700" dirty="0" smtClean="0"/>
              <a:t>است که برخی منابع به عنوان </a:t>
            </a:r>
            <a:r>
              <a:rPr lang="en-US" sz="2000" dirty="0" smtClean="0">
                <a:latin typeface="Times New Roman" panose="02020603050405020304" pitchFamily="18" charset="0"/>
              </a:rPr>
              <a:t>Duplicate</a:t>
            </a:r>
            <a:r>
              <a:rPr lang="en-US" sz="27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Control Chart</a:t>
            </a:r>
            <a:r>
              <a:rPr lang="en-US" sz="2700" dirty="0" smtClean="0">
                <a:latin typeface="Times New Roman" panose="02020603050405020304" pitchFamily="18" charset="0"/>
              </a:rPr>
              <a:t> </a:t>
            </a:r>
            <a:r>
              <a:rPr lang="fa-IR" sz="2700" dirty="0" smtClean="0">
                <a:latin typeface="Times New Roman" panose="02020603050405020304" pitchFamily="18" charset="0"/>
              </a:rPr>
              <a:t> </a:t>
            </a:r>
            <a:r>
              <a:rPr lang="fa-IR" sz="2700" dirty="0" smtClean="0"/>
              <a:t>یا</a:t>
            </a:r>
            <a:r>
              <a:rPr lang="en-US" sz="2700" dirty="0" smtClean="0"/>
              <a:t> </a:t>
            </a:r>
            <a:r>
              <a:rPr lang="en-US" sz="2700" dirty="0" smtClean="0">
                <a:latin typeface="Times New Roman" panose="02020603050405020304" pitchFamily="18" charset="0"/>
              </a:rPr>
              <a:t>DCC</a:t>
            </a:r>
            <a:r>
              <a:rPr lang="en-US" sz="2700" dirty="0" smtClean="0"/>
              <a:t> </a:t>
            </a:r>
            <a:r>
              <a:rPr lang="fa-IR" sz="2700" dirty="0" smtClean="0"/>
              <a:t>نام بردند.</a:t>
            </a:r>
          </a:p>
          <a:p>
            <a:pPr algn="just" rtl="1" fontAlgn="base"/>
            <a:r>
              <a:rPr lang="fa-IR" sz="2700" dirty="0" smtClean="0"/>
              <a:t>در این روش علاوه بر مقدار</a:t>
            </a:r>
            <a:r>
              <a:rPr lang="en-US" sz="2400" dirty="0" smtClean="0">
                <a:latin typeface="Times New Roman" panose="02020603050405020304" pitchFamily="18" charset="0"/>
              </a:rPr>
              <a:t>SD</a:t>
            </a:r>
            <a:r>
              <a:rPr lang="en-US" sz="2400" dirty="0" smtClean="0"/>
              <a:t> </a:t>
            </a:r>
            <a:r>
              <a:rPr lang="fa-IR" sz="2400" dirty="0" smtClean="0"/>
              <a:t> </a:t>
            </a:r>
            <a:r>
              <a:rPr lang="fa-IR" sz="2700" dirty="0" smtClean="0"/>
              <a:t>اختلاف ها ، </a:t>
            </a:r>
            <a:r>
              <a:rPr lang="en-US" sz="2000" dirty="0" smtClean="0">
                <a:latin typeface="Times New Roman" panose="02020603050405020304" pitchFamily="18" charset="0"/>
              </a:rPr>
              <a:t>CL</a:t>
            </a:r>
            <a:r>
              <a:rPr lang="en-US" sz="2000" dirty="0">
                <a:latin typeface="Times New Roman" panose="02020603050405020304" pitchFamily="18" charset="0"/>
              </a:rPr>
              <a:t>)</a:t>
            </a:r>
            <a:r>
              <a:rPr lang="fa-IR" sz="2000" dirty="0">
                <a:latin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</a:rPr>
              <a:t>Control limit</a:t>
            </a:r>
            <a:r>
              <a:rPr lang="fa-IR" sz="2000" dirty="0">
                <a:latin typeface="Times New Roman" panose="02020603050405020304" pitchFamily="18" charset="0"/>
              </a:rPr>
              <a:t> </a:t>
            </a:r>
            <a:r>
              <a:rPr lang="fa-IR" sz="2700" dirty="0" smtClean="0"/>
              <a:t>و دو پارامتر مهم دیگر به نام</a:t>
            </a:r>
            <a:r>
              <a:rPr lang="en-US" sz="2000" dirty="0">
                <a:latin typeface="Times New Roman" panose="02020603050405020304" pitchFamily="18" charset="0"/>
              </a:rPr>
              <a:t>Upper </a:t>
            </a:r>
            <a:r>
              <a:rPr lang="en-US" sz="2000" dirty="0" smtClean="0">
                <a:latin typeface="Times New Roman" panose="02020603050405020304" pitchFamily="18" charset="0"/>
              </a:rPr>
              <a:t>Warning limit (</a:t>
            </a:r>
            <a:r>
              <a:rPr lang="en-US" sz="2000" dirty="0">
                <a:latin typeface="Times New Roman" panose="02020603050405020304" pitchFamily="18" charset="0"/>
              </a:rPr>
              <a:t>UWL) </a:t>
            </a:r>
            <a:r>
              <a:rPr lang="fa-IR" sz="2000" dirty="0" smtClean="0">
                <a:latin typeface="Times New Roman" panose="02020603050405020304" pitchFamily="18" charset="0"/>
              </a:rPr>
              <a:t> و</a:t>
            </a:r>
            <a:r>
              <a:rPr lang="en-US" sz="2000" dirty="0" smtClean="0">
                <a:latin typeface="Times New Roman" panose="02020603050405020304" pitchFamily="18" charset="0"/>
              </a:rPr>
              <a:t>  </a:t>
            </a:r>
            <a:r>
              <a:rPr lang="fa-IR" sz="2000" dirty="0" smtClean="0">
                <a:latin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</a:rPr>
              <a:t>Upper </a:t>
            </a:r>
            <a:r>
              <a:rPr lang="en-US" sz="2000" dirty="0">
                <a:latin typeface="Times New Roman" panose="02020603050405020304" pitchFamily="18" charset="0"/>
              </a:rPr>
              <a:t>Control Limit (UCL </a:t>
            </a:r>
            <a:r>
              <a:rPr lang="en-US" sz="2700" dirty="0">
                <a:latin typeface="Times New Roman" panose="02020603050405020304" pitchFamily="18" charset="0"/>
              </a:rPr>
              <a:t>) </a:t>
            </a:r>
            <a:r>
              <a:rPr lang="fa-IR" sz="2700" dirty="0"/>
              <a:t>نیز در این روش در تفسیر بر روی نمودار محاسبه می شود.</a:t>
            </a:r>
          </a:p>
          <a:p>
            <a:pPr algn="just" rtl="1" fontAlgn="base"/>
            <a:r>
              <a:rPr lang="fa-IR" sz="2700" dirty="0" smtClean="0"/>
              <a:t> </a:t>
            </a:r>
            <a:r>
              <a:rPr lang="en-US" sz="2700" dirty="0" smtClean="0"/>
              <a:t> </a:t>
            </a:r>
            <a:r>
              <a:rPr lang="fa-IR" sz="2700" dirty="0" smtClean="0"/>
              <a:t>  </a:t>
            </a:r>
            <a:r>
              <a:rPr lang="en-US" sz="2700" dirty="0" smtClean="0"/>
              <a:t>   </a:t>
            </a:r>
            <a:r>
              <a:rPr lang="fa-IR" dirty="0" smtClean="0"/>
              <a:t> 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241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124200" y="247473"/>
            <a:ext cx="5486400" cy="2400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700" dirty="0" smtClean="0"/>
              <a:t>محاسبه میانگین اختلاف داده ها</a:t>
            </a:r>
            <a:endParaRPr lang="en-US" sz="2700" dirty="0" smtClean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700" dirty="0" smtClean="0"/>
              <a:t>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700" dirty="0" smtClean="0"/>
              <a:t>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700" dirty="0" smtClean="0"/>
              <a:t>محاسبه حد هشدار و حد کنترل</a:t>
            </a:r>
            <a:endParaRPr lang="en-US" sz="2700" dirty="0" smtClean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iranyekan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iranyekan"/>
              </a:rPr>
              <a:t> </a:t>
            </a:r>
          </a:p>
        </p:txBody>
      </p:sp>
      <p:pic>
        <p:nvPicPr>
          <p:cNvPr id="87042" name="Picture 2" descr="https://www.treata.academy/wp-content/uploads/2021/01/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1676400" cy="885825"/>
          </a:xfrm>
          <a:prstGeom prst="rect">
            <a:avLst/>
          </a:prstGeom>
          <a:noFill/>
        </p:spPr>
      </p:pic>
      <p:pic>
        <p:nvPicPr>
          <p:cNvPr id="87043" name="Picture 3" descr="https://www.treata.academy/wp-content/uploads/2021/01/U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47800"/>
            <a:ext cx="2495550" cy="1276350"/>
          </a:xfrm>
          <a:prstGeom prst="rect">
            <a:avLst/>
          </a:prstGeom>
          <a:noFill/>
        </p:spPr>
      </p:pic>
      <p:pic>
        <p:nvPicPr>
          <p:cNvPr id="87045" name="Picture 5" descr="https://www.treata.academy/wp-content/uploads/2021/01/T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62844"/>
            <a:ext cx="6724650" cy="300037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010"/>
            <a:ext cx="2476500" cy="1145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782046"/>
            <a:ext cx="30168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www.treata.academy/wp-content/uploads/2021/01/tabl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0" y="1600200"/>
            <a:ext cx="1808551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3944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حمایت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نظام سلامت در جهت کاهش مرگ‌ومیر، کاهش ناتوانی‌ها و کاهش هزینه‌ها</a:t>
            </a:r>
          </a:p>
          <a:p>
            <a:pPr algn="r" rtl="1"/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تضمین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اعتبار آزمایشگاه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دلیل ارائه جواب‌ های دقیق، صحیح، درست و به هنگام</a:t>
            </a:r>
          </a:p>
          <a:p>
            <a:pPr algn="r" rtl="1"/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رضایت مندی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خلق اعتماد به نتایج آزمایشگاه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هدف از برقراری کیفیت در آزمایشگا</a:t>
            </a: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ه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reata.academy/wp-content/uploads/2021/01/tab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5649" y="1481138"/>
            <a:ext cx="2321701" cy="4525962"/>
          </a:xfrm>
          <a:prstGeom prst="rect">
            <a:avLst/>
          </a:prstGeom>
          <a:noFill/>
        </p:spPr>
      </p:pic>
      <p:pic>
        <p:nvPicPr>
          <p:cNvPr id="89090" name="Picture 2" descr="https://www.treata.academy/wp-content/uploads/2021/01/nemoda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11219"/>
            <a:ext cx="4038600" cy="3065799"/>
          </a:xfrm>
          <a:prstGeom prst="rect">
            <a:avLst/>
          </a:prstGeom>
          <a:noFill/>
        </p:spPr>
      </p:pic>
      <p:pic>
        <p:nvPicPr>
          <p:cNvPr id="7" name="Picture 3" descr="https://www.treata.academy/wp-content/uploads/2021/01/uw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2733675" cy="8096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381000"/>
            <a:ext cx="4308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 smtClean="0">
                <a:cs typeface="2  Elm" pitchFamily="2" charset="-78"/>
              </a:rPr>
              <a:t>مثالی از آزمون دوپلیکیت و جدول  دوپلیکیت کنترل چارت</a:t>
            </a:r>
            <a:endParaRPr lang="en-US" dirty="0">
              <a:cs typeface="2  Elm" pitchFamily="2" charset="-78"/>
            </a:endParaRPr>
          </a:p>
        </p:txBody>
      </p:sp>
      <p:pic>
        <p:nvPicPr>
          <p:cNvPr id="9" name="Picture 3" descr="https://www.treata.academy/wp-content/uploads/2021/01/U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410200"/>
            <a:ext cx="2743200" cy="7429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384360" y="3161520"/>
              <a:ext cx="571680" cy="9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375000" y="3152160"/>
                <a:ext cx="590400" cy="1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91858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2057400"/>
            <a:ext cx="7653839" cy="41148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قدر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مطلق</a:t>
            </a:r>
            <a:r>
              <a:rPr lang="fa-IR" dirty="0" smtClean="0"/>
              <a:t> اختلاف ها</a:t>
            </a:r>
          </a:p>
          <a:p>
            <a:pPr algn="r" rtl="1"/>
            <a:r>
              <a:rPr lang="fa-IR" dirty="0" smtClean="0"/>
              <a:t>پایه نمودار از صفر</a:t>
            </a:r>
          </a:p>
          <a:p>
            <a:pPr algn="r" rtl="1"/>
            <a:r>
              <a:rPr lang="fa-IR" dirty="0" smtClean="0"/>
              <a:t>تا زمانیکه از مقدار 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</a:rPr>
              <a:t>UCL</a:t>
            </a:r>
            <a:r>
              <a:rPr lang="en-US" dirty="0" smtClean="0"/>
              <a:t> </a:t>
            </a:r>
            <a:r>
              <a:rPr lang="fa-IR" dirty="0" smtClean="0"/>
              <a:t>خارج نشده است دقت ارزیابی قابل قبول است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2488"/>
            <a:ext cx="749808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Duplicate Control Chart</a:t>
            </a:r>
            <a:r>
              <a:rPr lang="fa-IR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DCC)</a:t>
            </a:r>
            <a:b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325" y="507713"/>
            <a:ext cx="34660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200" dirty="0" smtClean="0">
                <a:cs typeface="+mj-cs"/>
              </a:rPr>
              <a:t>چند نکته مهم در باره ی:</a:t>
            </a:r>
            <a:endParaRPr lang="fa-IR" sz="32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0659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7638"/>
            <a:ext cx="8305800" cy="4589653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/>
              <a:t>داده های  بیست روز  / میانگین و </a:t>
            </a:r>
            <a:r>
              <a:rPr lang="en-US" dirty="0" smtClean="0">
                <a:latin typeface="Times New Roman" panose="02020603050405020304" pitchFamily="18" charset="0"/>
              </a:rPr>
              <a:t>CV</a:t>
            </a:r>
            <a:r>
              <a:rPr lang="en-US" dirty="0" smtClean="0"/>
              <a:t> , </a:t>
            </a:r>
            <a:r>
              <a:rPr lang="en-US" dirty="0" smtClean="0">
                <a:latin typeface="Times New Roman" panose="02020603050405020304" pitchFamily="18" charset="0"/>
              </a:rPr>
              <a:t>SD</a:t>
            </a:r>
            <a:r>
              <a:rPr lang="fa-IR" dirty="0" smtClean="0"/>
              <a:t> </a:t>
            </a:r>
          </a:p>
          <a:p>
            <a:pPr algn="just" rtl="1"/>
            <a:endParaRPr lang="fa-IR" dirty="0" smtClean="0"/>
          </a:p>
          <a:p>
            <a:pPr algn="just" rtl="1"/>
            <a:r>
              <a:rPr lang="fa-IR" dirty="0" smtClean="0"/>
              <a:t>2 بار انجام در 10 روز یا  4 بار تکرار در طی5 روز </a:t>
            </a:r>
          </a:p>
          <a:p>
            <a:pPr algn="just" rtl="1"/>
            <a:endParaRPr lang="fa-IR" dirty="0" smtClean="0"/>
          </a:p>
          <a:p>
            <a:pPr algn="just" rtl="1"/>
            <a:r>
              <a:rPr lang="fa-IR" dirty="0" smtClean="0"/>
              <a:t>معیار مقبولیت:</a:t>
            </a:r>
            <a:r>
              <a:rPr lang="en-US" dirty="0" smtClean="0"/>
              <a:t> CV%≤0.33×TEA</a:t>
            </a:r>
            <a:endParaRPr lang="fa-IR" dirty="0" smtClean="0"/>
          </a:p>
          <a:p>
            <a:pPr algn="just" rtl="1"/>
            <a:endParaRPr lang="fa-IR" dirty="0" smtClean="0"/>
          </a:p>
          <a:p>
            <a:pPr algn="just" rtl="1"/>
            <a:r>
              <a:rPr lang="fa-IR" dirty="0" smtClean="0"/>
              <a:t>نمودار لوی جنینگ رسم / قوانین وستگارد</a:t>
            </a:r>
          </a:p>
          <a:p>
            <a:pPr algn="just" rtl="1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16619"/>
            <a:ext cx="8229600" cy="86836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4</a:t>
            </a:r>
            <a:r>
              <a:rPr lang="fa-I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-تجدیدپذیری</a:t>
            </a:r>
            <a:r>
              <a:rPr lang="fa-IR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(Reproducibility</a:t>
            </a:r>
            <a:r>
              <a:rPr lang="fa-IR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47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نمودار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Canvas 24"/>
          <p:cNvGrpSpPr/>
          <p:nvPr/>
        </p:nvGrpSpPr>
        <p:grpSpPr>
          <a:xfrm>
            <a:off x="-990600" y="1010538"/>
            <a:ext cx="9067800" cy="4443413"/>
            <a:chOff x="0" y="0"/>
            <a:chExt cx="4431030" cy="218156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4431030" cy="2181225"/>
            </a:xfrm>
            <a:prstGeom prst="rect">
              <a:avLst/>
            </a:prstGeom>
            <a:noFill/>
          </p:spPr>
        </p:sp>
        <p:cxnSp>
          <p:nvCxnSpPr>
            <p:cNvPr id="6" name="Line 4"/>
            <p:cNvCxnSpPr>
              <a:cxnSpLocks noChangeShapeType="1"/>
            </p:cNvCxnSpPr>
            <p:nvPr/>
          </p:nvCxnSpPr>
          <p:spPr bwMode="auto">
            <a:xfrm>
              <a:off x="1481051" y="1191433"/>
              <a:ext cx="288844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5"/>
            <p:cNvCxnSpPr>
              <a:cxnSpLocks noChangeShapeType="1"/>
            </p:cNvCxnSpPr>
            <p:nvPr/>
          </p:nvCxnSpPr>
          <p:spPr bwMode="auto">
            <a:xfrm>
              <a:off x="1481051" y="1439140"/>
              <a:ext cx="2805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6"/>
            <p:cNvCxnSpPr>
              <a:cxnSpLocks noChangeShapeType="1"/>
            </p:cNvCxnSpPr>
            <p:nvPr/>
          </p:nvCxnSpPr>
          <p:spPr bwMode="auto">
            <a:xfrm>
              <a:off x="1460150" y="1686747"/>
              <a:ext cx="2723447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809973" y="623316"/>
              <a:ext cx="588576" cy="21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mean +2 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809973" y="861423"/>
              <a:ext cx="623177" cy="240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mean +1 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34836" y="1356737"/>
              <a:ext cx="700412" cy="240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mean - 1 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52335" y="1601744"/>
              <a:ext cx="782913" cy="295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mean - 2 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Line 11"/>
            <p:cNvCxnSpPr>
              <a:cxnSpLocks noChangeShapeType="1"/>
            </p:cNvCxnSpPr>
            <p:nvPr/>
          </p:nvCxnSpPr>
          <p:spPr bwMode="auto">
            <a:xfrm>
              <a:off x="1460150" y="1934454"/>
              <a:ext cx="2826848" cy="12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09973" y="366109"/>
              <a:ext cx="671078" cy="24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mean +3 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52335" y="1851552"/>
              <a:ext cx="782913" cy="247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mean -  3 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90256" y="35999"/>
              <a:ext cx="2145737" cy="247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34836" y="1109030"/>
              <a:ext cx="651592" cy="247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57" tIns="33028" rIns="66057" bIns="33028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mean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459606" y="283706"/>
              <a:ext cx="2970000" cy="1897855"/>
              <a:chOff x="3089" y="12598"/>
              <a:chExt cx="5400" cy="3548"/>
            </a:xfrm>
          </p:grpSpPr>
          <p:cxnSp>
            <p:nvCxnSpPr>
              <p:cNvPr id="19" name="Line 17"/>
              <p:cNvCxnSpPr>
                <a:cxnSpLocks noChangeShapeType="1"/>
              </p:cNvCxnSpPr>
              <p:nvPr/>
            </p:nvCxnSpPr>
            <p:spPr bwMode="auto">
              <a:xfrm>
                <a:off x="3089" y="12598"/>
                <a:ext cx="1" cy="35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Line 18"/>
              <p:cNvCxnSpPr>
                <a:cxnSpLocks noChangeShapeType="1"/>
              </p:cNvCxnSpPr>
              <p:nvPr/>
            </p:nvCxnSpPr>
            <p:spPr bwMode="auto">
              <a:xfrm flipH="1">
                <a:off x="3089" y="13832"/>
                <a:ext cx="49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19"/>
              <p:cNvCxnSpPr>
                <a:cxnSpLocks noChangeShapeType="1"/>
              </p:cNvCxnSpPr>
              <p:nvPr/>
            </p:nvCxnSpPr>
            <p:spPr bwMode="auto">
              <a:xfrm>
                <a:off x="3127" y="13369"/>
                <a:ext cx="49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20"/>
              <p:cNvCxnSpPr>
                <a:cxnSpLocks noChangeShapeType="1"/>
              </p:cNvCxnSpPr>
              <p:nvPr/>
            </p:nvCxnSpPr>
            <p:spPr bwMode="auto">
              <a:xfrm flipV="1">
                <a:off x="3089" y="12906"/>
                <a:ext cx="525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Line 21"/>
              <p:cNvCxnSpPr>
                <a:cxnSpLocks noChangeShapeType="1"/>
              </p:cNvCxnSpPr>
              <p:nvPr/>
            </p:nvCxnSpPr>
            <p:spPr bwMode="auto">
              <a:xfrm>
                <a:off x="3239" y="14295"/>
                <a:ext cx="525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22"/>
              <p:cNvCxnSpPr>
                <a:cxnSpLocks noChangeShapeType="1"/>
              </p:cNvCxnSpPr>
              <p:nvPr/>
            </p:nvCxnSpPr>
            <p:spPr bwMode="auto">
              <a:xfrm>
                <a:off x="3239" y="14758"/>
                <a:ext cx="51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23"/>
              <p:cNvCxnSpPr>
                <a:cxnSpLocks noChangeShapeType="1"/>
              </p:cNvCxnSpPr>
              <p:nvPr/>
            </p:nvCxnSpPr>
            <p:spPr bwMode="auto">
              <a:xfrm>
                <a:off x="3202" y="15221"/>
                <a:ext cx="49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24"/>
              <p:cNvCxnSpPr>
                <a:cxnSpLocks noChangeShapeType="1"/>
              </p:cNvCxnSpPr>
              <p:nvPr/>
            </p:nvCxnSpPr>
            <p:spPr bwMode="auto">
              <a:xfrm>
                <a:off x="3202" y="15684"/>
                <a:ext cx="5137" cy="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08118" y="2504064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247188" y="2742228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048000" y="2728017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880163" y="2521034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422963" y="2758901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520111" y="2770038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657600" y="3171651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267200" y="2941264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419600" y="3635561"/>
            <a:ext cx="5262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960694" y="2210805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410200" y="2159642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019800" y="4684460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400800" y="1750341"/>
            <a:ext cx="7016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4560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7235872"/>
              </p:ext>
            </p:extLst>
          </p:nvPr>
        </p:nvGraphicFramePr>
        <p:xfrm>
          <a:off x="762000" y="1524000"/>
          <a:ext cx="7620000" cy="3852861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{D7AC3CCA-C797-4891-BE02-D94E43425B78}</a:tableStyleId>
              </a:tblPr>
              <a:tblGrid>
                <a:gridCol w="700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9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769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en-US" sz="1100" dirty="0">
                          <a:effectLst/>
                        </a:rPr>
                        <a:t>1 </a:t>
                      </a:r>
                      <a:r>
                        <a:rPr lang="en-US" sz="1100" baseline="-25000" dirty="0">
                          <a:effectLst/>
                        </a:rPr>
                        <a:t>2s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fa-IR" sz="1100" dirty="0">
                          <a:effectLst/>
                        </a:rPr>
                        <a:t>يک کنترل خارج از محدوده </a:t>
                      </a:r>
                      <a:r>
                        <a:rPr lang="en-US" sz="1100" dirty="0">
                          <a:effectLst/>
                        </a:rPr>
                        <a:t>2 SD</a:t>
                      </a:r>
                      <a:r>
                        <a:rPr lang="fa-IR" sz="1100" dirty="0">
                          <a:effectLst/>
                        </a:rPr>
                        <a:t>± بمعني هشداربوده و لزوم بررسي ساير قوانين را مطرح مي‌سازد.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9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en-US" sz="1100">
                          <a:effectLst/>
                        </a:rPr>
                        <a:t>1 </a:t>
                      </a:r>
                      <a:r>
                        <a:rPr lang="en-US" sz="1100" baseline="-25000">
                          <a:effectLst/>
                        </a:rPr>
                        <a:t>3s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fa-IR" sz="1100" dirty="0">
                          <a:effectLst/>
                        </a:rPr>
                        <a:t>يک کنترل خارج از محدوده </a:t>
                      </a:r>
                      <a:r>
                        <a:rPr lang="en-US" sz="1100" dirty="0">
                          <a:effectLst/>
                        </a:rPr>
                        <a:t>3 SD</a:t>
                      </a:r>
                      <a:r>
                        <a:rPr lang="fa-IR" sz="1100" dirty="0">
                          <a:effectLst/>
                        </a:rPr>
                        <a:t>± باعث رد نتايج شده و مي تواند نشاندهنده خطاي راندوم يا شروع خطاي سيستماتيک باشد.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69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en-US" sz="1100">
                          <a:effectLst/>
                        </a:rPr>
                        <a:t>2 </a:t>
                      </a:r>
                      <a:r>
                        <a:rPr lang="en-US" sz="1100" baseline="-25000">
                          <a:effectLst/>
                        </a:rPr>
                        <a:t>2s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fa-IR" sz="1100" dirty="0">
                          <a:effectLst/>
                        </a:rPr>
                        <a:t>دوخوانده متوالي همسو و خارج از محدوده </a:t>
                      </a:r>
                      <a:r>
                        <a:rPr lang="en-US" sz="1100" dirty="0">
                          <a:effectLst/>
                        </a:rPr>
                        <a:t>2SD</a:t>
                      </a:r>
                      <a:r>
                        <a:rPr lang="fa-IR" sz="1100" dirty="0">
                          <a:effectLst/>
                        </a:rPr>
                        <a:t>± باعث رد نتايج شده و به خطاي سيستماتيک حساس مي‌باشد.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58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en-US" sz="1100" dirty="0">
                          <a:effectLst/>
                        </a:rPr>
                        <a:t>R </a:t>
                      </a:r>
                      <a:r>
                        <a:rPr lang="en-US" sz="1100" baseline="-25000" dirty="0">
                          <a:effectLst/>
                        </a:rPr>
                        <a:t>4s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fa-IR" sz="1100" dirty="0">
                          <a:effectLst/>
                        </a:rPr>
                        <a:t>يک خوانده خارج از محدوده </a:t>
                      </a:r>
                      <a:r>
                        <a:rPr lang="en-US" sz="1100" dirty="0">
                          <a:effectLst/>
                        </a:rPr>
                        <a:t>2 SD</a:t>
                      </a:r>
                      <a:r>
                        <a:rPr lang="fa-IR" sz="1100" dirty="0">
                          <a:effectLst/>
                        </a:rPr>
                        <a:t> + و ديگري خارج از محدوده </a:t>
                      </a:r>
                      <a:r>
                        <a:rPr lang="en-US" sz="1100" dirty="0">
                          <a:effectLst/>
                        </a:rPr>
                        <a:t>2 SD</a:t>
                      </a:r>
                      <a:r>
                        <a:rPr lang="fa-IR" sz="1100" dirty="0">
                          <a:effectLst/>
                        </a:rPr>
                        <a:t> -   باعث رد نتايج گرديده ونشانگر خطاي راندوم مي‌باشد.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58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en-US" sz="1100">
                          <a:effectLst/>
                        </a:rPr>
                        <a:t>4 </a:t>
                      </a:r>
                      <a:r>
                        <a:rPr lang="en-US" sz="1100" baseline="-25000">
                          <a:effectLst/>
                        </a:rPr>
                        <a:t>1s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fa-IR" sz="1100" dirty="0">
                          <a:effectLst/>
                        </a:rPr>
                        <a:t>4 خوانده متوالي و همسو،  خارج از محدوده </a:t>
                      </a:r>
                      <a:r>
                        <a:rPr lang="en-US" sz="1100" dirty="0">
                          <a:effectLst/>
                        </a:rPr>
                        <a:t>1 SD</a:t>
                      </a:r>
                      <a:r>
                        <a:rPr lang="fa-IR" sz="1100" dirty="0">
                          <a:effectLst/>
                        </a:rPr>
                        <a:t> + يا </a:t>
                      </a:r>
                      <a:r>
                        <a:rPr lang="en-US" sz="1100" dirty="0">
                          <a:effectLst/>
                        </a:rPr>
                        <a:t>1 SD</a:t>
                      </a:r>
                      <a:r>
                        <a:rPr lang="fa-IR" sz="1100" dirty="0">
                          <a:effectLst/>
                        </a:rPr>
                        <a:t>-  باعث رد نتايج مي‌شود و به خطاي سيستماتيک حساس مي‌باشد.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58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r>
                        <a:rPr lang="en-US" sz="1100" baseline="-25000">
                          <a:effectLst/>
                        </a:rPr>
                        <a:t>x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fa-IR" sz="1100" dirty="0">
                          <a:effectLst/>
                        </a:rPr>
                        <a:t>6 خوانده متوالي در يک طرف ميانگين (بالا يا پائين ميانگين و بدون توجه به اندازه انحراف)   باعث رد نتايج مي‌شود و به خطاي سيستماتيک حساس مي‌باشد.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221" marR="6922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76208">
            <a:off x="252792" y="1006816"/>
            <a:ext cx="4486465" cy="1143000"/>
          </a:xfrm>
        </p:spPr>
        <p:txBody>
          <a:bodyPr/>
          <a:lstStyle/>
          <a:p>
            <a:r>
              <a:rPr lang="en-US" dirty="0" err="1" smtClean="0"/>
              <a:t>Westgard</a:t>
            </a:r>
            <a:r>
              <a:rPr lang="en-US" dirty="0" smtClean="0"/>
              <a:t>  Rules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743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752600" y="990600"/>
            <a:ext cx="5562600" cy="2590800"/>
          </a:xfrm>
          <a:prstGeom prst="downArrow">
            <a:avLst>
              <a:gd name="adj1" fmla="val 50000"/>
              <a:gd name="adj2" fmla="val 48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Coparision</a:t>
            </a:r>
            <a:r>
              <a:rPr lang="en-US" dirty="0" smtClean="0"/>
              <a:t> Between </a:t>
            </a:r>
          </a:p>
          <a:p>
            <a:pPr algn="ctr"/>
            <a:r>
              <a:rPr lang="en-US" dirty="0" smtClean="0"/>
              <a:t>LAB</a:t>
            </a:r>
          </a:p>
          <a:p>
            <a:pPr algn="ctr"/>
            <a:r>
              <a:rPr lang="en-US" dirty="0" smtClean="0"/>
              <a:t>precision</a:t>
            </a:r>
            <a:endParaRPr lang="fa-IR" dirty="0"/>
          </a:p>
        </p:txBody>
      </p:sp>
      <p:sp>
        <p:nvSpPr>
          <p:cNvPr id="5" name="7-Point Star 4"/>
          <p:cNvSpPr/>
          <p:nvPr/>
        </p:nvSpPr>
        <p:spPr>
          <a:xfrm>
            <a:off x="2514600" y="3841845"/>
            <a:ext cx="3962400" cy="1905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F Ratio</a:t>
            </a:r>
            <a:endParaRPr lang="fa-IR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3551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 algn="r" rtl="1">
              <a:buNone/>
            </a:pPr>
            <a:endParaRPr lang="en-US" sz="3900" dirty="0">
              <a:cs typeface="+mj-cs"/>
            </a:endParaRPr>
          </a:p>
          <a:p>
            <a:pPr algn="r" rtl="1"/>
            <a:endParaRPr lang="en-US" sz="3900" dirty="0">
              <a:cs typeface="+mj-cs"/>
            </a:endParaRPr>
          </a:p>
          <a:p>
            <a:pPr algn="r" rtl="1"/>
            <a:r>
              <a:rPr lang="fa-IR" sz="3900" dirty="0">
                <a:cs typeface="+mj-cs"/>
              </a:rPr>
              <a:t>آزمـون </a:t>
            </a:r>
            <a:r>
              <a:rPr lang="en-US" sz="3900" dirty="0" smtClean="0">
                <a:cs typeface="+mj-cs"/>
              </a:rPr>
              <a:t> F </a:t>
            </a:r>
            <a:r>
              <a:rPr lang="fa-IR" sz="3900" dirty="0">
                <a:cs typeface="+mj-cs"/>
              </a:rPr>
              <a:t>براي مقايسه انحراف استانداردهاي </a:t>
            </a:r>
            <a:r>
              <a:rPr lang="fa-IR" sz="3900" dirty="0" smtClean="0">
                <a:cs typeface="+mj-cs"/>
              </a:rPr>
              <a:t>:</a:t>
            </a:r>
          </a:p>
          <a:p>
            <a:pPr algn="r" rtl="1"/>
            <a:r>
              <a:rPr lang="fa-IR" sz="3900" dirty="0" smtClean="0">
                <a:cs typeface="+mj-cs"/>
              </a:rPr>
              <a:t>دو </a:t>
            </a:r>
            <a:r>
              <a:rPr lang="fa-IR" sz="3900" dirty="0">
                <a:cs typeface="+mj-cs"/>
              </a:rPr>
              <a:t>روش اندازه </a:t>
            </a:r>
            <a:r>
              <a:rPr lang="fa-IR" sz="3900" dirty="0" smtClean="0">
                <a:cs typeface="+mj-cs"/>
              </a:rPr>
              <a:t>گيري</a:t>
            </a:r>
            <a:endParaRPr lang="fa-IR" sz="3900" dirty="0">
              <a:cs typeface="+mj-cs"/>
            </a:endParaRPr>
          </a:p>
          <a:p>
            <a:pPr algn="r" rtl="1"/>
            <a:r>
              <a:rPr lang="fa-IR" sz="3900" dirty="0" smtClean="0">
                <a:cs typeface="+mj-cs"/>
              </a:rPr>
              <a:t>مقایسه </a:t>
            </a:r>
            <a:r>
              <a:rPr lang="fa-IR" sz="3900" dirty="0">
                <a:cs typeface="+mj-cs"/>
              </a:rPr>
              <a:t>دقت </a:t>
            </a:r>
            <a:r>
              <a:rPr lang="fa-IR" sz="3900" dirty="0" smtClean="0">
                <a:cs typeface="+mj-cs"/>
              </a:rPr>
              <a:t>دو </a:t>
            </a:r>
            <a:r>
              <a:rPr lang="fa-IR" sz="3900" dirty="0">
                <a:cs typeface="+mj-cs"/>
              </a:rPr>
              <a:t>آزمایشگاه ، </a:t>
            </a:r>
            <a:endParaRPr lang="fa-IR" sz="3900" dirty="0" smtClean="0">
              <a:cs typeface="+mj-cs"/>
            </a:endParaRPr>
          </a:p>
          <a:p>
            <a:pPr algn="r" rtl="1"/>
            <a:r>
              <a:rPr lang="fa-IR" sz="3900" dirty="0" smtClean="0">
                <a:cs typeface="+mj-cs"/>
              </a:rPr>
              <a:t>دو </a:t>
            </a:r>
            <a:r>
              <a:rPr lang="fa-IR" sz="3900" dirty="0">
                <a:cs typeface="+mj-cs"/>
              </a:rPr>
              <a:t>روش آزمون یا کالیبراسیون ، </a:t>
            </a:r>
            <a:endParaRPr lang="fa-IR" sz="3900" dirty="0" smtClean="0">
              <a:cs typeface="+mj-cs"/>
            </a:endParaRPr>
          </a:p>
          <a:p>
            <a:pPr algn="r" rtl="1"/>
            <a:r>
              <a:rPr lang="fa-IR" sz="3900" dirty="0" smtClean="0">
                <a:cs typeface="+mj-cs"/>
              </a:rPr>
              <a:t>دو </a:t>
            </a:r>
            <a:r>
              <a:rPr lang="fa-IR" sz="3900" dirty="0">
                <a:cs typeface="+mj-cs"/>
              </a:rPr>
              <a:t>کاربر </a:t>
            </a:r>
            <a:r>
              <a:rPr lang="fa-IR" sz="3900" dirty="0" smtClean="0">
                <a:cs typeface="+mj-cs"/>
              </a:rPr>
              <a:t>،</a:t>
            </a:r>
          </a:p>
          <a:p>
            <a:pPr algn="r" rtl="1"/>
            <a:r>
              <a:rPr lang="fa-IR" sz="3900" dirty="0" smtClean="0">
                <a:cs typeface="+mj-cs"/>
              </a:rPr>
              <a:t> </a:t>
            </a:r>
            <a:r>
              <a:rPr lang="fa-IR" sz="3900" dirty="0">
                <a:cs typeface="+mj-cs"/>
              </a:rPr>
              <a:t>دو سیستم اندازه </a:t>
            </a:r>
            <a:r>
              <a:rPr lang="fa-IR" sz="3900" dirty="0" smtClean="0">
                <a:cs typeface="+mj-cs"/>
              </a:rPr>
              <a:t>گیری.</a:t>
            </a:r>
            <a:endParaRPr lang="fa-IR" sz="3900" dirty="0">
              <a:cs typeface="+mj-cs"/>
            </a:endParaRPr>
          </a:p>
          <a:p>
            <a:pPr algn="r" rtl="1"/>
            <a:endParaRPr lang="fa-IR" sz="3900" dirty="0">
              <a:cs typeface="+mj-cs"/>
            </a:endParaRPr>
          </a:p>
          <a:p>
            <a:pPr algn="r" rtl="1"/>
            <a:r>
              <a:rPr lang="fa-IR" sz="3900" dirty="0" smtClean="0">
                <a:solidFill>
                  <a:schemeClr val="accent2"/>
                </a:solidFill>
                <a:cs typeface="+mj-cs"/>
              </a:rPr>
              <a:t>درصورت </a:t>
            </a:r>
            <a:r>
              <a:rPr lang="fa-IR" sz="3900" dirty="0">
                <a:solidFill>
                  <a:schemeClr val="accent2"/>
                </a:solidFill>
                <a:cs typeface="+mj-cs"/>
              </a:rPr>
              <a:t>کسر هميشه واريانس بزرگتر </a:t>
            </a:r>
            <a:r>
              <a:rPr lang="fa-IR" sz="3900" dirty="0">
                <a:cs typeface="+mj-cs"/>
              </a:rPr>
              <a:t>قرار مي </a:t>
            </a:r>
            <a:r>
              <a:rPr lang="fa-IR" sz="3900" dirty="0" smtClean="0">
                <a:cs typeface="+mj-cs"/>
              </a:rPr>
              <a:t>گيرد تا:</a:t>
            </a:r>
            <a:endParaRPr lang="fa-IR" sz="3900" dirty="0">
              <a:cs typeface="+mj-cs"/>
            </a:endParaRPr>
          </a:p>
          <a:p>
            <a:pPr algn="r" rtl="1"/>
            <a:r>
              <a:rPr lang="en-US" sz="3900" dirty="0">
                <a:cs typeface="+mj-cs"/>
              </a:rPr>
              <a:t>F = </a:t>
            </a:r>
            <a:r>
              <a:rPr lang="en-US" sz="3900" dirty="0" smtClean="0">
                <a:cs typeface="+mj-cs"/>
              </a:rPr>
              <a:t>s1/ s2  </a:t>
            </a:r>
            <a:r>
              <a:rPr lang="en-US" sz="3900" dirty="0">
                <a:cs typeface="+mj-cs"/>
              </a:rPr>
              <a:t>≥1</a:t>
            </a:r>
          </a:p>
          <a:p>
            <a:pPr algn="r" rtl="1"/>
            <a:endParaRPr lang="en-US" dirty="0">
              <a:cs typeface="+mj-cs"/>
            </a:endParaRPr>
          </a:p>
          <a:p>
            <a:pPr marL="109728" indent="0" algn="r" rtl="1">
              <a:buNone/>
            </a:pPr>
            <a:r>
              <a:rPr lang="fa-IR" dirty="0" smtClean="0">
                <a:cs typeface="+mj-cs"/>
              </a:rPr>
              <a:t> </a:t>
            </a:r>
            <a:endParaRPr lang="fa-IR" dirty="0"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آزمون </a:t>
            </a:r>
            <a:r>
              <a:rPr lang="en-US" dirty="0" smtClean="0"/>
              <a:t>F Ratio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803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100" dirty="0" smtClean="0"/>
          </a:p>
          <a:p>
            <a:pPr algn="r" rtl="1"/>
            <a:endParaRPr lang="fa-IR" sz="2100" dirty="0" smtClean="0"/>
          </a:p>
          <a:p>
            <a:pPr algn="r" rtl="1"/>
            <a:r>
              <a:rPr lang="fa-IR" sz="2100" dirty="0" smtClean="0"/>
              <a:t>مقدار</a:t>
            </a:r>
            <a:r>
              <a:rPr lang="en-US" sz="2100" dirty="0"/>
              <a:t>F </a:t>
            </a:r>
            <a:r>
              <a:rPr lang="fa-IR" sz="2100" dirty="0"/>
              <a:t>نزديک 1 باشد</a:t>
            </a:r>
            <a:r>
              <a:rPr lang="fa-IR" sz="2100" dirty="0" smtClean="0"/>
              <a:t>،</a:t>
            </a:r>
          </a:p>
          <a:p>
            <a:pPr algn="r" rtl="1"/>
            <a:r>
              <a:rPr lang="fa-IR" sz="2100" dirty="0" smtClean="0"/>
              <a:t> </a:t>
            </a:r>
            <a:r>
              <a:rPr lang="fa-IR" sz="2100" dirty="0"/>
              <a:t>يکسان بودن انحراف استاندارهاي </a:t>
            </a:r>
            <a:r>
              <a:rPr lang="en-US" sz="2100" dirty="0" smtClean="0"/>
              <a:t> S1 </a:t>
            </a:r>
            <a:r>
              <a:rPr lang="fa-IR" sz="2100" dirty="0" smtClean="0"/>
              <a:t>و </a:t>
            </a:r>
            <a:r>
              <a:rPr lang="en-US" sz="2100" dirty="0" smtClean="0"/>
              <a:t>S2</a:t>
            </a:r>
            <a:r>
              <a:rPr lang="fa-IR" sz="2100" dirty="0" smtClean="0"/>
              <a:t> تائيد مي‌شود</a:t>
            </a:r>
          </a:p>
          <a:p>
            <a:pPr algn="r" rtl="1"/>
            <a:endParaRPr lang="fa-IR" sz="2100" dirty="0" smtClean="0"/>
          </a:p>
          <a:p>
            <a:pPr algn="r" rtl="1"/>
            <a:r>
              <a:rPr lang="fa-IR" sz="2100" dirty="0" smtClean="0"/>
              <a:t> </a:t>
            </a:r>
            <a:r>
              <a:rPr lang="fa-IR" sz="2100" dirty="0"/>
              <a:t>اگر مقدار محاسبه آماره </a:t>
            </a:r>
            <a:r>
              <a:rPr lang="en-US" sz="2100" dirty="0" smtClean="0"/>
              <a:t>F </a:t>
            </a:r>
            <a:r>
              <a:rPr lang="fa-IR" sz="2100" dirty="0" smtClean="0"/>
              <a:t> از </a:t>
            </a:r>
            <a:r>
              <a:rPr lang="fa-IR" sz="2100" dirty="0"/>
              <a:t>مقدار بحراني </a:t>
            </a:r>
            <a:r>
              <a:rPr lang="fa-IR" sz="2100" dirty="0" smtClean="0"/>
              <a:t>که </a:t>
            </a:r>
            <a:r>
              <a:rPr lang="fa-IR" sz="2100" dirty="0"/>
              <a:t>از روي جدول </a:t>
            </a:r>
            <a:r>
              <a:rPr lang="en-US" sz="2100" dirty="0"/>
              <a:t>F </a:t>
            </a:r>
            <a:r>
              <a:rPr lang="fa-IR" sz="2100" dirty="0"/>
              <a:t>بدست مي آيد </a:t>
            </a:r>
            <a:r>
              <a:rPr lang="fa-IR" sz="2100" dirty="0" smtClean="0"/>
              <a:t>(</a:t>
            </a:r>
            <a:r>
              <a:rPr lang="en-US" sz="2100" dirty="0" smtClean="0"/>
              <a:t>(</a:t>
            </a:r>
            <a:r>
              <a:rPr lang="en-US" sz="2100" dirty="0" err="1" smtClean="0"/>
              <a:t>Fcrit</a:t>
            </a:r>
            <a:r>
              <a:rPr lang="en-US" sz="2100" dirty="0" smtClean="0"/>
              <a:t> </a:t>
            </a:r>
            <a:r>
              <a:rPr lang="fa-IR" sz="2100" dirty="0"/>
              <a:t>تجاوز نمايد، آنگاه فرض يکسان بودن انحراف استاندارهاي دو روش </a:t>
            </a:r>
            <a:r>
              <a:rPr lang="fa-IR" sz="2100" dirty="0" smtClean="0"/>
              <a:t>رد میشود.</a:t>
            </a:r>
            <a:endParaRPr lang="en-US" sz="2100" dirty="0" smtClean="0"/>
          </a:p>
          <a:p>
            <a:pPr algn="r" rtl="1"/>
            <a:endParaRPr lang="fa-IR" sz="2100" dirty="0" smtClean="0"/>
          </a:p>
          <a:p>
            <a:pPr algn="r" rtl="1"/>
            <a:r>
              <a:rPr lang="fa-IR" sz="2100" dirty="0" smtClean="0"/>
              <a:t>  مقدار </a:t>
            </a:r>
            <a:r>
              <a:rPr lang="fa-IR" sz="2100" dirty="0"/>
              <a:t>بحراني </a:t>
            </a:r>
            <a:r>
              <a:rPr lang="en-US" sz="2100" dirty="0" err="1"/>
              <a:t>Fcrit</a:t>
            </a:r>
            <a:r>
              <a:rPr lang="en-US" sz="2100" dirty="0"/>
              <a:t> </a:t>
            </a:r>
            <a:r>
              <a:rPr lang="en-US" sz="2100" dirty="0" smtClean="0"/>
              <a:t>)</a:t>
            </a:r>
            <a:r>
              <a:rPr lang="fa-IR" sz="2100" dirty="0" smtClean="0"/>
              <a:t>)بستگي </a:t>
            </a:r>
            <a:r>
              <a:rPr lang="fa-IR" sz="2100" dirty="0"/>
              <a:t>به تعداد تکرار </a:t>
            </a:r>
            <a:r>
              <a:rPr lang="fa-IR" sz="2100" dirty="0" smtClean="0"/>
              <a:t>اندازه ‌گيري ها  وضریب اطمینان از جدول زیر به دست می آید. </a:t>
            </a:r>
            <a:endParaRPr lang="fa-IR" sz="2100" dirty="0"/>
          </a:p>
          <a:p>
            <a:pPr algn="r" rtl="1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1143000"/>
          </a:xfrm>
        </p:spPr>
        <p:txBody>
          <a:bodyPr/>
          <a:lstStyle/>
          <a:p>
            <a:pPr algn="r"/>
            <a:r>
              <a:rPr lang="fa-IR" dirty="0" smtClean="0"/>
              <a:t>تفسیر: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793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9.picofile.com/file/8314201868/t_t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239000" cy="562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71600" y="41148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257800" y="19812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8870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600000"/>
    </mc:Choice>
    <mc:Fallback>
      <p:transition advTm="6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876800"/>
            <a:ext cx="7557976" cy="990600"/>
          </a:xfrm>
        </p:spPr>
        <p:txBody>
          <a:bodyPr/>
          <a:lstStyle/>
          <a:p>
            <a:pPr algn="ctr"/>
            <a:r>
              <a:rPr lang="fa-IR" sz="5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بررسی صحت </a:t>
            </a:r>
            <a:endParaRPr lang="en-US" sz="5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314" name="Picture 2" descr="C:\Users\Administrator\Desktop\poster_c649b5e2-fd29-497d-b683-29604166f9ab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77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2723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algn="r" rtl="1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مجموعه‌ای از سیاست‌گذاری‌ها، روش‌های اجرایی، طرح‌ها، جریانات کاری، عملیات وتعیین مسئولیت‌ها و اختیاراتی که در یک سازمان طراحی می شود.</a:t>
            </a:r>
          </a:p>
          <a:p>
            <a:pPr algn="r" rtl="1">
              <a:buNone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برای دستیابی به سطحی از کیفیت تولید و خدمت،که در آن رضایت مشتری جلب شده باشد و اهداف سازمان تحقق پیدا کرده باشد 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100" dirty="0" smtClean="0">
                <a:solidFill>
                  <a:srgbClr val="CC0066"/>
                </a:solidFill>
                <a:latin typeface="Sans"/>
              </a:rPr>
              <a:t/>
            </a:r>
            <a:br>
              <a:rPr lang="fa-IR" sz="3100" dirty="0" smtClean="0">
                <a:solidFill>
                  <a:srgbClr val="CC0066"/>
                </a:solidFill>
                <a:latin typeface="Sans"/>
              </a:rPr>
            </a:br>
            <a:r>
              <a:rPr lang="fa-IR" sz="3100" dirty="0" smtClean="0">
                <a:solidFill>
                  <a:srgbClr val="CC0066"/>
                </a:solidFill>
                <a:latin typeface="Sans"/>
              </a:rPr>
              <a:t>تعریف سیستم مدیریت کیفیت(</a:t>
            </a:r>
            <a:r>
              <a:rPr lang="en-US" sz="3100" dirty="0" smtClean="0">
                <a:solidFill>
                  <a:srgbClr val="CC0066"/>
                </a:solidFill>
                <a:latin typeface="Sans"/>
              </a:rPr>
              <a:t> (QM</a:t>
            </a:r>
            <a:r>
              <a:rPr lang="fa-IR" sz="3100" dirty="0" smtClean="0">
                <a:solidFill>
                  <a:srgbClr val="2D2D2D"/>
                </a:solidFill>
                <a:latin typeface="Sans"/>
              </a:rPr>
              <a:t/>
            </a:r>
            <a:br>
              <a:rPr lang="fa-IR" sz="3100" dirty="0" smtClean="0">
                <a:solidFill>
                  <a:srgbClr val="2D2D2D"/>
                </a:solidFill>
                <a:latin typeface="Sans"/>
              </a:rPr>
            </a:br>
            <a:r>
              <a:rPr lang="en-US" dirty="0" smtClean="0">
                <a:solidFill>
                  <a:srgbClr val="2D2D2D"/>
                </a:solidFill>
                <a:latin typeface="Sans"/>
              </a:rPr>
              <a:t/>
            </a:r>
            <a:br>
              <a:rPr lang="en-US" dirty="0" smtClean="0">
                <a:solidFill>
                  <a:srgbClr val="2D2D2D"/>
                </a:solidFill>
                <a:latin typeface="Sans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/>
          <a:lstStyle/>
          <a:p>
            <a:pPr algn="just" rtl="1"/>
            <a:r>
              <a:rPr lang="fa-IR" sz="2100" dirty="0" smtClean="0"/>
              <a:t>پس</a:t>
            </a:r>
            <a:r>
              <a:rPr lang="fa-IR" dirty="0" smtClean="0"/>
              <a:t> </a:t>
            </a:r>
            <a:r>
              <a:rPr lang="fa-IR" sz="2100" dirty="0" smtClean="0"/>
              <a:t>از تعیین نتایج داده های ارزیابی خارجی میتوان مقدار اندازه گیری شده در آزمایشگاه را با آن مقایسه و بایاس حساب کرد .</a:t>
            </a:r>
          </a:p>
          <a:p>
            <a:pPr algn="just" rtl="1"/>
            <a:endParaRPr lang="fa-IR" sz="2100" dirty="0" smtClean="0"/>
          </a:p>
          <a:p>
            <a:pPr algn="just" rtl="1"/>
            <a:endParaRPr lang="fa-IR" sz="2100" dirty="0" smtClean="0"/>
          </a:p>
          <a:p>
            <a:pPr algn="just" rtl="1"/>
            <a:endParaRPr lang="fa-IR" sz="2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محاسبه عدم صحت( </a:t>
            </a:r>
            <a:r>
              <a:rPr lang="en-US" dirty="0" smtClean="0"/>
              <a:t>Bias</a:t>
            </a:r>
            <a:r>
              <a:rPr lang="fa-IR" dirty="0" smtClean="0"/>
              <a:t>) با روش ارزیابی خارجی </a:t>
            </a:r>
            <a:endParaRPr lang="en-US" dirty="0"/>
          </a:p>
        </p:txBody>
      </p:sp>
      <p:pic>
        <p:nvPicPr>
          <p:cNvPr id="142339" name="Picture 3" descr="C:\Users\Administrator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4162425" cy="12858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824" y="4148137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*100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85800" y="914400"/>
            <a:ext cx="7315200" cy="5029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FFFF00"/>
                </a:solidFill>
              </a:rPr>
              <a:t>بررسی صحت با مقایسه روش ها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در این آزمون، خطای سیستماتیک بر اساس تفاوت بین نتایج</a:t>
            </a:r>
          </a:p>
          <a:p>
            <a:pPr algn="r" rtl="1">
              <a:buNone/>
            </a:pPr>
            <a:r>
              <a:rPr lang="fa-IR" dirty="0" smtClean="0"/>
              <a:t>بیماران بین دو روش جدید و روش مورد مقایسه اندازه گیری میشود:</a:t>
            </a:r>
          </a:p>
          <a:p>
            <a:pPr algn="r" rtl="1">
              <a:buNone/>
            </a:pPr>
            <a:r>
              <a:rPr lang="fa-IR" dirty="0" smtClean="0"/>
              <a:t> نكته: در این ارزیابی، انتخاب روش به عنوان روش مقایسه ای</a:t>
            </a:r>
          </a:p>
          <a:p>
            <a:pPr algn="r" rtl="1">
              <a:buNone/>
            </a:pPr>
            <a:r>
              <a:rPr lang="fa-IR" dirty="0" smtClean="0"/>
              <a:t>بسیار مهم است.</a:t>
            </a:r>
          </a:p>
          <a:p>
            <a:pPr algn="r" rtl="1">
              <a:buFont typeface="Arial" pitchFamily="34" charset="0"/>
              <a:buChar char="•"/>
            </a:pPr>
            <a:r>
              <a:rPr lang="en-GB" dirty="0" smtClean="0"/>
              <a:t>  </a:t>
            </a:r>
            <a:r>
              <a:rPr lang="fa-IR" dirty="0" smtClean="0"/>
              <a:t>روش قطعی(</a:t>
            </a:r>
            <a:r>
              <a:rPr lang="en-GB" dirty="0" smtClean="0"/>
              <a:t>(Definite Method</a:t>
            </a:r>
            <a:r>
              <a:rPr lang="fa-IR" dirty="0" smtClean="0"/>
              <a:t> حداکثر کیفیت</a:t>
            </a:r>
            <a:endParaRPr lang="en-US" dirty="0" smtClean="0"/>
          </a:p>
          <a:p>
            <a:pPr marL="109728" indent="0" algn="r" rtl="1">
              <a:buNone/>
            </a:pPr>
            <a:r>
              <a:rPr lang="fa-IR" dirty="0" smtClean="0"/>
              <a:t> روش مرجع (</a:t>
            </a:r>
            <a:r>
              <a:rPr lang="en-US" dirty="0" smtClean="0"/>
              <a:t>Reference Method</a:t>
            </a:r>
            <a:r>
              <a:rPr lang="fa-IR" dirty="0" smtClean="0"/>
              <a:t>)  کیفیت بالا</a:t>
            </a:r>
            <a:endParaRPr lang="en-US" dirty="0" smtClean="0"/>
          </a:p>
          <a:p>
            <a:pPr marL="109728" indent="0" algn="r" rtl="1">
              <a:buNone/>
            </a:pPr>
            <a:r>
              <a:rPr lang="fa-IR" dirty="0" smtClean="0"/>
              <a:t> روش مقایسه ای </a:t>
            </a:r>
            <a:r>
              <a:rPr lang="en-US" dirty="0" smtClean="0"/>
              <a:t>(Comparative Method)</a:t>
            </a:r>
            <a:r>
              <a:rPr lang="fa-IR" dirty="0" smtClean="0"/>
              <a:t>  کیفیت مطلوب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1- </a:t>
            </a:r>
            <a:r>
              <a:rPr lang="en-GB" dirty="0" smtClean="0"/>
              <a:t>Paired T-test</a:t>
            </a:r>
          </a:p>
          <a:p>
            <a:pPr algn="r" rtl="1"/>
            <a:endParaRPr lang="en-GB" dirty="0"/>
          </a:p>
          <a:p>
            <a:pPr algn="r" rtl="1"/>
            <a:r>
              <a:rPr lang="en-GB" dirty="0" smtClean="0"/>
              <a:t>2</a:t>
            </a:r>
            <a:r>
              <a:rPr lang="fa-IR" dirty="0" smtClean="0"/>
              <a:t>-همبستگی(شامل </a:t>
            </a:r>
            <a:r>
              <a:rPr lang="en-GB" dirty="0" err="1" smtClean="0"/>
              <a:t>Diffrence</a:t>
            </a:r>
            <a:r>
              <a:rPr lang="en-GB" dirty="0" smtClean="0"/>
              <a:t> plot</a:t>
            </a:r>
            <a:r>
              <a:rPr lang="fa-IR" dirty="0" smtClean="0"/>
              <a:t> و </a:t>
            </a:r>
            <a:r>
              <a:rPr lang="en-GB" dirty="0" smtClean="0"/>
              <a:t>(Comparison plot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/>
              <a:t>انواع آزمون مقایسه روش ها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4499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980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Paired T Test?(obsolete)</a:t>
            </a:r>
          </a:p>
          <a:p>
            <a:r>
              <a:rPr lang="en-US" sz="2400" dirty="0" smtClean="0"/>
              <a:t>Bland-Altman</a:t>
            </a:r>
          </a:p>
          <a:p>
            <a:r>
              <a:rPr lang="en-US" sz="2400" b="1" dirty="0" smtClean="0"/>
              <a:t>Paired</a:t>
            </a:r>
            <a:r>
              <a:rPr lang="en-US" sz="2400" dirty="0" smtClean="0"/>
              <a:t> sample </a:t>
            </a:r>
            <a:r>
              <a:rPr lang="en-US" sz="2400" b="1" dirty="0" smtClean="0"/>
              <a:t>t</a:t>
            </a:r>
            <a:r>
              <a:rPr lang="en-US" sz="2400" dirty="0" smtClean="0"/>
              <a:t>-</a:t>
            </a:r>
            <a:r>
              <a:rPr lang="en-US" sz="2400" b="1" dirty="0" smtClean="0"/>
              <a:t>test</a:t>
            </a:r>
            <a:r>
              <a:rPr lang="en-US" sz="2400" dirty="0" smtClean="0"/>
              <a:t> is a </a:t>
            </a:r>
            <a:r>
              <a:rPr lang="en-US" sz="2400" u="sng" dirty="0" smtClean="0"/>
              <a:t>statistical</a:t>
            </a:r>
            <a:r>
              <a:rPr lang="en-US" sz="2400" dirty="0" smtClean="0"/>
              <a:t> technique BUT (</a:t>
            </a:r>
            <a:r>
              <a:rPr lang="en-US" sz="2400" dirty="0" smtClean="0">
                <a:solidFill>
                  <a:schemeClr val="accent2"/>
                </a:solidFill>
              </a:rPr>
              <a:t>obsolete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Bland-Altman is a  </a:t>
            </a:r>
            <a:r>
              <a:rPr lang="en-US" sz="2400" u="sng" dirty="0" smtClean="0"/>
              <a:t>graphical</a:t>
            </a:r>
            <a:r>
              <a:rPr lang="en-US" sz="2400" dirty="0" smtClean="0"/>
              <a:t> method used for assessing </a:t>
            </a:r>
            <a:r>
              <a:rPr lang="en-US" sz="2400" b="1" u="sng" dirty="0" smtClean="0"/>
              <a:t>agreement</a:t>
            </a:r>
            <a:r>
              <a:rPr lang="en-US" sz="2400" dirty="0" smtClean="0"/>
              <a:t> between two methods/DAYs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401-D25A-AF41-9897-4FEA55EBC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585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fa-I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آیا تی تست کار کنیم یا نه؟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2209800" y="2743200"/>
            <a:ext cx="685800" cy="762000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4758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 rtl="1">
              <a:buNone/>
            </a:pPr>
            <a:r>
              <a:rPr lang="fa-IR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</a:rPr>
              <a:t>آزمون های همبستگی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59543" y="3244334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1-Diffrence plot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80620" y="381000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GB" dirty="0" smtClean="0"/>
              <a:t>2-Comparison </a:t>
            </a:r>
            <a:r>
              <a:rPr lang="en-GB" dirty="0"/>
              <a:t>plot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57417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92891"/>
          </a:xfrm>
        </p:spPr>
        <p:txBody>
          <a:bodyPr>
            <a:normAutofit/>
          </a:bodyPr>
          <a:lstStyle/>
          <a:p>
            <a:pPr algn="r" rtl="1"/>
            <a:r>
              <a:rPr lang="fa-IR" sz="2300" dirty="0" smtClean="0"/>
              <a:t>تعداد نمونه:</a:t>
            </a:r>
            <a:endParaRPr lang="en-US" sz="2300" dirty="0" smtClean="0"/>
          </a:p>
          <a:p>
            <a:pPr lvl="1" algn="r" rtl="1"/>
            <a:r>
              <a:rPr lang="fa-IR" sz="1900" dirty="0" smtClean="0"/>
              <a:t>حداقل تعداد نمونه، 40 نمونه.</a:t>
            </a:r>
            <a:endParaRPr lang="en-US" sz="1900" dirty="0" smtClean="0"/>
          </a:p>
          <a:p>
            <a:pPr lvl="1" algn="r" rtl="1"/>
            <a:r>
              <a:rPr lang="fa-IR" sz="1900" dirty="0" smtClean="0"/>
              <a:t>محدوده غلظتي </a:t>
            </a:r>
            <a:r>
              <a:rPr lang="fa-IR" sz="1900" u="sng" dirty="0" smtClean="0"/>
              <a:t>قابل اندازه‌گيري </a:t>
            </a:r>
            <a:r>
              <a:rPr lang="fa-IR" sz="1900" dirty="0" smtClean="0"/>
              <a:t>دو روش مورد آزمون و مقايسه‌اي را پوشش داده</a:t>
            </a:r>
            <a:r>
              <a:rPr lang="en-US" sz="1900" dirty="0" smtClean="0"/>
              <a:t> </a:t>
            </a:r>
          </a:p>
          <a:p>
            <a:pPr lvl="1" algn="r" rtl="1"/>
            <a:r>
              <a:rPr lang="fa-IR" sz="1900" dirty="0" smtClean="0"/>
              <a:t>نمونه‌هاي با </a:t>
            </a:r>
            <a:r>
              <a:rPr lang="fa-IR" sz="1900" u="sng" dirty="0" smtClean="0"/>
              <a:t>غلظت </a:t>
            </a:r>
            <a:r>
              <a:rPr lang="fa-IR" sz="1900" u="sng" dirty="0" smtClean="0">
                <a:solidFill>
                  <a:schemeClr val="accent2"/>
                </a:solidFill>
              </a:rPr>
              <a:t>طبيعي و غيرطبيعي</a:t>
            </a:r>
            <a:r>
              <a:rPr lang="fa-IR" sz="1900" dirty="0" smtClean="0">
                <a:solidFill>
                  <a:schemeClr val="accent2"/>
                </a:solidFill>
              </a:rPr>
              <a:t> </a:t>
            </a:r>
            <a:r>
              <a:rPr lang="fa-IR" sz="1900" dirty="0" smtClean="0"/>
              <a:t>را در بر گيرند.</a:t>
            </a:r>
          </a:p>
          <a:p>
            <a:pPr lvl="1" algn="r" rtl="1"/>
            <a:r>
              <a:rPr lang="fa-IR" sz="1900" dirty="0" smtClean="0"/>
              <a:t>در محدوده ای که از </a:t>
            </a:r>
            <a:r>
              <a:rPr lang="fa-IR" sz="1900" u="sng" dirty="0" smtClean="0"/>
              <a:t>نظر بالینی دارای اهمیت </a:t>
            </a:r>
            <a:r>
              <a:rPr lang="fa-IR" sz="1900" dirty="0" smtClean="0"/>
              <a:t>است ارزیابی انجام شود</a:t>
            </a:r>
            <a:endParaRPr lang="en-US" sz="1900" dirty="0" smtClean="0"/>
          </a:p>
          <a:p>
            <a:pPr algn="r" rtl="1"/>
            <a:r>
              <a:rPr lang="fa-IR" sz="2300" dirty="0" smtClean="0"/>
              <a:t>محدوده زماني:</a:t>
            </a:r>
            <a:endParaRPr lang="en-US" sz="2300" dirty="0" smtClean="0"/>
          </a:p>
          <a:p>
            <a:pPr lvl="1" algn="r" rtl="1"/>
            <a:r>
              <a:rPr lang="fa-IR" sz="1900" dirty="0" smtClean="0"/>
              <a:t>در روزهاي مختلف انجام شود</a:t>
            </a:r>
            <a:endParaRPr lang="en-US" sz="1900" dirty="0" smtClean="0"/>
          </a:p>
          <a:p>
            <a:pPr lvl="1" algn="r" rtl="1"/>
            <a:r>
              <a:rPr lang="fa-IR" sz="1900" dirty="0" smtClean="0">
                <a:solidFill>
                  <a:schemeClr val="accent2"/>
                </a:solidFill>
              </a:rPr>
              <a:t>حداقل دوره زماني 5 روز تعيين شده است و روزانه 8 </a:t>
            </a:r>
            <a:r>
              <a:rPr lang="fa-IR" sz="1900" dirty="0" smtClean="0"/>
              <a:t>نمونه بايد با دو روش آزمايش شود.</a:t>
            </a:r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/>
              <a:t>انتخاب نمونه برای آزمون های همبستگی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1905000" y="879859"/>
            <a:ext cx="5638800" cy="4954698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/>
              <a:t>نمودار تفاوت</a:t>
            </a:r>
          </a:p>
          <a:p>
            <a:pPr algn="ctr"/>
            <a:r>
              <a:rPr lang="en-GB" sz="3000" b="1" dirty="0" smtClean="0"/>
              <a:t>(</a:t>
            </a:r>
            <a:r>
              <a:rPr lang="en-GB" sz="3000" b="1" dirty="0" err="1" smtClean="0"/>
              <a:t>Diffrence</a:t>
            </a:r>
            <a:r>
              <a:rPr lang="en-GB" sz="3000" b="1" dirty="0" smtClean="0"/>
              <a:t> plot)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860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449765"/>
          </a:xfrm>
        </p:spPr>
        <p:txBody>
          <a:bodyPr>
            <a:normAutofit/>
          </a:bodyPr>
          <a:lstStyle/>
          <a:p>
            <a:pPr lvl="1" algn="just" rtl="1"/>
            <a:endParaRPr lang="fa-IR" sz="1900" dirty="0" smtClean="0"/>
          </a:p>
          <a:p>
            <a:pPr lvl="1" algn="just" rtl="1"/>
            <a:r>
              <a:rPr lang="fa-IR" sz="1900" dirty="0" smtClean="0"/>
              <a:t>محور صفر در وسط</a:t>
            </a:r>
          </a:p>
          <a:p>
            <a:pPr lvl="1" algn="just" rtl="1"/>
            <a:endParaRPr lang="fa-IR" sz="1900" dirty="0" smtClean="0"/>
          </a:p>
          <a:p>
            <a:pPr lvl="1" algn="just" rtl="1"/>
            <a:r>
              <a:rPr lang="fa-IR" sz="1900" dirty="0" smtClean="0"/>
              <a:t>محور </a:t>
            </a:r>
            <a:r>
              <a:rPr lang="en-US" sz="1900" dirty="0" smtClean="0"/>
              <a:t>  x</a:t>
            </a:r>
            <a:r>
              <a:rPr lang="fa-IR" sz="1900" dirty="0" smtClean="0">
                <a:solidFill>
                  <a:srgbClr val="FF0000"/>
                </a:solidFill>
              </a:rPr>
              <a:t>میانگین نتایج روش مقایسه ای(مرجع)و ازمون</a:t>
            </a:r>
            <a:endParaRPr lang="en-US" sz="1900" dirty="0" smtClean="0"/>
          </a:p>
          <a:p>
            <a:pPr lvl="1" algn="just" rtl="1"/>
            <a:endParaRPr lang="fa-IR" sz="1900" dirty="0" smtClean="0"/>
          </a:p>
          <a:p>
            <a:pPr lvl="1" algn="just" rtl="1"/>
            <a:r>
              <a:rPr lang="fa-IR" sz="1900" dirty="0" smtClean="0"/>
              <a:t>محور </a:t>
            </a:r>
            <a:r>
              <a:rPr lang="en-US" sz="1900" dirty="0" smtClean="0"/>
              <a:t>y</a:t>
            </a:r>
            <a:r>
              <a:rPr lang="fa-IR" sz="1900" dirty="0" smtClean="0"/>
              <a:t> </a:t>
            </a:r>
            <a:r>
              <a:rPr lang="fa-IR" sz="1900" dirty="0" smtClean="0">
                <a:solidFill>
                  <a:srgbClr val="FF0000"/>
                </a:solidFill>
              </a:rPr>
              <a:t>اختلاف نقطه به نقطه دو روش مرجع و آزمون</a:t>
            </a:r>
          </a:p>
          <a:p>
            <a:pPr lvl="1" algn="just" rtl="1"/>
            <a:endParaRPr lang="fa-IR" sz="1900" dirty="0" smtClean="0"/>
          </a:p>
          <a:p>
            <a:pPr lvl="1" algn="just" rtl="1"/>
            <a:r>
              <a:rPr lang="fa-IR" sz="1900" dirty="0" smtClean="0">
                <a:solidFill>
                  <a:srgbClr val="FF0000"/>
                </a:solidFill>
              </a:rPr>
              <a:t>قدر مطلق نگیرید </a:t>
            </a:r>
            <a:endParaRPr lang="fa-IR" sz="1900" dirty="0"/>
          </a:p>
          <a:p>
            <a:pPr lvl="1" algn="just" rtl="1"/>
            <a:endParaRPr lang="fa-IR" sz="1900" dirty="0" smtClean="0"/>
          </a:p>
          <a:p>
            <a:pPr lvl="1" algn="just" rtl="1"/>
            <a:r>
              <a:rPr lang="fa-IR" sz="1900" dirty="0" smtClean="0"/>
              <a:t>تفسیر:نقاط روی صفر یا نزدیک صفر = نتایج اختلاف کمی دارند</a:t>
            </a:r>
          </a:p>
          <a:p>
            <a:pPr lvl="1" algn="just" rtl="1"/>
            <a:endParaRPr lang="fa-IR" sz="1900" dirty="0" smtClean="0"/>
          </a:p>
          <a:p>
            <a:pPr lvl="1" algn="just" rtl="1"/>
            <a:r>
              <a:rPr lang="fa-IR" sz="19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8708" y="6356352"/>
            <a:ext cx="2133600" cy="365125"/>
          </a:xfrm>
        </p:spPr>
        <p:txBody>
          <a:bodyPr/>
          <a:lstStyle/>
          <a:p>
            <a:fld id="{BD905401-D25A-AF41-9897-4FEA55EBCD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4114800" cy="12743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Difference plot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303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MAN-RAYANEH\Desktop\dif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770533" cy="2491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7108788"/>
              </p:ext>
            </p:extLst>
          </p:nvPr>
        </p:nvGraphicFramePr>
        <p:xfrm>
          <a:off x="762000" y="2133600"/>
          <a:ext cx="3429000" cy="17707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7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0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0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348"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 smtClean="0"/>
                        <a:t>ref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test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1+2/2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73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638800" y="2514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96000" y="3200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7080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fontScale="92500" lnSpcReduction="10000"/>
          </a:bodyPr>
          <a:lstStyle/>
          <a:p>
            <a:pPr marL="0" marR="64008" indent="0" algn="r" rtl="1">
              <a:buNone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پروفسور وستگارد؛</a:t>
            </a:r>
          </a:p>
          <a:p>
            <a:pPr marL="0" marR="64008" indent="0" algn="r">
              <a:buNone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کیفیت خودبه‌خود به دست نمی‌آید؛</a:t>
            </a:r>
          </a:p>
          <a:p>
            <a:pPr marL="0" marR="64008" indent="0" algn="r" rtl="1">
              <a:buNone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بلکه از راه برنامه‌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هایی که:</a:t>
            </a:r>
          </a:p>
          <a:p>
            <a:pPr marL="742950" marR="64008" indent="-742950" algn="r" rtl="1">
              <a:buFont typeface="+mj-lt"/>
              <a:buAutoNum type="arabicPeriod"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به‌خوبی طراحی می‌شوند،</a:t>
            </a:r>
          </a:p>
          <a:p>
            <a:pPr marL="742950" marR="64008" indent="-742950" algn="r" rtl="1">
              <a:buFont typeface="+mj-lt"/>
              <a:buAutoNum type="arabicPeriod"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به‌طور کامل اجرا می‌شوند،</a:t>
            </a:r>
          </a:p>
          <a:p>
            <a:pPr marL="742950" marR="64008" indent="-742950" algn="r" rtl="1">
              <a:buFont typeface="+mj-lt"/>
              <a:buAutoNum type="arabicPeriod"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به‌درستی پایش می‌شوند،</a:t>
            </a:r>
          </a:p>
          <a:p>
            <a:pPr marL="742950" marR="64008" indent="-742950" algn="r" rtl="1">
              <a:buFont typeface="+mj-lt"/>
              <a:buAutoNum type="arabicPeriod"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 تیزبینی ارزیابی می‌شوند،</a:t>
            </a:r>
          </a:p>
          <a:p>
            <a:pPr marL="742950" marR="64008" indent="-742950" algn="r" rtl="1">
              <a:buFont typeface="+mj-lt"/>
              <a:buAutoNum type="arabicPeriod"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پیوسته بهبود داده می‌شوند</a:t>
            </a:r>
          </a:p>
          <a:p>
            <a:pPr marL="0" marR="64008" indent="0" algn="r">
              <a:buNone/>
            </a:pP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به دست خواهد آمد</a:t>
            </a:r>
            <a:r>
              <a:rPr lang="fa-I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1900" dirty="0" smtClean="0">
                <a:cs typeface="+mj-cs"/>
              </a:rPr>
              <a:t>تفسير نتايج :</a:t>
            </a:r>
            <a:endParaRPr lang="en-US" sz="1900" dirty="0" smtClean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1900" dirty="0" smtClean="0">
                <a:cs typeface="+mj-cs"/>
              </a:rPr>
              <a:t>بررسي چشمي اختلافات بين نتايج دو روش است</a:t>
            </a:r>
            <a:r>
              <a:rPr lang="en-US" sz="1900" dirty="0" smtClean="0">
                <a:cs typeface="+mj-cs"/>
              </a:rPr>
              <a:t>.</a:t>
            </a:r>
            <a:r>
              <a:rPr lang="fa-IR" sz="1900" dirty="0" smtClean="0">
                <a:cs typeface="+mj-cs"/>
              </a:rPr>
              <a:t>ولی قادر به مطالعه عددی ارتباط بین مقادیر هدف و آزمون نیست و نوع خطای سیستماتیک را هم نمیتواند کشف کند. </a:t>
            </a:r>
          </a:p>
          <a:p>
            <a:pPr algn="r" rtl="1">
              <a:lnSpc>
                <a:spcPct val="150000"/>
              </a:lnSpc>
            </a:pPr>
            <a:endParaRPr lang="en-US" sz="1900" dirty="0" smtClean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1900" dirty="0" smtClean="0">
                <a:cs typeface="+mj-cs"/>
              </a:rPr>
              <a:t>نقاط، روي محور صفر يا در دو طرف محور صفر و با فاصله اندک /همخوانی روش ها یا نتایج دو روز</a:t>
            </a:r>
          </a:p>
          <a:p>
            <a:pPr algn="r" rtl="1">
              <a:lnSpc>
                <a:spcPct val="150000"/>
              </a:lnSpc>
            </a:pPr>
            <a:endParaRPr lang="fa-IR" sz="1900" dirty="0" smtClean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1900" dirty="0" smtClean="0">
                <a:cs typeface="+mj-cs"/>
              </a:rPr>
              <a:t>هر خوانده دورافتاده نشاندهنده تفاوت نتايج آزمايش دو روز/روش</a:t>
            </a:r>
            <a:endParaRPr lang="en-US" sz="1900" dirty="0" smtClean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607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2240780" y="879859"/>
            <a:ext cx="4845820" cy="4954698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/>
              <a:t>معادله‌ی بازگشت</a:t>
            </a:r>
          </a:p>
          <a:p>
            <a:pPr algn="ctr"/>
            <a:r>
              <a:rPr lang="en-US" sz="2000" b="1" dirty="0"/>
              <a:t>(</a:t>
            </a:r>
            <a:r>
              <a:rPr lang="en-US" sz="3000" b="1" dirty="0"/>
              <a:t>Regression)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8844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1828800"/>
            <a:ext cx="6858000" cy="464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endParaRPr lang="en-US" sz="1350"/>
          </a:p>
          <a:p>
            <a:pPr marL="82296" indent="0">
              <a:buNone/>
            </a:pPr>
            <a:endParaRPr lang="en-US" sz="135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37568" y="2323444"/>
            <a:ext cx="1" cy="32243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37569" y="5547766"/>
            <a:ext cx="36870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32-Point Star 11"/>
          <p:cNvSpPr/>
          <p:nvPr/>
        </p:nvSpPr>
        <p:spPr>
          <a:xfrm>
            <a:off x="5475484" y="4491092"/>
            <a:ext cx="64294" cy="72870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32-Point Star 12"/>
          <p:cNvSpPr/>
          <p:nvPr/>
        </p:nvSpPr>
        <p:spPr>
          <a:xfrm>
            <a:off x="7113707" y="3632432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5232567" y="4431239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4360246" y="4917675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6591870" y="2988387"/>
            <a:ext cx="64294" cy="72870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7641111" y="2901472"/>
            <a:ext cx="64294" cy="72870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6143169" y="3868637"/>
            <a:ext cx="64294" cy="72870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5895284" y="3868637"/>
            <a:ext cx="64294" cy="72870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4824379" y="4453838"/>
            <a:ext cx="64294" cy="72870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5108293" y="4967021"/>
            <a:ext cx="64294" cy="72870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5254914" y="4083752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6653193" y="3417085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5886358" y="4301291"/>
            <a:ext cx="64294" cy="72870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6114326" y="3486127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5683152" y="4058453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7178001" y="3057479"/>
            <a:ext cx="64294" cy="72870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4603273" y="5277736"/>
            <a:ext cx="64294" cy="72870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5244690" y="5635302"/>
            <a:ext cx="131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/>
              <a:t>؛ روش مرجع (مقیاس)</a:t>
            </a:r>
            <a:r>
              <a:rPr lang="en-US" sz="1500" b="1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12683" y="2651451"/>
            <a:ext cx="415498" cy="2487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rtl="1"/>
            <a:r>
              <a:rPr lang="en-US" sz="1500" b="1" dirty="0"/>
              <a:t>Y</a:t>
            </a:r>
            <a:r>
              <a:rPr lang="fa-IR" sz="1500" b="1" dirty="0"/>
              <a:t>؛ روش مورد ارزشیابی</a:t>
            </a:r>
            <a:endParaRPr lang="en-US" sz="1500" b="1" dirty="0"/>
          </a:p>
        </p:txBody>
      </p:sp>
      <p:sp>
        <p:nvSpPr>
          <p:cNvPr id="31" name="32-Point Star 30"/>
          <p:cNvSpPr/>
          <p:nvPr/>
        </p:nvSpPr>
        <p:spPr>
          <a:xfrm>
            <a:off x="4639267" y="4881240"/>
            <a:ext cx="64294" cy="72870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32-Point Star 31"/>
          <p:cNvSpPr/>
          <p:nvPr/>
        </p:nvSpPr>
        <p:spPr>
          <a:xfrm>
            <a:off x="6525451" y="4030067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32-Point Star 32"/>
          <p:cNvSpPr/>
          <p:nvPr/>
        </p:nvSpPr>
        <p:spPr>
          <a:xfrm>
            <a:off x="7663736" y="2434791"/>
            <a:ext cx="64294" cy="72870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32-Point Star 33"/>
          <p:cNvSpPr/>
          <p:nvPr/>
        </p:nvSpPr>
        <p:spPr>
          <a:xfrm>
            <a:off x="4963201" y="3832202"/>
            <a:ext cx="64294" cy="72870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575420" y="2295092"/>
          <a:ext cx="1584739" cy="361569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76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rtl="1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fa-IR" sz="1000" dirty="0">
                          <a:solidFill>
                            <a:schemeClr val="tx1"/>
                          </a:solidFill>
                        </a:rPr>
                        <a:t> (آزمون)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fa-IR" sz="1000" dirty="0">
                          <a:solidFill>
                            <a:schemeClr val="tx1"/>
                          </a:solidFill>
                        </a:rPr>
                        <a:t> (مرجع)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x1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x2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xn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559802" y="2287971"/>
          <a:ext cx="1596259" cy="3630010"/>
        </p:xfrm>
        <a:graphic>
          <a:graphicData uri="http://schemas.openxmlformats.org/drawingml/2006/table">
            <a:tbl>
              <a:tblPr/>
              <a:tblGrid>
                <a:gridCol w="1596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30010">
                <a:tc>
                  <a:txBody>
                    <a:bodyPr/>
                    <a:lstStyle/>
                    <a:p>
                      <a:endParaRPr lang="en-US" sz="1000" dirty="0"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marL="51435" marR="51435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/>
          <p:nvPr/>
        </p:nvCxnSpPr>
        <p:spPr>
          <a:xfrm flipH="1">
            <a:off x="4237567" y="2403840"/>
            <a:ext cx="3618589" cy="30024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r" rtl="1"/>
            <a:r>
              <a:rPr lang="fa-IR" sz="2000" b="0" dirty="0">
                <a:cs typeface="+mn-cs"/>
              </a:rPr>
              <a:t/>
            </a:r>
            <a:br>
              <a:rPr lang="fa-IR" sz="2000" b="0" dirty="0">
                <a:cs typeface="+mn-cs"/>
              </a:rPr>
            </a:br>
            <a:r>
              <a:rPr lang="fa-IR" sz="2000" b="0" dirty="0" smtClean="0">
                <a:cs typeface="+mn-cs"/>
              </a:rPr>
              <a:t>مقادیر </a:t>
            </a:r>
            <a:r>
              <a:rPr lang="en-GB" sz="2000" b="0" dirty="0" smtClean="0">
                <a:cs typeface="+mn-cs"/>
              </a:rPr>
              <a:t>x</a:t>
            </a:r>
            <a:r>
              <a:rPr lang="fa-IR" sz="2000" b="0" dirty="0" smtClean="0">
                <a:cs typeface="+mn-cs"/>
              </a:rPr>
              <a:t> نتایج روش مقایسه ای و مقادیر </a:t>
            </a:r>
            <a:r>
              <a:rPr lang="en-GB" sz="2000" b="0" dirty="0" smtClean="0">
                <a:cs typeface="+mn-cs"/>
              </a:rPr>
              <a:t>y </a:t>
            </a:r>
            <a:r>
              <a:rPr lang="fa-IR" sz="2000" b="0" dirty="0" smtClean="0">
                <a:cs typeface="+mn-cs"/>
              </a:rPr>
              <a:t> نتایج روش مورد آزمون است</a:t>
            </a:r>
            <a:br>
              <a:rPr lang="fa-IR" sz="2000" b="0" dirty="0" smtClean="0">
                <a:cs typeface="+mn-cs"/>
              </a:rPr>
            </a:br>
            <a:r>
              <a:rPr lang="fa-IR" sz="2000" b="0" dirty="0" smtClean="0">
                <a:cs typeface="+mn-cs"/>
              </a:rPr>
              <a:t>نقاط تلاقی نتایج دو روش روی نمودار نشان داده شده و </a:t>
            </a:r>
            <a:br>
              <a:rPr lang="fa-IR" sz="2000" b="0" dirty="0" smtClean="0">
                <a:cs typeface="+mn-cs"/>
              </a:rPr>
            </a:br>
            <a:r>
              <a:rPr lang="fa-IR" sz="2000" b="0" dirty="0" smtClean="0">
                <a:cs typeface="+mn-cs"/>
              </a:rPr>
              <a:t>بهترین خط از بین نقاط رسم میشود</a:t>
            </a:r>
            <a:endParaRPr lang="en-GB" sz="2000" b="0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599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59031" y="1948408"/>
            <a:ext cx="6225938" cy="366548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rtl="1">
              <a:buFont typeface="Wingdings" pitchFamily="2" charset="2"/>
              <a:buChar char="q"/>
            </a:pPr>
            <a:endParaRPr lang="en-US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/>
              <a:t>اطمینان </a:t>
            </a:r>
            <a:r>
              <a:rPr lang="fa-IR" b="1" dirty="0" smtClean="0"/>
              <a:t>پذیری</a:t>
            </a:r>
          </a:p>
          <a:p>
            <a:pPr marL="0" indent="0" algn="r" rtl="1">
              <a:buNone/>
            </a:pPr>
            <a:endParaRPr lang="fa-IR" b="1" dirty="0" smtClean="0">
              <a:solidFill>
                <a:schemeClr val="tx1"/>
              </a:solidFill>
            </a:endParaRPr>
          </a:p>
          <a:p>
            <a:pPr algn="r" rtl="1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algn="r" rtl="1">
              <a:buFont typeface="Wingdings" pitchFamily="2" charset="2"/>
              <a:buChar char="Ø"/>
            </a:pPr>
            <a:endParaRPr lang="fa-IR" dirty="0">
              <a:solidFill>
                <a:schemeClr val="tx1"/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/>
              <a:t>معادله خط</a:t>
            </a:r>
            <a:endParaRPr lang="fa-IR" dirty="0">
              <a:solidFill>
                <a:schemeClr val="tx1"/>
              </a:solidFill>
            </a:endParaRPr>
          </a:p>
          <a:p>
            <a:pPr marL="542925" indent="0" algn="r" rtl="1">
              <a:buNone/>
            </a:pPr>
            <a:endParaRPr lang="fa-IR" baseline="-25000" dirty="0">
              <a:solidFill>
                <a:srgbClr val="002060"/>
              </a:solidFill>
            </a:endParaRPr>
          </a:p>
          <a:p>
            <a:pPr marL="542925" indent="0" algn="ctr" rtl="1">
              <a:buNone/>
              <a:tabLst>
                <a:tab pos="5578079" algn="l"/>
              </a:tabLst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/>
              <a:t>محاسبات آماری</a:t>
            </a:r>
            <a:br>
              <a:rPr lang="fa-IR" dirty="0" smtClean="0"/>
            </a:br>
            <a:r>
              <a:rPr lang="fa-IR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199" y="3810001"/>
            <a:ext cx="2187783" cy="304800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schemeClr val="tx1"/>
                </a:solidFill>
              </a:rPr>
              <a:t>r &gt; 0.975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2663" y="4441374"/>
            <a:ext cx="3236538" cy="1102179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</a:rPr>
              <a:t>استفاده از معادله ی بازگشت خطی ساده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Simple Linear </a:t>
            </a:r>
            <a:r>
              <a:rPr lang="en-US" sz="2400" dirty="0">
                <a:solidFill>
                  <a:schemeClr val="tx1"/>
                </a:solidFill>
              </a:rPr>
              <a:t>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3774" y="3182553"/>
            <a:ext cx="581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en-US" b="1" dirty="0">
                <a:solidFill>
                  <a:srgbClr val="005C2A"/>
                </a:solidFill>
              </a:rPr>
              <a:t>r =[ N</a:t>
            </a:r>
            <a:r>
              <a:rPr lang="el-GR" b="1" dirty="0">
                <a:solidFill>
                  <a:srgbClr val="005C2A"/>
                </a:solidFill>
              </a:rPr>
              <a:t>Σ</a:t>
            </a:r>
            <a:r>
              <a:rPr lang="en-US" b="1" dirty="0">
                <a:solidFill>
                  <a:srgbClr val="005C2A"/>
                </a:solidFill>
              </a:rPr>
              <a:t>XY - (</a:t>
            </a:r>
            <a:r>
              <a:rPr lang="el-GR" b="1" dirty="0">
                <a:solidFill>
                  <a:srgbClr val="005C2A"/>
                </a:solidFill>
              </a:rPr>
              <a:t>Σ</a:t>
            </a:r>
            <a:r>
              <a:rPr lang="en-US" b="1" dirty="0">
                <a:solidFill>
                  <a:srgbClr val="005C2A"/>
                </a:solidFill>
              </a:rPr>
              <a:t>X)(</a:t>
            </a:r>
            <a:r>
              <a:rPr lang="el-GR" b="1" dirty="0">
                <a:solidFill>
                  <a:srgbClr val="005C2A"/>
                </a:solidFill>
              </a:rPr>
              <a:t>Σ</a:t>
            </a:r>
            <a:r>
              <a:rPr lang="en-US" b="1" dirty="0">
                <a:solidFill>
                  <a:srgbClr val="005C2A"/>
                </a:solidFill>
              </a:rPr>
              <a:t>Y) / </a:t>
            </a:r>
            <a:r>
              <a:rPr lang="en-US" b="1" dirty="0" err="1">
                <a:solidFill>
                  <a:srgbClr val="005C2A"/>
                </a:solidFill>
              </a:rPr>
              <a:t>Sqrt</a:t>
            </a:r>
            <a:r>
              <a:rPr lang="en-US" b="1" dirty="0">
                <a:solidFill>
                  <a:srgbClr val="005C2A"/>
                </a:solidFill>
              </a:rPr>
              <a:t>([N</a:t>
            </a:r>
            <a:r>
              <a:rPr lang="el-GR" b="1" dirty="0">
                <a:solidFill>
                  <a:srgbClr val="005C2A"/>
                </a:solidFill>
              </a:rPr>
              <a:t>Σ</a:t>
            </a:r>
            <a:r>
              <a:rPr lang="en-US" b="1" dirty="0">
                <a:solidFill>
                  <a:srgbClr val="005C2A"/>
                </a:solidFill>
              </a:rPr>
              <a:t>X</a:t>
            </a:r>
            <a:r>
              <a:rPr lang="en-US" b="1" baseline="30000" dirty="0">
                <a:solidFill>
                  <a:srgbClr val="005C2A"/>
                </a:solidFill>
              </a:rPr>
              <a:t>2</a:t>
            </a:r>
            <a:r>
              <a:rPr lang="en-US" b="1" dirty="0">
                <a:solidFill>
                  <a:srgbClr val="005C2A"/>
                </a:solidFill>
              </a:rPr>
              <a:t> - (</a:t>
            </a:r>
            <a:r>
              <a:rPr lang="el-GR" b="1" dirty="0">
                <a:solidFill>
                  <a:srgbClr val="005C2A"/>
                </a:solidFill>
              </a:rPr>
              <a:t>Σ</a:t>
            </a:r>
            <a:r>
              <a:rPr lang="en-US" b="1" dirty="0">
                <a:solidFill>
                  <a:srgbClr val="005C2A"/>
                </a:solidFill>
              </a:rPr>
              <a:t>X)</a:t>
            </a:r>
            <a:r>
              <a:rPr lang="en-US" b="1" baseline="30000" dirty="0">
                <a:solidFill>
                  <a:srgbClr val="005C2A"/>
                </a:solidFill>
              </a:rPr>
              <a:t>2</a:t>
            </a:r>
            <a:r>
              <a:rPr lang="en-US" b="1" dirty="0">
                <a:solidFill>
                  <a:srgbClr val="005C2A"/>
                </a:solidFill>
              </a:rPr>
              <a:t>][N</a:t>
            </a:r>
            <a:r>
              <a:rPr lang="el-GR" b="1" dirty="0">
                <a:solidFill>
                  <a:srgbClr val="005C2A"/>
                </a:solidFill>
              </a:rPr>
              <a:t>Σ</a:t>
            </a:r>
            <a:r>
              <a:rPr lang="en-US" b="1" dirty="0">
                <a:solidFill>
                  <a:srgbClr val="005C2A"/>
                </a:solidFill>
              </a:rPr>
              <a:t>Y</a:t>
            </a:r>
            <a:r>
              <a:rPr lang="en-US" b="1" baseline="30000" dirty="0">
                <a:solidFill>
                  <a:srgbClr val="005C2A"/>
                </a:solidFill>
              </a:rPr>
              <a:t>2</a:t>
            </a:r>
            <a:r>
              <a:rPr lang="en-US" b="1" dirty="0">
                <a:solidFill>
                  <a:srgbClr val="005C2A"/>
                </a:solidFill>
              </a:rPr>
              <a:t> - (</a:t>
            </a:r>
            <a:r>
              <a:rPr lang="el-GR" b="1" dirty="0">
                <a:solidFill>
                  <a:srgbClr val="005C2A"/>
                </a:solidFill>
              </a:rPr>
              <a:t>Σ</a:t>
            </a:r>
            <a:r>
              <a:rPr lang="en-US" b="1" dirty="0">
                <a:solidFill>
                  <a:srgbClr val="005C2A"/>
                </a:solidFill>
              </a:rPr>
              <a:t>Y)</a:t>
            </a:r>
            <a:r>
              <a:rPr lang="en-US" b="1" baseline="30000" dirty="0">
                <a:solidFill>
                  <a:srgbClr val="005C2A"/>
                </a:solidFill>
              </a:rPr>
              <a:t>2</a:t>
            </a:r>
            <a:r>
              <a:rPr lang="en-US" b="1" dirty="0">
                <a:solidFill>
                  <a:srgbClr val="005C2A"/>
                </a:solidFill>
              </a:rPr>
              <a:t>])] </a:t>
            </a:r>
            <a:r>
              <a:rPr lang="fa-IR" b="1" dirty="0">
                <a:solidFill>
                  <a:srgbClr val="FF0000"/>
                </a:solidFill>
              </a:rPr>
              <a:t>ضریب همبستگی: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3341" y="2136503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با استفاده از نرم افزار </a:t>
            </a:r>
            <a:endParaRPr lang="en-GB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3276600" y="2505835"/>
            <a:ext cx="351071" cy="676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341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اولین قدم بررسی </a:t>
            </a:r>
            <a:r>
              <a:rPr lang="en-GB" dirty="0" smtClean="0"/>
              <a:t>r </a:t>
            </a:r>
          </a:p>
          <a:p>
            <a:pPr algn="r" rtl="1"/>
            <a:r>
              <a:rPr lang="fa-IR" dirty="0" smtClean="0"/>
              <a:t>مقدار</a:t>
            </a:r>
            <a:r>
              <a:rPr lang="en-GB" dirty="0"/>
              <a:t>r</a:t>
            </a:r>
            <a:r>
              <a:rPr lang="fa-IR" dirty="0" smtClean="0"/>
              <a:t>اگر همبستگی را تایید کرد میتوانیم معادله خط را تفسیر و مقدار خطا را بررسی کنیم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تفسیر: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52600" y="3200400"/>
            <a:ext cx="2187783" cy="304800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schemeClr val="tx1"/>
                </a:solidFill>
              </a:rPr>
              <a:t>r &gt; 0.975</a:t>
            </a:r>
          </a:p>
        </p:txBody>
      </p:sp>
    </p:spTree>
    <p:extLst>
      <p:ext uri="{BB962C8B-B14F-4D97-AF65-F5344CB8AC3E}">
        <p14:creationId xmlns="" xmlns:p14="http://schemas.microsoft.com/office/powerpoint/2010/main" val="1482285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861" y="1167493"/>
            <a:ext cx="6517660" cy="4755358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dirty="0"/>
          </a:p>
          <a:p>
            <a:pPr marL="82296" indent="0" algn="r">
              <a:buNone/>
            </a:pPr>
            <a:r>
              <a:rPr lang="fa-IR" dirty="0" smtClean="0"/>
              <a:t>ادامه نمی دهیم                                          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07628" y="2132856"/>
            <a:ext cx="0" cy="34023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7630" y="5535234"/>
            <a:ext cx="36870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872565" y="4905143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5438479" y="3819671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3794058" y="4361629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2830308" y="4905143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4872039" y="274320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6111172" y="288894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4613231" y="3856106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4328974" y="4111391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3001062" y="4282031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3578355" y="495449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3481914" y="3810017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4829267" y="4671138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4313538" y="4949076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4249245" y="3374994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4071092" y="3761175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5139835" y="346429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32-Point Star 28"/>
          <p:cNvSpPr/>
          <p:nvPr/>
        </p:nvSpPr>
        <p:spPr>
          <a:xfrm>
            <a:off x="3073335" y="5265204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3714751" y="5622770"/>
            <a:ext cx="131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/>
              <a:t>؛ روش مرجع (مقیاس)</a:t>
            </a:r>
            <a:r>
              <a:rPr lang="en-US" sz="1500" b="1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82744" y="2638919"/>
            <a:ext cx="415498" cy="2487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rtl="1"/>
            <a:r>
              <a:rPr lang="en-US" sz="1500" b="1" dirty="0"/>
              <a:t>Y</a:t>
            </a:r>
            <a:r>
              <a:rPr lang="fa-IR" sz="1500" b="1" dirty="0"/>
              <a:t>؛ روش مورد ارزشیابی</a:t>
            </a:r>
            <a:endParaRPr lang="en-US" sz="15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04446" y="1337452"/>
            <a:ext cx="1333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100" b="1" dirty="0">
                <a:solidFill>
                  <a:srgbClr val="7030A0"/>
                </a:solidFill>
              </a:rPr>
              <a:t>همبستگی ضعیف</a:t>
            </a:r>
            <a:endParaRPr lang="en-US" sz="21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>
            <a:endCxn id="29" idx="1"/>
          </p:cNvCxnSpPr>
          <p:nvPr/>
        </p:nvCxnSpPr>
        <p:spPr>
          <a:xfrm flipV="1">
            <a:off x="2728913" y="5301641"/>
            <a:ext cx="344421" cy="13311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2"/>
          </p:cNvCxnSpPr>
          <p:nvPr/>
        </p:nvCxnSpPr>
        <p:spPr>
          <a:xfrm rot="16200000" flipH="1">
            <a:off x="3007340" y="5436215"/>
            <a:ext cx="205476" cy="9195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51" idx="1"/>
          </p:cNvCxnSpPr>
          <p:nvPr/>
        </p:nvCxnSpPr>
        <p:spPr>
          <a:xfrm flipV="1">
            <a:off x="2728913" y="3465437"/>
            <a:ext cx="428625" cy="20715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200722" y="4542981"/>
            <a:ext cx="2000250" cy="893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32-Point Star 47"/>
          <p:cNvSpPr/>
          <p:nvPr/>
        </p:nvSpPr>
        <p:spPr>
          <a:xfrm>
            <a:off x="3886201" y="520065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32-Point Star 48"/>
          <p:cNvSpPr/>
          <p:nvPr/>
        </p:nvSpPr>
        <p:spPr>
          <a:xfrm>
            <a:off x="5343526" y="440055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32-Point Star 49"/>
          <p:cNvSpPr/>
          <p:nvPr/>
        </p:nvSpPr>
        <p:spPr>
          <a:xfrm>
            <a:off x="3714751" y="297180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32-Point Star 50"/>
          <p:cNvSpPr/>
          <p:nvPr/>
        </p:nvSpPr>
        <p:spPr>
          <a:xfrm>
            <a:off x="3157538" y="3429000"/>
            <a:ext cx="64294" cy="7287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986644" y="5507353"/>
            <a:ext cx="301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58198" y="3337293"/>
            <a:ext cx="301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387" y="5563116"/>
            <a:ext cx="301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8294" y="5187094"/>
            <a:ext cx="3019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53248" y="4779174"/>
            <a:ext cx="301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10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707629" y="4997935"/>
            <a:ext cx="873247" cy="323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2" idx="2"/>
          </p:cNvCxnSpPr>
          <p:nvPr/>
        </p:nvCxnSpPr>
        <p:spPr>
          <a:xfrm flipV="1">
            <a:off x="3610501" y="5027361"/>
            <a:ext cx="0" cy="48370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52600" y="1295400"/>
            <a:ext cx="107828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r = 0.65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30309" y="2289705"/>
            <a:ext cx="3182002" cy="3151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y 11"/>
          <p:cNvSpPr/>
          <p:nvPr/>
        </p:nvSpPr>
        <p:spPr>
          <a:xfrm>
            <a:off x="6444209" y="1453157"/>
            <a:ext cx="877673" cy="2580086"/>
          </a:xfrm>
          <a:prstGeom prst="mathMultiply">
            <a:avLst>
              <a:gd name="adj1" fmla="val 180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999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29" y="2068084"/>
            <a:ext cx="6356445" cy="38272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fa-IR" dirty="0"/>
          </a:p>
          <a:p>
            <a:pPr marL="82296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07628" y="2132856"/>
            <a:ext cx="0" cy="34023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7630" y="5535234"/>
            <a:ext cx="36870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793516" y="433780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4955735" y="261891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3453233" y="412826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3299646" y="518469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4435812" y="276206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4417535" y="301769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4071306" y="384594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3925086" y="374257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3437875" y="443113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3508706" y="472514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3800595" y="409182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3930213" y="343020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3186122" y="476157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4249245" y="337499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3994506" y="4171957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4281391" y="369903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32-Point Star 28"/>
          <p:cNvSpPr/>
          <p:nvPr/>
        </p:nvSpPr>
        <p:spPr>
          <a:xfrm>
            <a:off x="3073335" y="526520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4327389" y="5622770"/>
            <a:ext cx="700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03748" y="3662597"/>
            <a:ext cx="364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05480" y="2225993"/>
            <a:ext cx="1333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100" b="1" dirty="0">
                <a:solidFill>
                  <a:srgbClr val="0070C0"/>
                </a:solidFill>
              </a:rPr>
              <a:t>همبستگی </a:t>
            </a:r>
            <a:endParaRPr lang="fa-IR" sz="2100" b="1" dirty="0" smtClean="0">
              <a:solidFill>
                <a:srgbClr val="0070C0"/>
              </a:solidFill>
            </a:endParaRPr>
          </a:p>
          <a:p>
            <a:pPr algn="ctr"/>
            <a:r>
              <a:rPr lang="fa-IR" sz="2100" b="1" dirty="0" smtClean="0">
                <a:solidFill>
                  <a:srgbClr val="0070C0"/>
                </a:solidFill>
              </a:rPr>
              <a:t>خوب</a:t>
            </a:r>
            <a:endParaRPr lang="en-US" sz="21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49978" y="2471540"/>
            <a:ext cx="2137904" cy="2976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1" y="206808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r &gt; 0.975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8265" y="5539211"/>
            <a:ext cx="499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78350" y="5519572"/>
            <a:ext cx="421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98963" y="5543206"/>
            <a:ext cx="4123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Xc2</a:t>
            </a:r>
          </a:p>
        </p:txBody>
      </p:sp>
      <p:cxnSp>
        <p:nvCxnSpPr>
          <p:cNvPr id="5" name="Straight Connector 4"/>
          <p:cNvCxnSpPr>
            <a:stCxn id="2" idx="0"/>
          </p:cNvCxnSpPr>
          <p:nvPr/>
        </p:nvCxnSpPr>
        <p:spPr>
          <a:xfrm flipH="1" flipV="1">
            <a:off x="3538622" y="4497359"/>
            <a:ext cx="0" cy="1041852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707630" y="4497355"/>
            <a:ext cx="830993" cy="32912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393969" y="3279818"/>
            <a:ext cx="10025" cy="22300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937208" y="2506668"/>
            <a:ext cx="35059" cy="30365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2693352" y="3284910"/>
            <a:ext cx="1696718" cy="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707628" y="2471540"/>
            <a:ext cx="2251079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32-Point Star 50"/>
          <p:cNvSpPr/>
          <p:nvPr/>
        </p:nvSpPr>
        <p:spPr>
          <a:xfrm>
            <a:off x="4543851" y="2876367"/>
            <a:ext cx="41979" cy="6123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32-Point Star 51"/>
          <p:cNvSpPr/>
          <p:nvPr/>
        </p:nvSpPr>
        <p:spPr>
          <a:xfrm>
            <a:off x="4706115" y="294482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32-Point Star 52"/>
          <p:cNvSpPr/>
          <p:nvPr/>
        </p:nvSpPr>
        <p:spPr>
          <a:xfrm>
            <a:off x="4547042" y="330051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32-Point Star 53"/>
          <p:cNvSpPr/>
          <p:nvPr/>
        </p:nvSpPr>
        <p:spPr>
          <a:xfrm>
            <a:off x="5041460" y="273321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32-Point Star 54"/>
          <p:cNvSpPr/>
          <p:nvPr/>
        </p:nvSpPr>
        <p:spPr>
          <a:xfrm>
            <a:off x="4907973" y="234908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32-Point Star 55"/>
          <p:cNvSpPr/>
          <p:nvPr/>
        </p:nvSpPr>
        <p:spPr>
          <a:xfrm>
            <a:off x="3538958" y="424256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524" y="3306464"/>
            <a:ext cx="2714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ادامه می دهیم      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118330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/>
      <p:bldP spid="2" grpId="0"/>
      <p:bldP spid="34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3471672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algn="ctr" rtl="1"/>
            <a:r>
              <a:rPr lang="fa-IR" sz="4400" dirty="0" smtClean="0"/>
              <a:t>تفسیر معادله خط /آنالیز رگرسیون</a:t>
            </a:r>
          </a:p>
          <a:p>
            <a:pPr algn="ctr" rtl="1"/>
            <a:r>
              <a:rPr lang="fa-IR" sz="4400" dirty="0"/>
              <a:t>محاسبه خطای سیستماتیک ثابت و نسبی</a:t>
            </a:r>
          </a:p>
          <a:p>
            <a:pPr algn="ctr" rtl="1"/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2481022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44" y="1371600"/>
            <a:ext cx="6264323" cy="462915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en-US" dirty="0"/>
          </a:p>
          <a:p>
            <a:pPr marL="82296" indent="0" algn="r" rtl="1">
              <a:buNone/>
            </a:pPr>
            <a:endParaRPr lang="fa-IR" sz="2400" dirty="0">
              <a:solidFill>
                <a:schemeClr val="tx1"/>
              </a:solidFill>
            </a:endParaRPr>
          </a:p>
          <a:p>
            <a:pPr marL="82296" indent="0" algn="r" rtl="1">
              <a:buNone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fa-IR" sz="2400" dirty="0">
                <a:solidFill>
                  <a:schemeClr val="tx1"/>
                </a:solidFill>
              </a:rPr>
              <a:t>: نمایانگر خطای سامانمند </a:t>
            </a:r>
            <a:r>
              <a:rPr lang="fa-IR" sz="2400" b="1" dirty="0">
                <a:solidFill>
                  <a:srgbClr val="FF0000"/>
                </a:solidFill>
              </a:rPr>
              <a:t>ثابت</a:t>
            </a:r>
            <a:endParaRPr lang="en-US" sz="2400" b="1" dirty="0">
              <a:solidFill>
                <a:srgbClr val="FF0000"/>
              </a:solidFill>
            </a:endParaRPr>
          </a:p>
          <a:p>
            <a:pPr marL="82296" indent="0" algn="ctr" rtl="1">
              <a:buNone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2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SE = A</a:t>
            </a:r>
            <a:endParaRPr lang="fa-IR" sz="24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 rtl="1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82296" indent="0" algn="r" rtl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fa-IR" sz="2400" dirty="0" smtClean="0">
                <a:solidFill>
                  <a:schemeClr val="tx1"/>
                </a:solidFill>
              </a:rPr>
              <a:t>: نمایانگر خطای سامانمند </a:t>
            </a:r>
            <a:r>
              <a:rPr lang="fa-IR" sz="2400" b="1" dirty="0" smtClean="0">
                <a:solidFill>
                  <a:srgbClr val="FF0000"/>
                </a:solidFill>
              </a:rPr>
              <a:t>نسبی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2296" indent="0" algn="r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27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SE = </a:t>
            </a:r>
            <a:r>
              <a:rPr lang="en-US" sz="24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B-1</a:t>
            </a:r>
            <a:endParaRPr lang="en-US" sz="2400" dirty="0" smtClean="0">
              <a:ln w="1905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fa-IR" dirty="0"/>
          </a:p>
          <a:p>
            <a:pPr marL="82296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46920" y="2758228"/>
            <a:ext cx="0" cy="2843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46922" y="5601682"/>
            <a:ext cx="21644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249862" y="439470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3344295" y="4027811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3470022" y="412826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2814942" y="509585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4407807" y="301807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4260511" y="317968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3880943" y="336813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3791202" y="344677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3265936" y="417866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3135373" y="457868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3711540" y="375357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4034978" y="342411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2977317" y="443113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4100762" y="310293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3489036" y="387534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3934534" y="3715327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32-Point Star 28"/>
          <p:cNvSpPr/>
          <p:nvPr/>
        </p:nvSpPr>
        <p:spPr>
          <a:xfrm>
            <a:off x="2788562" y="477825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3966681" y="5689218"/>
            <a:ext cx="700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3040" y="3729045"/>
            <a:ext cx="364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46922" y="2901382"/>
            <a:ext cx="2035822" cy="27003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609600"/>
            <a:ext cx="5029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معادله‌ی </a:t>
            </a:r>
            <a:r>
              <a:rPr lang="fa-IR" sz="2400" dirty="0"/>
              <a:t>خط بازگشت</a:t>
            </a:r>
            <a:r>
              <a:rPr lang="en-US" sz="2400" dirty="0"/>
              <a:t>Y = A + BX       </a:t>
            </a:r>
            <a:r>
              <a:rPr lang="fa-IR" sz="2400" dirty="0"/>
              <a:t> </a:t>
            </a:r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192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44" y="1371600"/>
            <a:ext cx="6264323" cy="462915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296" indent="0">
              <a:buNone/>
            </a:pPr>
            <a:endParaRPr lang="en-US" dirty="0"/>
          </a:p>
          <a:p>
            <a:pPr marL="109728" indent="0" algn="r" rtl="1">
              <a:buNone/>
            </a:pPr>
            <a:r>
              <a:rPr lang="fa-IR" sz="2400" dirty="0"/>
              <a:t>حالت اول                              </a:t>
            </a:r>
          </a:p>
          <a:p>
            <a:pPr marL="109728" indent="0" algn="r" rtl="1">
              <a:buNone/>
            </a:pPr>
            <a:r>
              <a:rPr lang="fa-IR" sz="2400" dirty="0"/>
              <a:t>بهترین حالت</a:t>
            </a:r>
          </a:p>
          <a:p>
            <a:pPr marL="109728" indent="0" algn="r" rtl="1">
              <a:buNone/>
            </a:pPr>
            <a:r>
              <a:rPr lang="fa-IR" sz="2400" dirty="0"/>
              <a:t>دو خط مماس بر هم </a:t>
            </a:r>
            <a:endParaRPr lang="fa-IR" sz="2400" dirty="0" smtClean="0"/>
          </a:p>
          <a:p>
            <a:pPr marL="109728" indent="0" algn="r" rtl="1">
              <a:buNone/>
            </a:pPr>
            <a:r>
              <a:rPr lang="fa-IR" sz="2400" dirty="0" smtClean="0"/>
              <a:t>خطای سامانمند ثابت و نسبی</a:t>
            </a:r>
          </a:p>
          <a:p>
            <a:pPr marL="109728" indent="0" algn="r" rtl="1">
              <a:buNone/>
            </a:pPr>
            <a:r>
              <a:rPr lang="fa-IR" sz="2400" dirty="0" smtClean="0"/>
              <a:t>صفر</a:t>
            </a:r>
            <a:endParaRPr lang="fa-IR" sz="2400" dirty="0"/>
          </a:p>
          <a:p>
            <a:pPr marL="82296" indent="0" algn="r" rtl="1">
              <a:buNone/>
            </a:pPr>
            <a:endParaRPr lang="fa-IR" sz="24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fa-IR" dirty="0"/>
          </a:p>
          <a:p>
            <a:pPr marL="82296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46920" y="2758228"/>
            <a:ext cx="0" cy="2843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46922" y="5601682"/>
            <a:ext cx="21644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249862" y="439470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3344295" y="4027811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3470022" y="412826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2814942" y="509585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4407807" y="301807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4260511" y="317968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3880943" y="336813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3791202" y="344677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3265936" y="417866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3135373" y="457868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3711540" y="375357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4034978" y="342411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2977317" y="443113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4100762" y="310293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3489036" y="387534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3934534" y="3715327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32-Point Star 28"/>
          <p:cNvSpPr/>
          <p:nvPr/>
        </p:nvSpPr>
        <p:spPr>
          <a:xfrm>
            <a:off x="2788562" y="477825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3966681" y="5689218"/>
            <a:ext cx="700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3040" y="3729045"/>
            <a:ext cx="364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46922" y="2901382"/>
            <a:ext cx="2035822" cy="27003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609600"/>
            <a:ext cx="5029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معادله‌ی </a:t>
            </a:r>
            <a:r>
              <a:rPr lang="fa-IR" sz="2400" dirty="0"/>
              <a:t>خط بازگشت</a:t>
            </a:r>
            <a:r>
              <a:rPr lang="en-US" sz="2400" dirty="0"/>
              <a:t>Y = A + BX       </a:t>
            </a:r>
            <a:r>
              <a:rPr lang="fa-IR" sz="2400" dirty="0"/>
              <a:t>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943040" y="1914447"/>
            <a:ext cx="144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= 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 =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4339" y="1452782"/>
            <a:ext cx="102812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B050"/>
                </a:solidFill>
              </a:rPr>
              <a:t>Y = X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9705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algn="r" rtl="1">
              <a:buNone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سیستم مدیریت کیفیت در آزمایشگاه پزشکی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r" rtl="1">
              <a:buNone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شامل چهار حوزه اصلی است که شامل موارد زیر است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6002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44" y="1371600"/>
            <a:ext cx="6287354" cy="462915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dirty="0"/>
          </a:p>
          <a:p>
            <a:pPr marL="109728" indent="0" algn="r" rtl="1">
              <a:buNone/>
            </a:pPr>
            <a:r>
              <a:rPr lang="fa-IR" sz="2400" dirty="0"/>
              <a:t>حالت </a:t>
            </a:r>
            <a:r>
              <a:rPr lang="fa-IR" sz="2400" dirty="0" smtClean="0"/>
              <a:t>دوم                              </a:t>
            </a:r>
            <a:endParaRPr lang="fa-IR" sz="2400" dirty="0"/>
          </a:p>
          <a:p>
            <a:pPr marL="82296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</a:rPr>
              <a:t>فقط </a:t>
            </a:r>
            <a:r>
              <a:rPr lang="fa-IR" sz="2400" dirty="0">
                <a:solidFill>
                  <a:schemeClr val="tx1"/>
                </a:solidFill>
              </a:rPr>
              <a:t>خطای سامانمند </a:t>
            </a:r>
            <a:r>
              <a:rPr lang="fa-IR" sz="2400" b="1" dirty="0" smtClean="0">
                <a:solidFill>
                  <a:srgbClr val="FF0000"/>
                </a:solidFill>
              </a:rPr>
              <a:t>ثابت</a:t>
            </a:r>
          </a:p>
          <a:p>
            <a:pPr marL="82296" indent="0" algn="r" rtl="1">
              <a:buNone/>
            </a:pPr>
            <a:r>
              <a:rPr lang="fa-IR" sz="2400" dirty="0">
                <a:solidFill>
                  <a:schemeClr val="tx1"/>
                </a:solidFill>
              </a:rPr>
              <a:t>خطای سامانمند نسبی صفر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fa-IR" dirty="0"/>
          </a:p>
          <a:p>
            <a:pPr marL="82296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41781" y="2572651"/>
            <a:ext cx="0" cy="3566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41783" y="5416105"/>
            <a:ext cx="21644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311228" y="457279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3405661" y="420590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3531387" y="430634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2876307" y="5273941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4469172" y="319616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4321877" y="335777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4080171" y="3308357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3852567" y="362486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3327301" y="4356751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3196738" y="4756771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3757145" y="389340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4096344" y="3602207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3038683" y="460922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4264922" y="312930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3550401" y="405343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3995899" y="389341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32-Point Star 28"/>
          <p:cNvSpPr/>
          <p:nvPr/>
        </p:nvSpPr>
        <p:spPr>
          <a:xfrm>
            <a:off x="2849927" y="495633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3232413" y="5451133"/>
            <a:ext cx="700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3040" y="3729045"/>
            <a:ext cx="364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46921" y="2884277"/>
            <a:ext cx="2243756" cy="29549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6846" y="3276748"/>
            <a:ext cx="1965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 = A + BX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46921" y="2572653"/>
            <a:ext cx="107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≠ 0</a:t>
            </a:r>
          </a:p>
          <a:p>
            <a:r>
              <a:rPr lang="en-US" b="1" i="1" dirty="0"/>
              <a:t>B = 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341782" y="2329023"/>
            <a:ext cx="2320031" cy="3087084"/>
          </a:xfrm>
          <a:prstGeom prst="line">
            <a:avLst/>
          </a:prstGeom>
          <a:ln w="190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341781" y="5416107"/>
            <a:ext cx="0" cy="423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212068" y="4285033"/>
            <a:ext cx="0" cy="423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160636" y="3035462"/>
            <a:ext cx="0" cy="423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6846" y="3940640"/>
            <a:ext cx="222595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Y = -5 </a:t>
            </a:r>
            <a:r>
              <a:rPr lang="en-US" sz="2400" b="1" i="1" dirty="0" smtClean="0"/>
              <a:t>+ X</a:t>
            </a:r>
            <a:endParaRPr lang="en-US" sz="24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20804" y="5181389"/>
            <a:ext cx="49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20181" y="5591071"/>
            <a:ext cx="33274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-5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9916" y="5832887"/>
            <a:ext cx="154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4800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CE=-5</a:t>
            </a:r>
          </a:p>
          <a:p>
            <a:r>
              <a:rPr lang="en-US" dirty="0" smtClean="0"/>
              <a:t>PE=0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8389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322" y="1491639"/>
            <a:ext cx="6285357" cy="462915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 algn="r" rtl="1">
              <a:buNone/>
            </a:pPr>
            <a:r>
              <a:rPr lang="fa-IR" sz="2000" dirty="0" smtClean="0">
                <a:solidFill>
                  <a:schemeClr val="tx1"/>
                </a:solidFill>
              </a:rPr>
              <a:t>حالت سوم </a:t>
            </a:r>
          </a:p>
          <a:p>
            <a:pPr marL="82296" indent="0" algn="r" rtl="1">
              <a:buNone/>
            </a:pPr>
            <a:r>
              <a:rPr lang="fa-IR" sz="2000" dirty="0" smtClean="0">
                <a:solidFill>
                  <a:schemeClr val="tx1"/>
                </a:solidFill>
              </a:rPr>
              <a:t>فقط خطای سامانمند </a:t>
            </a:r>
            <a:r>
              <a:rPr lang="fa-IR" sz="2000" b="1" dirty="0" smtClean="0">
                <a:solidFill>
                  <a:srgbClr val="FF0000"/>
                </a:solidFill>
              </a:rPr>
              <a:t>نسبی</a:t>
            </a:r>
          </a:p>
          <a:p>
            <a:pPr marL="82296" indent="0" algn="r" rtl="1">
              <a:buNone/>
            </a:pPr>
            <a:r>
              <a:rPr lang="fa-IR" sz="2000" dirty="0">
                <a:solidFill>
                  <a:schemeClr val="tx1"/>
                </a:solidFill>
              </a:rPr>
              <a:t>خطای سامانمند ثابت صفر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fa-IR" dirty="0" smtClean="0"/>
          </a:p>
          <a:p>
            <a:pPr marL="82296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46920" y="2758228"/>
            <a:ext cx="0" cy="2843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46920" y="5601682"/>
            <a:ext cx="25251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311228" y="457279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3757145" y="430634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3531387" y="430634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2799093" y="519282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4572002" y="320387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4381609" y="340136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4340725" y="3773780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4142939" y="395625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3327301" y="4356751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3233081" y="481681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3796951" y="395625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4142939" y="363087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3474297" y="457279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4485747" y="356700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3664759" y="410708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3995899" y="389341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32-Point Star 28"/>
          <p:cNvSpPr/>
          <p:nvPr/>
        </p:nvSpPr>
        <p:spPr>
          <a:xfrm>
            <a:off x="2849927" y="495633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3966681" y="5689218"/>
            <a:ext cx="700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3040" y="3729045"/>
            <a:ext cx="364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46920" y="3028952"/>
            <a:ext cx="2589926" cy="25727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6846" y="3276748"/>
            <a:ext cx="1965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 = A + BX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43040" y="1833124"/>
            <a:ext cx="140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 = 0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B ≠ 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46921" y="2654392"/>
            <a:ext cx="2427839" cy="2947292"/>
          </a:xfrm>
          <a:prstGeom prst="line">
            <a:avLst/>
          </a:prstGeom>
          <a:ln w="190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62003" y="3870484"/>
            <a:ext cx="9653" cy="3483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766866" y="4177789"/>
            <a:ext cx="4792" cy="140882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692916" y="2761953"/>
            <a:ext cx="6218" cy="514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681516" y="3276749"/>
            <a:ext cx="17618" cy="230245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6846" y="3940640"/>
            <a:ext cx="163950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Y = 0.9X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2209" y="4442336"/>
            <a:ext cx="120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 =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4154" y="4868028"/>
            <a:ext cx="132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 = 0.9 </a:t>
            </a:r>
            <a:r>
              <a:rPr lang="en-US" sz="1400" b="1" dirty="0" smtClean="0"/>
              <a:t>– 1</a:t>
            </a:r>
          </a:p>
          <a:p>
            <a:r>
              <a:rPr lang="en-US" sz="1400" b="1" dirty="0" smtClean="0"/>
              <a:t>-0.1# 10%</a:t>
            </a:r>
            <a:endParaRPr lang="en-US" sz="14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982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15" y="1362078"/>
            <a:ext cx="6310384" cy="462915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</a:rPr>
              <a:t>حالت چهارم </a:t>
            </a:r>
          </a:p>
          <a:p>
            <a:pPr marL="82296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</a:rPr>
              <a:t>خطای </a:t>
            </a:r>
            <a:r>
              <a:rPr lang="fa-IR" sz="2400" dirty="0">
                <a:solidFill>
                  <a:schemeClr val="tx1"/>
                </a:solidFill>
              </a:rPr>
              <a:t>سامانمند </a:t>
            </a:r>
            <a:r>
              <a:rPr lang="fa-IR" sz="2400" b="1" dirty="0">
                <a:solidFill>
                  <a:srgbClr val="FF0000"/>
                </a:solidFill>
              </a:rPr>
              <a:t>ثابت و نسبی</a:t>
            </a:r>
          </a:p>
          <a:p>
            <a:pPr marL="82296" indent="0">
              <a:buNone/>
            </a:pPr>
            <a:endParaRPr lang="fa-IR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fa-IR" dirty="0"/>
          </a:p>
          <a:p>
            <a:pPr marL="82296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46920" y="2758228"/>
            <a:ext cx="0" cy="2843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46920" y="5601682"/>
            <a:ext cx="25251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109131" y="489153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32-Point Star 13"/>
          <p:cNvSpPr/>
          <p:nvPr/>
        </p:nvSpPr>
        <p:spPr>
          <a:xfrm>
            <a:off x="4601080" y="391551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32-Point Star 14"/>
          <p:cNvSpPr/>
          <p:nvPr/>
        </p:nvSpPr>
        <p:spPr>
          <a:xfrm>
            <a:off x="3597417" y="451379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32-Point Star 15"/>
          <p:cNvSpPr/>
          <p:nvPr/>
        </p:nvSpPr>
        <p:spPr>
          <a:xfrm>
            <a:off x="3336506" y="4809191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32-Point Star 16"/>
          <p:cNvSpPr/>
          <p:nvPr/>
        </p:nvSpPr>
        <p:spPr>
          <a:xfrm>
            <a:off x="4487743" y="364021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32-Point Star 17"/>
          <p:cNvSpPr/>
          <p:nvPr/>
        </p:nvSpPr>
        <p:spPr>
          <a:xfrm>
            <a:off x="4114818" y="402912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32-Point Star 18"/>
          <p:cNvSpPr/>
          <p:nvPr/>
        </p:nvSpPr>
        <p:spPr>
          <a:xfrm>
            <a:off x="4280407" y="414626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32-Point Star 19"/>
          <p:cNvSpPr/>
          <p:nvPr/>
        </p:nvSpPr>
        <p:spPr>
          <a:xfrm>
            <a:off x="3882402" y="4370248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32-Point Star 20"/>
          <p:cNvSpPr/>
          <p:nvPr/>
        </p:nvSpPr>
        <p:spPr>
          <a:xfrm>
            <a:off x="4040804" y="440668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32-Point Star 21"/>
          <p:cNvSpPr/>
          <p:nvPr/>
        </p:nvSpPr>
        <p:spPr>
          <a:xfrm>
            <a:off x="3096995" y="523765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32-Point Star 22"/>
          <p:cNvSpPr/>
          <p:nvPr/>
        </p:nvSpPr>
        <p:spPr>
          <a:xfrm>
            <a:off x="3327586" y="4553156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32-Point Star 23"/>
          <p:cNvSpPr/>
          <p:nvPr/>
        </p:nvSpPr>
        <p:spPr>
          <a:xfrm>
            <a:off x="3901860" y="4523862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32-Point Star 24"/>
          <p:cNvSpPr/>
          <p:nvPr/>
        </p:nvSpPr>
        <p:spPr>
          <a:xfrm>
            <a:off x="3585582" y="495926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32-Point Star 25"/>
          <p:cNvSpPr/>
          <p:nvPr/>
        </p:nvSpPr>
        <p:spPr>
          <a:xfrm>
            <a:off x="4223511" y="3842649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32-Point Star 26"/>
          <p:cNvSpPr/>
          <p:nvPr/>
        </p:nvSpPr>
        <p:spPr>
          <a:xfrm>
            <a:off x="3228071" y="5155674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32-Point Star 27"/>
          <p:cNvSpPr/>
          <p:nvPr/>
        </p:nvSpPr>
        <p:spPr>
          <a:xfrm>
            <a:off x="3529082" y="4626123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32-Point Star 28"/>
          <p:cNvSpPr/>
          <p:nvPr/>
        </p:nvSpPr>
        <p:spPr>
          <a:xfrm>
            <a:off x="2894319" y="5191155"/>
            <a:ext cx="64294" cy="7287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65241" y="3260725"/>
            <a:ext cx="2817942" cy="25790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2438400"/>
            <a:ext cx="1965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 = A + BX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7400" y="1816528"/>
            <a:ext cx="135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≠</a:t>
            </a:r>
            <a:r>
              <a:rPr lang="en-US" b="1" i="1" dirty="0"/>
              <a:t> 0</a:t>
            </a:r>
          </a:p>
          <a:p>
            <a:r>
              <a:rPr lang="en-US" b="1" i="1" dirty="0"/>
              <a:t>B</a:t>
            </a:r>
            <a:r>
              <a:rPr lang="en-US" b="1" i="1" dirty="0">
                <a:solidFill>
                  <a:srgbClr val="FF0000"/>
                </a:solidFill>
              </a:rPr>
              <a:t> ≠ </a:t>
            </a:r>
            <a:r>
              <a:rPr lang="en-US" b="1" i="1" dirty="0"/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52998" y="2648842"/>
            <a:ext cx="2427839" cy="2947292"/>
          </a:xfrm>
          <a:prstGeom prst="line">
            <a:avLst/>
          </a:prstGeom>
          <a:ln w="571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591014" y="4359219"/>
            <a:ext cx="15743" cy="342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586139" y="4630209"/>
            <a:ext cx="19459" cy="96012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32221" y="3141410"/>
            <a:ext cx="10214" cy="6172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620575" y="3771401"/>
            <a:ext cx="29879" cy="185166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335612" y="5613319"/>
            <a:ext cx="3086" cy="2682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>
            <a:off x="2112835" y="4757784"/>
            <a:ext cx="1483032" cy="3936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2035112" y="4077072"/>
            <a:ext cx="15120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flipH="1">
            <a:off x="2112835" y="3724299"/>
            <a:ext cx="2503793" cy="2473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 flipH="1">
            <a:off x="2015511" y="2867088"/>
            <a:ext cx="2585570" cy="34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121885" y="4314434"/>
            <a:ext cx="14475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069874" y="3123389"/>
            <a:ext cx="2494147" cy="10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38800" y="3124200"/>
            <a:ext cx="19812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Y = -5 + 0.9X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86400" y="3810000"/>
            <a:ext cx="110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 = </a:t>
            </a:r>
            <a:r>
              <a:rPr lang="en-US" b="1" dirty="0" smtClean="0"/>
              <a:t>-5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486400" y="4191000"/>
            <a:ext cx="132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 = 0.9 - 1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2600" y="4495800"/>
            <a:ext cx="90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= -10%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0470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/>
      <p:bldP spid="64" grpId="0"/>
      <p:bldP spid="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29" y="1379278"/>
            <a:ext cx="6371799" cy="462147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en-US" sz="3000" b="1" i="1" dirty="0">
                <a:solidFill>
                  <a:srgbClr val="FF0000"/>
                </a:solidFill>
              </a:rPr>
              <a:t>r &gt; 0.975</a:t>
            </a:r>
          </a:p>
          <a:p>
            <a:pPr marL="82296" indent="0" algn="ctr">
              <a:lnSpc>
                <a:spcPct val="150000"/>
              </a:lnSpc>
              <a:buNone/>
            </a:pPr>
            <a:endParaRPr lang="en-US" sz="1500" b="1" dirty="0"/>
          </a:p>
          <a:p>
            <a:pPr marL="82296" indent="0" algn="ctr">
              <a:lnSpc>
                <a:spcPct val="150000"/>
              </a:lnSpc>
              <a:buNone/>
            </a:pPr>
            <a:endParaRPr lang="en-US" sz="1500" b="1" dirty="0"/>
          </a:p>
          <a:p>
            <a:pPr marL="82296" indent="0" algn="ctr">
              <a:lnSpc>
                <a:spcPct val="150000"/>
              </a:lnSpc>
              <a:buNone/>
            </a:pPr>
            <a:r>
              <a:rPr lang="en-US" sz="1500" b="1" dirty="0"/>
              <a:t> </a:t>
            </a:r>
          </a:p>
          <a:p>
            <a:pPr marL="82296" indent="0" algn="ctr">
              <a:lnSpc>
                <a:spcPct val="150000"/>
              </a:lnSpc>
              <a:buNone/>
            </a:pPr>
            <a:endParaRPr lang="en-US" sz="1500" b="1" dirty="0"/>
          </a:p>
          <a:p>
            <a:pPr marL="82296" indent="0" algn="ctr">
              <a:lnSpc>
                <a:spcPct val="150000"/>
              </a:lnSpc>
              <a:buNone/>
            </a:pP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Y</a:t>
            </a:r>
            <a:r>
              <a:rPr lang="en-US" sz="5400" b="1" baseline="-25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= A + BX</a:t>
            </a:r>
            <a:r>
              <a:rPr lang="en-US" sz="5400" b="1" baseline="-25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</a:p>
          <a:p>
            <a:pPr marL="82296" indent="0" rtl="1">
              <a:buNone/>
            </a:pPr>
            <a:endParaRPr lang="fa-IR" sz="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2586" y="833053"/>
            <a:ext cx="6437886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3300" b="1" dirty="0"/>
              <a:t>محاسبه‌ی </a:t>
            </a:r>
            <a:r>
              <a:rPr lang="fa-IR" sz="3300" b="1" dirty="0" smtClean="0"/>
              <a:t>نامیزانی</a:t>
            </a:r>
            <a:r>
              <a:rPr lang="en-US" sz="3300" b="1" dirty="0" smtClean="0"/>
              <a:t>BIAS </a:t>
            </a:r>
            <a:r>
              <a:rPr lang="fa-IR" sz="3300" dirty="0" smtClean="0"/>
              <a:t> 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438400"/>
            <a:ext cx="3505200" cy="7848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2296" algn="ctr"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</a:rPr>
              <a:t>Y = A + BX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5185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29" y="1379278"/>
            <a:ext cx="6371799" cy="509772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FF0000"/>
                </a:solidFill>
              </a:rPr>
              <a:t>r = 0.98 ;  </a:t>
            </a:r>
            <a:r>
              <a:rPr lang="en-US" b="1" i="1" dirty="0">
                <a:solidFill>
                  <a:srgbClr val="00B050"/>
                </a:solidFill>
              </a:rPr>
              <a:t>Y = -5 + 1.05X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1500" b="1" dirty="0"/>
              <a:t>Y</a:t>
            </a:r>
            <a:r>
              <a:rPr lang="en-US" sz="1500" b="1" baseline="-25000" dirty="0"/>
              <a:t>50</a:t>
            </a:r>
            <a:r>
              <a:rPr lang="en-US" sz="1500" b="1" dirty="0"/>
              <a:t> = -5 + 1.05 * 50 = 47.5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1500" b="1" dirty="0"/>
              <a:t>Bias</a:t>
            </a:r>
            <a:r>
              <a:rPr lang="en-US" sz="1500" b="1" baseline="-25000" dirty="0"/>
              <a:t>50</a:t>
            </a:r>
            <a:r>
              <a:rPr lang="en-US" sz="1500" b="1" dirty="0"/>
              <a:t> = 47.5 – 50 = -2.5 mg/dL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1500" b="1" dirty="0"/>
              <a:t>%Bias</a:t>
            </a:r>
            <a:r>
              <a:rPr lang="en-US" sz="1500" b="1" baseline="-25000" dirty="0"/>
              <a:t>50</a:t>
            </a:r>
            <a:r>
              <a:rPr lang="en-US" sz="1500" b="1" dirty="0"/>
              <a:t> = (2.5/50) * 100 = </a:t>
            </a:r>
            <a:r>
              <a:rPr lang="en-US" sz="1500" b="1" dirty="0">
                <a:solidFill>
                  <a:srgbClr val="FF0000"/>
                </a:solidFill>
              </a:rPr>
              <a:t>5%</a:t>
            </a:r>
          </a:p>
          <a:p>
            <a:pPr marL="82296" indent="0">
              <a:buNone/>
            </a:pPr>
            <a:endParaRPr lang="en-US" sz="1500" b="1" dirty="0"/>
          </a:p>
          <a:p>
            <a:pPr marL="82296" indent="0">
              <a:lnSpc>
                <a:spcPct val="150000"/>
              </a:lnSpc>
              <a:buNone/>
            </a:pPr>
            <a:r>
              <a:rPr lang="en-US" sz="1500" b="1" dirty="0"/>
              <a:t> Y</a:t>
            </a:r>
            <a:r>
              <a:rPr lang="en-US" sz="1500" b="1" baseline="-25000" dirty="0"/>
              <a:t>100</a:t>
            </a:r>
            <a:r>
              <a:rPr lang="en-US" sz="1500" b="1" dirty="0"/>
              <a:t> = -5 + 1.05 * 100 = 100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1500" b="1" dirty="0"/>
              <a:t>%Bias</a:t>
            </a:r>
            <a:r>
              <a:rPr lang="en-US" sz="1500" b="1" baseline="-25000" dirty="0"/>
              <a:t>100</a:t>
            </a:r>
            <a:r>
              <a:rPr lang="en-US" sz="1500" b="1" dirty="0"/>
              <a:t> = (0/100) * 100 = </a:t>
            </a:r>
            <a:r>
              <a:rPr lang="en-US" sz="1500" b="1" dirty="0">
                <a:solidFill>
                  <a:srgbClr val="FF0000"/>
                </a:solidFill>
              </a:rPr>
              <a:t>0%</a:t>
            </a:r>
          </a:p>
          <a:p>
            <a:pPr marL="82296" indent="0">
              <a:lnSpc>
                <a:spcPct val="150000"/>
              </a:lnSpc>
              <a:buNone/>
            </a:pPr>
            <a:endParaRPr lang="en-US" sz="1500" b="1" dirty="0"/>
          </a:p>
          <a:p>
            <a:pPr marL="82296" indent="0">
              <a:lnSpc>
                <a:spcPct val="150000"/>
              </a:lnSpc>
              <a:buNone/>
            </a:pPr>
            <a:r>
              <a:rPr lang="en-US" sz="1500" b="1" dirty="0"/>
              <a:t>Y</a:t>
            </a:r>
            <a:r>
              <a:rPr lang="en-US" sz="1500" b="1" baseline="-25000" dirty="0"/>
              <a:t>200</a:t>
            </a:r>
            <a:r>
              <a:rPr lang="en-US" sz="1500" b="1" dirty="0"/>
              <a:t> = -5 + 1.05* 200 = 205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1500" b="1" dirty="0"/>
              <a:t>%Bias</a:t>
            </a:r>
            <a:r>
              <a:rPr lang="en-US" sz="1500" b="1" baseline="-25000" dirty="0"/>
              <a:t>200</a:t>
            </a:r>
            <a:r>
              <a:rPr lang="en-US" sz="1500" b="1" dirty="0"/>
              <a:t> = (5/200) * 100 = </a:t>
            </a:r>
            <a:r>
              <a:rPr lang="en-US" sz="1500" b="1" dirty="0">
                <a:solidFill>
                  <a:srgbClr val="FF0000"/>
                </a:solidFill>
              </a:rPr>
              <a:t>2.5%</a:t>
            </a:r>
          </a:p>
          <a:p>
            <a:pPr marL="82296" indent="0" rtl="1">
              <a:buNone/>
            </a:pPr>
            <a:endParaRPr lang="fa-IR" sz="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2586" y="833053"/>
            <a:ext cx="6437886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3300" b="1" dirty="0"/>
              <a:t>محاسبه‌ی نامیزانی؛ مثال</a:t>
            </a:r>
            <a:r>
              <a:rPr lang="fa-IR" sz="3300" dirty="0"/>
              <a:t> </a:t>
            </a:r>
            <a:endParaRPr lang="en-US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5447620" y="1502228"/>
            <a:ext cx="22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accent6">
                    <a:lumMod val="50000"/>
                  </a:schemeClr>
                </a:solidFill>
              </a:rPr>
              <a:t>سنجش</a:t>
            </a:r>
            <a:r>
              <a:rPr lang="fa-IR" sz="33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</a:rPr>
              <a:t>گلوکز</a:t>
            </a:r>
            <a:endParaRPr lang="en-US" sz="3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055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8" y="1052736"/>
            <a:ext cx="8964488" cy="4281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tx1"/>
                </a:solidFill>
              </a:rPr>
              <a:t>ویژگی عملکرد </a:t>
            </a:r>
            <a:r>
              <a:rPr lang="fa-IR" sz="3600" b="1" dirty="0" smtClean="0">
                <a:solidFill>
                  <a:schemeClr val="tx1"/>
                </a:solidFill>
              </a:rPr>
              <a:t>سنجشی</a:t>
            </a:r>
            <a:r>
              <a:rPr lang="fa-IR" sz="3600" b="1" dirty="0">
                <a:solidFill>
                  <a:schemeClr val="tx1"/>
                </a:solidFill>
              </a:rPr>
              <a:t/>
            </a:r>
            <a:br>
              <a:rPr lang="fa-IR" sz="3600" b="1" dirty="0">
                <a:solidFill>
                  <a:schemeClr val="tx1"/>
                </a:solidFill>
              </a:rPr>
            </a:br>
            <a:r>
              <a:rPr lang="fa-IR" sz="3600" b="1" dirty="0">
                <a:solidFill>
                  <a:schemeClr val="tx1"/>
                </a:solidFill>
              </a:rPr>
              <a:t>(خطای مجاز)</a:t>
            </a:r>
            <a:br>
              <a:rPr lang="fa-IR" sz="3600" b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Analytical Performance </a:t>
            </a:r>
            <a:r>
              <a:rPr lang="en-US" sz="3600" i="1" dirty="0" smtClean="0">
                <a:solidFill>
                  <a:schemeClr val="tx1"/>
                </a:solidFill>
              </a:rPr>
              <a:t/>
            </a:r>
            <a:br>
              <a:rPr lang="en-US" sz="3600" i="1" dirty="0" smtClean="0">
                <a:solidFill>
                  <a:schemeClr val="tx1"/>
                </a:solidFill>
              </a:rPr>
            </a:br>
            <a:r>
              <a:rPr lang="en-US" sz="4400" i="1" dirty="0" smtClean="0">
                <a:solidFill>
                  <a:schemeClr val="tx1"/>
                </a:solidFill>
              </a:rPr>
              <a:t>Specification</a:t>
            </a:r>
            <a:r>
              <a:rPr lang="en-US" sz="4400" b="1" i="1" dirty="0">
                <a:solidFill>
                  <a:schemeClr val="tx1"/>
                </a:solidFill>
              </a:rPr>
              <a:t>, </a:t>
            </a:r>
            <a:r>
              <a:rPr lang="en-US" sz="4400" b="1" i="1" u="sng" dirty="0">
                <a:solidFill>
                  <a:schemeClr val="tx1"/>
                </a:solidFill>
              </a:rPr>
              <a:t>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031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79018" indent="0" algn="ctr" rtl="1">
              <a:spcAft>
                <a:spcPts val="1200"/>
              </a:spcAft>
              <a:buNone/>
            </a:pPr>
            <a:r>
              <a:rPr lang="fa-IR" dirty="0" smtClean="0"/>
              <a:t>اندازه گیری هر متغیر حتی با شرایط کاملا یکسان </a:t>
            </a:r>
          </a:p>
          <a:p>
            <a:pPr marL="779018" indent="0" algn="ctr" rtl="1">
              <a:spcAft>
                <a:spcPts val="1200"/>
              </a:spcAft>
              <a:buNone/>
            </a:pPr>
            <a:r>
              <a:rPr lang="fa-IR" dirty="0" smtClean="0"/>
              <a:t>اخذ نتیجه یکسان دور از انتظار است</a:t>
            </a:r>
          </a:p>
          <a:p>
            <a:pPr marL="779018" indent="0" algn="ctr" rtl="1">
              <a:spcAft>
                <a:spcPts val="1200"/>
              </a:spcAft>
              <a:buNone/>
            </a:pPr>
            <a:r>
              <a:rPr lang="fa-IR" dirty="0" smtClean="0"/>
              <a:t>در نتیجه باید یک مقدار مجاز و قابل قبول تعیین گردد</a:t>
            </a:r>
          </a:p>
          <a:p>
            <a:pPr marL="779018" indent="0" algn="ctr" rtl="1">
              <a:spcAft>
                <a:spcPts val="1200"/>
              </a:spcAft>
              <a:buNone/>
            </a:pPr>
            <a:r>
              <a:rPr lang="fa-IR" dirty="0" smtClean="0"/>
              <a:t>مقداری که حد مجاز صحت و دقت (مجموع خطای رندوم و سیستماتیک) آزمایش را بتواند تعیین کند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100" dirty="0" smtClean="0"/>
              <a:t>مفهوم خطای مجاز</a:t>
            </a:r>
            <a:endParaRPr lang="en-US" sz="3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445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b="1" dirty="0" smtClean="0"/>
              <a:t>نظریه پزشکان:</a:t>
            </a:r>
            <a:r>
              <a:rPr lang="fa-IR" dirty="0" smtClean="0"/>
              <a:t>در</a:t>
            </a:r>
            <a:r>
              <a:rPr lang="fa-IR" b="1" dirty="0" smtClean="0"/>
              <a:t> </a:t>
            </a:r>
            <a:r>
              <a:rPr lang="fa-IR" dirty="0" smtClean="0"/>
              <a:t>دهه 1960 بارهلت با نظر سنجی از پزشکان و فرمول های مختلف میزان خطای مجاز هر انالیت را مکتوب و منتشر </a:t>
            </a:r>
            <a:endParaRPr lang="fa-IR" dirty="0"/>
          </a:p>
          <a:p>
            <a:pPr marL="109728" indent="0" algn="r" rtl="1">
              <a:buNone/>
            </a:pPr>
            <a:r>
              <a:rPr lang="fa-IR" dirty="0" smtClean="0"/>
              <a:t>   کرد.</a:t>
            </a:r>
            <a:endParaRPr lang="fa-IR" b="1" dirty="0"/>
          </a:p>
          <a:p>
            <a:pPr algn="r" rtl="1">
              <a:buFont typeface="Wingdings" pitchFamily="2" charset="2"/>
              <a:buChar char="v"/>
            </a:pPr>
            <a:r>
              <a:rPr lang="fa-IR" b="1" dirty="0"/>
              <a:t>نظریه گروه های کارشناسی</a:t>
            </a:r>
            <a:r>
              <a:rPr lang="fa-IR" dirty="0" smtClean="0"/>
              <a:t>:آنالیت های محدود/مراکز تحقیقاتی/</a:t>
            </a:r>
            <a:r>
              <a:rPr lang="en-GB" dirty="0" smtClean="0"/>
              <a:t>NCEP</a:t>
            </a:r>
          </a:p>
          <a:p>
            <a:pPr algn="r" rtl="1">
              <a:buFont typeface="Wingdings" pitchFamily="2" charset="2"/>
              <a:buChar char="v"/>
            </a:pPr>
            <a:r>
              <a:rPr lang="fa-IR" b="1" dirty="0"/>
              <a:t>استفاده از نتایج ارزیابی </a:t>
            </a:r>
            <a:r>
              <a:rPr lang="fa-IR" b="1" dirty="0" smtClean="0"/>
              <a:t>خارجی</a:t>
            </a:r>
            <a:r>
              <a:rPr lang="fa-IR" dirty="0" smtClean="0"/>
              <a:t>:</a:t>
            </a:r>
            <a:r>
              <a:rPr lang="en-GB" dirty="0" smtClean="0"/>
              <a:t>CLIA</a:t>
            </a:r>
            <a:r>
              <a:rPr lang="fa-IR" dirty="0" smtClean="0"/>
              <a:t> براساس آزمون مهارت چندین سال نتایج ارزیابی خارجی امریکا و مقادیر صحت و دقت حاصل از ان برای بیش از 80 درصد انالیت ها میزان خطای مجاز تعیین نموده است.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b="1" dirty="0"/>
              <a:t>تغییرات بیولوژیک:</a:t>
            </a:r>
            <a:r>
              <a:rPr lang="fa-IR" dirty="0"/>
              <a:t> در مدت زمان مشخص</a:t>
            </a:r>
            <a:r>
              <a:rPr lang="fa-IR" dirty="0" smtClean="0"/>
              <a:t>/ تغییرات </a:t>
            </a:r>
            <a:r>
              <a:rPr lang="fa-IR" dirty="0"/>
              <a:t>انالیت </a:t>
            </a:r>
            <a:r>
              <a:rPr lang="fa-IR" dirty="0" smtClean="0"/>
              <a:t>/ در </a:t>
            </a:r>
            <a:r>
              <a:rPr lang="fa-IR" dirty="0"/>
              <a:t>یک فرد </a:t>
            </a:r>
            <a:r>
              <a:rPr lang="fa-IR" dirty="0" smtClean="0"/>
              <a:t>/ ودر </a:t>
            </a:r>
            <a:r>
              <a:rPr lang="fa-IR" dirty="0"/>
              <a:t>افراد مختلف </a:t>
            </a:r>
            <a:endParaRPr lang="en-GB" dirty="0"/>
          </a:p>
          <a:p>
            <a:pPr algn="r" rtl="1"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marL="1035050" lvl="0" indent="-256032" algn="r" rtl="1">
              <a:spcBef>
                <a:spcPts val="400"/>
              </a:spcBef>
              <a:spcAft>
                <a:spcPts val="1200"/>
              </a:spcAft>
            </a:pPr>
            <a:r>
              <a:rPr lang="fa-IR" sz="2700" b="0" dirty="0">
                <a:solidFill>
                  <a:prstClr val="black"/>
                </a:solidFill>
                <a:effectLst/>
                <a:ea typeface="+mn-ea"/>
              </a:rPr>
              <a:t>از گذشته فرضیه های مختلفی برای تعیین </a:t>
            </a:r>
            <a:r>
              <a:rPr lang="fa-IR" sz="2700" b="0" dirty="0" smtClean="0">
                <a:solidFill>
                  <a:prstClr val="black"/>
                </a:solidFill>
                <a:effectLst/>
                <a:ea typeface="+mn-ea"/>
              </a:rPr>
              <a:t>این </a:t>
            </a:r>
            <a:r>
              <a:rPr lang="fa-IR" sz="2700" b="0" dirty="0">
                <a:solidFill>
                  <a:prstClr val="black"/>
                </a:solidFill>
                <a:effectLst/>
                <a:ea typeface="+mn-ea"/>
              </a:rPr>
              <a:t>میزان مطرح شده </a:t>
            </a:r>
            <a:br>
              <a:rPr lang="fa-IR" sz="2700" b="0" dirty="0">
                <a:solidFill>
                  <a:prstClr val="black"/>
                </a:solidFill>
                <a:effectLst/>
                <a:ea typeface="+mn-ea"/>
              </a:rPr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12074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ای از جدول خطای مجاز        </a:t>
            </a:r>
            <a:endParaRPr lang="en-GB" dirty="0"/>
          </a:p>
        </p:txBody>
      </p:sp>
      <p:pic>
        <p:nvPicPr>
          <p:cNvPr id="38914" name="Picture 2" descr="C:\Users\ASMAN-RAYANEH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29600" cy="328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5677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چرا باید مقدار مجاز  خطا را بدانیم ؟  تصمیم گیری در باره روش/آیا پذیرفته است یا نه؟</a:t>
            </a:r>
            <a:endParaRPr lang="en-GB" dirty="0" smtClean="0"/>
          </a:p>
          <a:p>
            <a:pPr algn="r" rtl="1"/>
            <a:endParaRPr lang="en-GB" dirty="0"/>
          </a:p>
          <a:p>
            <a:pPr algn="r" rtl="1"/>
            <a:endParaRPr lang="en-GB" dirty="0" smtClean="0"/>
          </a:p>
          <a:p>
            <a:pPr algn="r" rtl="1"/>
            <a:endParaRPr lang="en-GB" dirty="0" smtClean="0"/>
          </a:p>
          <a:p>
            <a:r>
              <a:rPr lang="fa-IR" dirty="0" smtClean="0"/>
              <a:t>                   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نیاز به خطای مجاز  </a:t>
            </a:r>
            <a:endParaRPr lang="en-GB" dirty="0"/>
          </a:p>
        </p:txBody>
      </p:sp>
      <p:pic>
        <p:nvPicPr>
          <p:cNvPr id="39938" name="Picture 2" descr="C:\Users\ASMAN-RAYANEH\Desktop\gdgdfgfg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3741737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8834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  <a:latin typeface="Sans"/>
              </a:rPr>
              <a:t>   </a:t>
            </a:r>
            <a:r>
              <a:rPr lang="fa-IR" dirty="0" smtClean="0"/>
              <a:t>یک طرح کیفیت، معمولاً مجموعه ‌ای از اسناد، اهداف کیفی، استانداردها، شیوه‌ها، منابع، مشخصات و رویه‌های  یک سیستم را مشخص می‌کند.</a:t>
            </a:r>
            <a:endParaRPr lang="fa-IR" dirty="0" smtClean="0">
              <a:solidFill>
                <a:srgbClr val="222222"/>
              </a:solidFill>
              <a:latin typeface="Sans"/>
            </a:endParaRPr>
          </a:p>
          <a:p>
            <a:pPr algn="r" rtl="1">
              <a:buNone/>
            </a:pPr>
            <a:r>
              <a:rPr lang="fa-IR" dirty="0" smtClean="0">
                <a:latin typeface="Sans"/>
              </a:rPr>
              <a:t>  این برنامه ریزی </a:t>
            </a:r>
            <a:r>
              <a:rPr lang="fa-IR" dirty="0" smtClean="0">
                <a:solidFill>
                  <a:srgbClr val="FF0000"/>
                </a:solidFill>
                <a:latin typeface="Sans"/>
              </a:rPr>
              <a:t>جهت اطمینان از کیفیت کار </a:t>
            </a:r>
            <a:r>
              <a:rPr lang="fa-IR" dirty="0" smtClean="0">
                <a:solidFill>
                  <a:srgbClr val="222222"/>
                </a:solidFill>
                <a:latin typeface="Sans"/>
              </a:rPr>
              <a:t>مشخص می شود.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222222"/>
                </a:solidFill>
                <a:latin typeface="Sans"/>
              </a:rPr>
              <a:t>  </a:t>
            </a:r>
            <a:r>
              <a:rPr lang="fa-IR" b="1" dirty="0" smtClean="0">
                <a:solidFill>
                  <a:srgbClr val="008000"/>
                </a:solidFill>
                <a:latin typeface="Sans"/>
              </a:rPr>
              <a:t>مسئول انجام کار:</a:t>
            </a:r>
            <a:r>
              <a:rPr lang="fa-IR" dirty="0" smtClean="0">
                <a:solidFill>
                  <a:srgbClr val="222222"/>
                </a:solidFill>
                <a:latin typeface="Sans"/>
              </a:rPr>
              <a:t> رئیس آزمایشگاه و مدیر کیفیت، مسئولین تهیه طرح و برنامه‌ ریزی هستند.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اول</a:t>
            </a:r>
            <a:r>
              <a:rPr lang="en-US" dirty="0" smtClean="0"/>
              <a:t>:</a:t>
            </a:r>
            <a:r>
              <a:rPr lang="fa-IR" dirty="0" smtClean="0"/>
              <a:t> </a:t>
            </a:r>
            <a:r>
              <a:rPr lang="en-US" dirty="0" smtClean="0"/>
              <a:t>Quality </a:t>
            </a:r>
            <a:r>
              <a:rPr lang="en-US" dirty="0" err="1" smtClean="0"/>
              <a:t>Planing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08" y="2209800"/>
            <a:ext cx="8047892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r" rtl="1">
              <a:buNone/>
            </a:pPr>
            <a:r>
              <a:rPr lang="fa-IR" sz="3200" dirty="0" smtClean="0"/>
              <a:t>1) </a:t>
            </a:r>
            <a:r>
              <a:rPr lang="fa-IR" sz="3200" dirty="0"/>
              <a:t>چقدر </a:t>
            </a:r>
            <a:r>
              <a:rPr lang="fa-IR" sz="3200" b="1" dirty="0">
                <a:solidFill>
                  <a:srgbClr val="C00000"/>
                </a:solidFill>
              </a:rPr>
              <a:t>«</a:t>
            </a:r>
            <a:r>
              <a:rPr lang="fa-IR" sz="3200" b="1" i="1" dirty="0">
                <a:solidFill>
                  <a:srgbClr val="C00000"/>
                </a:solidFill>
              </a:rPr>
              <a:t>کم و زیاد» </a:t>
            </a:r>
            <a:r>
              <a:rPr lang="fa-IR" sz="3200" dirty="0"/>
              <a:t>اشکال </a:t>
            </a:r>
            <a:r>
              <a:rPr lang="fa-IR" sz="3200" dirty="0" smtClean="0"/>
              <a:t>ندارد؟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22BB-B8CB-43B2-9A75-2AB6527143BB}" type="slidenum">
              <a:rPr lang="en-US" sz="800" smtClean="0"/>
              <a:pPr/>
              <a:t>70</a:t>
            </a:fld>
            <a:endParaRPr lang="en-US" sz="8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2971800"/>
            <a:ext cx="683661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 rtl="1"/>
            <a:r>
              <a:rPr lang="fa-IR" sz="2400" b="1" i="1" dirty="0">
                <a:solidFill>
                  <a:srgbClr val="7030A0"/>
                </a:solidFill>
              </a:rPr>
              <a:t>انحراف مجاز؛ خطای کل مجاز</a:t>
            </a:r>
          </a:p>
          <a:p>
            <a:pPr algn="l"/>
            <a:r>
              <a:rPr lang="en-US" sz="2400" b="1" i="1" dirty="0">
                <a:solidFill>
                  <a:srgbClr val="7030A0"/>
                </a:solidFill>
              </a:rPr>
              <a:t>Allowable Total Error;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TE</a:t>
            </a:r>
            <a:r>
              <a:rPr lang="en-US" sz="2400" b="1" i="1" baseline="-25000" dirty="0" err="1" smtClean="0">
                <a:solidFill>
                  <a:srgbClr val="C00000"/>
                </a:solidFill>
              </a:rPr>
              <a:t>a</a:t>
            </a:r>
            <a:endParaRPr lang="fa-IR" sz="3200" b="1" i="1" dirty="0">
              <a:solidFill>
                <a:srgbClr val="C00000"/>
              </a:solidFill>
            </a:endParaRPr>
          </a:p>
          <a:p>
            <a:pPr algn="r" rtl="1"/>
            <a:r>
              <a:rPr lang="fa-IR" sz="3200" b="1" i="1" dirty="0">
                <a:solidFill>
                  <a:srgbClr val="7030A0"/>
                </a:solidFill>
              </a:rPr>
              <a:t> 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191000"/>
            <a:ext cx="82296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852678" marR="0" lvl="0" indent="-742950" algn="r" defTabSz="914400" rtl="1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fa-IR" sz="3200" dirty="0" smtClean="0">
                <a:cs typeface="+mj-cs"/>
              </a:rPr>
              <a:t>2)ما چقدر کم و زیاد داریم؟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953000"/>
            <a:ext cx="6836618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rtl="1"/>
            <a:r>
              <a:rPr lang="en-GB" sz="2800" dirty="0" smtClean="0"/>
              <a:t>Total Analytical </a:t>
            </a:r>
            <a:r>
              <a:rPr lang="en-GB" sz="2800" dirty="0" err="1" smtClean="0"/>
              <a:t>Eror</a:t>
            </a:r>
            <a:r>
              <a:rPr lang="en-GB" sz="2800" dirty="0" smtClean="0"/>
              <a:t>(TAE)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18088" cy="813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C5AEC3-597C-4AF7-A1F5-4EE1F3B518D6}"/>
              </a:ext>
            </a:extLst>
          </p:cNvPr>
          <p:cNvSpPr txBox="1"/>
          <p:nvPr/>
        </p:nvSpPr>
        <p:spPr>
          <a:xfrm>
            <a:off x="1676400" y="762000"/>
            <a:ext cx="61874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برای مقبولیت روش باید دو معیار را داشته باشیم</a:t>
            </a:r>
            <a:endParaRPr lang="fa-I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005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63849"/>
            <a:ext cx="8610600" cy="5714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09728" indent="0" algn="r" rtl="1">
              <a:buNone/>
            </a:pPr>
            <a:endParaRPr lang="en-US" dirty="0"/>
          </a:p>
          <a:p>
            <a:pPr marL="109728" indent="0" algn="r" rtl="1">
              <a:buNone/>
            </a:pPr>
            <a:endParaRPr lang="en-US" dirty="0"/>
          </a:p>
          <a:p>
            <a:pPr marL="109728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22BB-B8CB-43B2-9A75-2AB6527143B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600201" y="3345977"/>
            <a:ext cx="513634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7030A0"/>
                </a:solidFill>
              </a:rPr>
              <a:t>TAE (TE)</a:t>
            </a:r>
            <a:r>
              <a:rPr lang="en-US" sz="3600" dirty="0"/>
              <a:t> = |</a:t>
            </a:r>
            <a:r>
              <a:rPr lang="en-US" sz="3600" dirty="0">
                <a:solidFill>
                  <a:srgbClr val="0070C0"/>
                </a:solidFill>
              </a:rPr>
              <a:t>B</a:t>
            </a:r>
            <a:r>
              <a:rPr lang="en-US" sz="3600" dirty="0"/>
              <a:t> | + 2</a:t>
            </a:r>
            <a:r>
              <a:rPr lang="en-US" sz="3600" dirty="0">
                <a:solidFill>
                  <a:srgbClr val="FF0000"/>
                </a:solidFill>
              </a:rPr>
              <a:t>CV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2443" y="1219200"/>
            <a:ext cx="6792607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Low" rtl="1"/>
            <a:r>
              <a:rPr lang="fa-IR" sz="4000" b="1" i="1" dirty="0">
                <a:solidFill>
                  <a:srgbClr val="FF0000"/>
                </a:solidFill>
              </a:rPr>
              <a:t>حداکثر</a:t>
            </a:r>
            <a:r>
              <a:rPr lang="fa-IR" sz="4000" dirty="0"/>
              <a:t> خطایی که ممکن است یک نتیجه به دلیل </a:t>
            </a:r>
            <a:r>
              <a:rPr lang="fa-IR" sz="4000" i="1" dirty="0">
                <a:solidFill>
                  <a:srgbClr val="FF0000"/>
                </a:solidFill>
              </a:rPr>
              <a:t>حاصل جمع خطاهای ناشی از نامیزانی و نوسان</a:t>
            </a:r>
            <a:r>
              <a:rPr lang="fa-IR" sz="4000" dirty="0"/>
              <a:t> داشته باشد.</a:t>
            </a:r>
            <a:endParaRPr lang="en-US" sz="4000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43508" y="72008"/>
            <a:ext cx="8946486" cy="90872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fa-IR" sz="6000" b="1" dirty="0" smtClean="0">
                <a:ln>
                  <a:solidFill>
                    <a:srgbClr val="005C2A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cs typeface="MRT_Contrast" panose="020A0503020102020204" pitchFamily="18" charset="-78"/>
              </a:rPr>
              <a:t>خطای </a:t>
            </a:r>
            <a:r>
              <a:rPr lang="fa-IR" sz="6000" b="1" dirty="0">
                <a:ln>
                  <a:solidFill>
                    <a:srgbClr val="005C2A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cs typeface="MRT_Contrast" panose="020A0503020102020204" pitchFamily="18" charset="-78"/>
              </a:rPr>
              <a:t>سنجشی کل </a:t>
            </a:r>
            <a:r>
              <a:rPr lang="en-US" sz="6000" b="1" dirty="0">
                <a:ln>
                  <a:solidFill>
                    <a:srgbClr val="005C2A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cs typeface="MRT_Contrast" panose="020A0503020102020204" pitchFamily="18" charset="-78"/>
              </a:rPr>
              <a:t>TAE</a:t>
            </a:r>
            <a:endParaRPr lang="fa-IR" sz="6000" b="1" dirty="0">
              <a:ln>
                <a:solidFill>
                  <a:srgbClr val="005C2A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cs typeface="MRT_Contrast" panose="020A05030201020202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576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22BB-B8CB-43B2-9A75-2AB6527143B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1550" y="260648"/>
            <a:ext cx="7722858" cy="2523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Aft>
                <a:spcPts val="1800"/>
              </a:spcAft>
            </a:pPr>
            <a:r>
              <a:rPr lang="fa-IR" sz="4000" b="1" u="sng" dirty="0">
                <a:solidFill>
                  <a:srgbClr val="7030A0"/>
                </a:solidFill>
              </a:rPr>
              <a:t>فرمول کلی خطای کل</a:t>
            </a:r>
            <a:endParaRPr lang="en-US" sz="4000" b="1" u="sng" dirty="0">
              <a:solidFill>
                <a:srgbClr val="7030A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chemeClr val="tx1"/>
                </a:solidFill>
              </a:rPr>
              <a:t>TAE = |B| + </a:t>
            </a:r>
            <a:r>
              <a:rPr lang="en-US" sz="4800">
                <a:solidFill>
                  <a:schemeClr val="tx1"/>
                </a:solidFill>
              </a:rPr>
              <a:t>Z*SD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%TAE = |%B| + </a:t>
            </a:r>
            <a:r>
              <a:rPr lang="en-US" sz="4800" b="1" dirty="0">
                <a:solidFill>
                  <a:srgbClr val="FF0000"/>
                </a:solidFill>
              </a:rPr>
              <a:t>Z</a:t>
            </a:r>
            <a:r>
              <a:rPr lang="en-US" sz="4800" dirty="0">
                <a:solidFill>
                  <a:schemeClr val="tx1"/>
                </a:solidFill>
              </a:rPr>
              <a:t>*CV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962400" y="3276600"/>
            <a:ext cx="3726414" cy="609600"/>
          </a:xfrm>
          <a:prstGeom prst="wedgeRectCallout">
            <a:avLst>
              <a:gd name="adj1" fmla="val 9477"/>
              <a:gd name="adj2" fmla="val -141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/>
              <a:t>بسته به مقدار مجاز جواب نادرست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5502784"/>
              </p:ext>
            </p:extLst>
          </p:nvPr>
        </p:nvGraphicFramePr>
        <p:xfrm>
          <a:off x="575556" y="3789040"/>
          <a:ext cx="2592288" cy="3078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Z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مقدار</a:t>
                      </a:r>
                      <a:r>
                        <a:rPr lang="fa-IR" baseline="0" dirty="0"/>
                        <a:t> مجاز خرابی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32%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0.3%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0.01%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0.0000002%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7574" y="5388296"/>
            <a:ext cx="70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3.3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4489" y="5764661"/>
            <a:ext cx="70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3.9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7574" y="6117116"/>
            <a:ext cx="70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6</a:t>
            </a:r>
            <a:endParaRPr lang="en-US" b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3733800" y="4343400"/>
            <a:ext cx="2318013" cy="1421261"/>
          </a:xfrm>
          <a:prstGeom prst="wedgeRectCallout">
            <a:avLst>
              <a:gd name="adj1" fmla="val -66296"/>
              <a:gd name="adj2" fmla="val -16493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TE = |B| + 2SD</a:t>
            </a:r>
          </a:p>
        </p:txBody>
      </p:sp>
    </p:spTree>
    <p:extLst>
      <p:ext uri="{BB962C8B-B14F-4D97-AF65-F5344CB8AC3E}">
        <p14:creationId xmlns="" xmlns:p14="http://schemas.microsoft.com/office/powerpoint/2010/main" val="2595324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658" y="2204864"/>
            <a:ext cx="6172200" cy="4325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marL="109728" indent="0" algn="r" rtl="1">
              <a:buNone/>
            </a:pPr>
            <a:endParaRPr lang="en-US" sz="4800" dirty="0">
              <a:solidFill>
                <a:srgbClr val="7030A0"/>
              </a:solidFill>
            </a:endParaRPr>
          </a:p>
          <a:p>
            <a:pPr marL="109728" indent="0" algn="r" rtl="1">
              <a:buNone/>
            </a:pPr>
            <a:endParaRPr lang="fa-IR" sz="4800" dirty="0">
              <a:solidFill>
                <a:srgbClr val="7030A0"/>
              </a:solidFill>
            </a:endParaRPr>
          </a:p>
          <a:p>
            <a:pPr algn="ctr" rtl="1">
              <a:buFont typeface="Wingdings" pitchFamily="2" charset="2"/>
              <a:buChar char="ü"/>
            </a:pPr>
            <a:r>
              <a:rPr lang="fa-IR" sz="8000" dirty="0">
                <a:solidFill>
                  <a:srgbClr val="00B050"/>
                </a:solidFill>
              </a:rPr>
              <a:t>پذیرفته</a:t>
            </a:r>
            <a:endParaRPr lang="fa-IR" sz="4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22BB-B8CB-43B2-9A75-2AB6527143B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dirty="0" smtClean="0"/>
              <a:t>تصمیم‌گیری در باره‌ی روش</a:t>
            </a:r>
            <a:endParaRPr lang="fa-IR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1556048"/>
            <a:ext cx="4698522" cy="5301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fa-IR" sz="32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مثال:</a:t>
            </a:r>
            <a:r>
              <a:rPr lang="fa-IR" sz="2800" dirty="0"/>
              <a:t> </a:t>
            </a:r>
            <a:endParaRPr lang="en-US" sz="2800" dirty="0"/>
          </a:p>
          <a:p>
            <a:pPr algn="r" rtl="1"/>
            <a:r>
              <a:rPr lang="fa-IR" sz="2000" dirty="0"/>
              <a:t>1) ارزشیابی سنجش </a:t>
            </a:r>
            <a:r>
              <a:rPr lang="en-US" sz="2000" dirty="0" err="1"/>
              <a:t>Hb</a:t>
            </a:r>
            <a:r>
              <a:rPr lang="fa-IR" sz="2000" dirty="0"/>
              <a:t>:</a:t>
            </a:r>
          </a:p>
          <a:p>
            <a:r>
              <a:rPr lang="en-US" sz="2000" dirty="0"/>
              <a:t>B = 4%</a:t>
            </a:r>
          </a:p>
          <a:p>
            <a:r>
              <a:rPr lang="en-US" sz="2000" dirty="0"/>
              <a:t>CV = 1.5%</a:t>
            </a:r>
          </a:p>
          <a:p>
            <a:r>
              <a:rPr lang="en-US" sz="2000" dirty="0"/>
              <a:t>TE = 7%</a:t>
            </a:r>
            <a:endParaRPr lang="fa-IR" sz="2000" dirty="0"/>
          </a:p>
          <a:p>
            <a:r>
              <a:rPr lang="en-US" sz="2000" dirty="0"/>
              <a:t>TEa = 6%; </a:t>
            </a:r>
            <a:r>
              <a:rPr lang="fa-IR" sz="2000" dirty="0"/>
              <a:t> </a:t>
            </a:r>
            <a:r>
              <a:rPr lang="en-US" sz="2000" dirty="0"/>
              <a:t>TE &gt; TEa </a:t>
            </a:r>
          </a:p>
          <a:p>
            <a:pPr algn="ctr" rtl="1"/>
            <a:r>
              <a:rPr lang="fa-IR" sz="2400" b="1" dirty="0">
                <a:solidFill>
                  <a:srgbClr val="FF0000"/>
                </a:solidFill>
              </a:rPr>
              <a:t>×</a:t>
            </a:r>
            <a:r>
              <a:rPr lang="fa-IR" sz="2000" dirty="0">
                <a:solidFill>
                  <a:srgbClr val="FF0000"/>
                </a:solidFill>
              </a:rPr>
              <a:t> </a:t>
            </a:r>
            <a:r>
              <a:rPr lang="fa-IR" sz="2000" b="1" dirty="0">
                <a:solidFill>
                  <a:srgbClr val="FF0000"/>
                </a:solidFill>
              </a:rPr>
              <a:t>ناپذیرفته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rtl="1"/>
            <a:endParaRPr lang="en-US" sz="2000" dirty="0"/>
          </a:p>
          <a:p>
            <a:pPr algn="r" rtl="1">
              <a:spcBef>
                <a:spcPts val="1800"/>
              </a:spcBef>
            </a:pPr>
            <a:r>
              <a:rPr lang="fa-IR" sz="2000" dirty="0"/>
              <a:t>2) ارزشیابی سنجش </a:t>
            </a:r>
            <a:r>
              <a:rPr lang="en-US" sz="2000" dirty="0"/>
              <a:t>T4</a:t>
            </a:r>
            <a:r>
              <a:rPr lang="fa-IR" sz="2000" dirty="0"/>
              <a:t>:</a:t>
            </a:r>
            <a:endParaRPr lang="fa-IR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B = 10%</a:t>
            </a:r>
          </a:p>
          <a:p>
            <a:r>
              <a:rPr lang="en-US" sz="2000" dirty="0"/>
              <a:t>CV = 3%</a:t>
            </a:r>
          </a:p>
          <a:p>
            <a:r>
              <a:rPr lang="en-US" sz="2000" dirty="0"/>
              <a:t>TE = 16%</a:t>
            </a:r>
            <a:endParaRPr lang="fa-IR" sz="2000" dirty="0"/>
          </a:p>
          <a:p>
            <a:r>
              <a:rPr lang="en-US" sz="2000" dirty="0"/>
              <a:t>TEa = 20%; </a:t>
            </a:r>
            <a:r>
              <a:rPr lang="fa-IR" sz="2000" dirty="0"/>
              <a:t> </a:t>
            </a:r>
            <a:r>
              <a:rPr lang="en-US" sz="2000" dirty="0"/>
              <a:t>TE &lt; TEa </a:t>
            </a:r>
          </a:p>
          <a:p>
            <a:pPr marL="342900" indent="-342900" algn="ct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005C2A"/>
                </a:solidFill>
              </a:rPr>
              <a:t>پذیرفته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18486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658" y="2204864"/>
            <a:ext cx="6172200" cy="4325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marL="109728" indent="0" algn="r" rtl="1">
              <a:buNone/>
            </a:pPr>
            <a:endParaRPr lang="en-US" sz="4800" dirty="0">
              <a:solidFill>
                <a:srgbClr val="7030A0"/>
              </a:solidFill>
            </a:endParaRPr>
          </a:p>
          <a:p>
            <a:pPr marL="109728" indent="0" algn="r" rtl="1">
              <a:buNone/>
            </a:pPr>
            <a:endParaRPr lang="fa-IR" sz="4800" dirty="0">
              <a:solidFill>
                <a:srgbClr val="7030A0"/>
              </a:solidFill>
            </a:endParaRPr>
          </a:p>
          <a:p>
            <a:pPr algn="ctr" rtl="1">
              <a:buFont typeface="Wingdings" pitchFamily="2" charset="2"/>
              <a:buChar char="ü"/>
            </a:pPr>
            <a:r>
              <a:rPr lang="fa-IR" sz="8000" dirty="0">
                <a:solidFill>
                  <a:srgbClr val="00B050"/>
                </a:solidFill>
              </a:rPr>
              <a:t>پذیرفته</a:t>
            </a:r>
            <a:endParaRPr lang="fa-IR" sz="4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22BB-B8CB-43B2-9A75-2AB6527143B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dirty="0"/>
              <a:t>تصمیم‌گیری در باره‌ی روش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17694" y="1524000"/>
            <a:ext cx="4698522" cy="5073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fa-IR" sz="32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مثال:</a:t>
            </a:r>
            <a:r>
              <a:rPr lang="fa-IR" sz="2800" dirty="0"/>
              <a:t> </a:t>
            </a:r>
            <a:endParaRPr lang="en-US" sz="2800" dirty="0"/>
          </a:p>
          <a:p>
            <a:pPr algn="r" rtl="1"/>
            <a:r>
              <a:rPr lang="fa-IR" sz="2000" dirty="0"/>
              <a:t>3) ارزشیابی سنجش </a:t>
            </a:r>
            <a:r>
              <a:rPr lang="en-US" sz="2000" dirty="0"/>
              <a:t>PT</a:t>
            </a:r>
            <a:r>
              <a:rPr lang="fa-IR" sz="2000" dirty="0"/>
              <a:t>:</a:t>
            </a:r>
          </a:p>
          <a:p>
            <a:r>
              <a:rPr lang="en-US" sz="2000" dirty="0"/>
              <a:t>B = 5%</a:t>
            </a:r>
          </a:p>
          <a:p>
            <a:r>
              <a:rPr lang="en-US" sz="2000" dirty="0"/>
              <a:t>CV =6%</a:t>
            </a:r>
          </a:p>
          <a:p>
            <a:r>
              <a:rPr lang="en-US" sz="2000" dirty="0"/>
              <a:t>TEa = 15%</a:t>
            </a:r>
          </a:p>
          <a:p>
            <a:pPr algn="ctr" rtl="1"/>
            <a:r>
              <a:rPr lang="fa-IR" sz="2400" b="1" dirty="0">
                <a:solidFill>
                  <a:srgbClr val="FF0000"/>
                </a:solidFill>
              </a:rPr>
              <a:t>×</a:t>
            </a:r>
            <a:r>
              <a:rPr lang="fa-IR" sz="2000" dirty="0">
                <a:solidFill>
                  <a:srgbClr val="FF0000"/>
                </a:solidFill>
              </a:rPr>
              <a:t> </a:t>
            </a:r>
            <a:r>
              <a:rPr lang="fa-IR" sz="2000" b="1" dirty="0">
                <a:solidFill>
                  <a:srgbClr val="FF0000"/>
                </a:solidFill>
              </a:rPr>
              <a:t>ناپذیرفته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rtl="1"/>
            <a:endParaRPr lang="en-US" sz="2000" dirty="0"/>
          </a:p>
          <a:p>
            <a:pPr algn="r" rtl="1">
              <a:spcBef>
                <a:spcPts val="1800"/>
              </a:spcBef>
            </a:pPr>
            <a:r>
              <a:rPr lang="fa-IR" sz="2000" dirty="0"/>
              <a:t>2) ارزشیابی سنجش </a:t>
            </a:r>
            <a:r>
              <a:rPr lang="en-US" sz="2000" dirty="0"/>
              <a:t>Na</a:t>
            </a:r>
            <a:r>
              <a:rPr lang="fa-IR" sz="2000" dirty="0"/>
              <a:t>:</a:t>
            </a:r>
            <a:endParaRPr lang="fa-IR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B = 1%</a:t>
            </a:r>
          </a:p>
          <a:p>
            <a:r>
              <a:rPr lang="en-US" sz="2000" dirty="0"/>
              <a:t>CV = 0.2%</a:t>
            </a:r>
          </a:p>
          <a:p>
            <a:r>
              <a:rPr lang="en-US" sz="2000" dirty="0"/>
              <a:t>TEa = 3% </a:t>
            </a:r>
            <a:r>
              <a:rPr lang="fa-IR" sz="2000" dirty="0"/>
              <a:t> </a:t>
            </a:r>
            <a:endParaRPr lang="en-US" sz="2000" dirty="0"/>
          </a:p>
          <a:p>
            <a:pPr marL="342900" indent="-342900" algn="ct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005C2A"/>
                </a:solidFill>
              </a:rPr>
              <a:t>پذیرفته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05936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81200"/>
            <a:ext cx="6172200" cy="4593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>
              <a:buNone/>
              <a:defRPr/>
            </a:pPr>
            <a:endParaRPr lang="fa-IR" dirty="0"/>
          </a:p>
          <a:p>
            <a:pPr marL="109728" indent="0" algn="r" rtl="1">
              <a:buNone/>
              <a:defRPr/>
            </a:pPr>
            <a:endParaRPr lang="fa-IR" dirty="0"/>
          </a:p>
          <a:p>
            <a:pPr marL="109728" indent="0" algn="r" rtl="1">
              <a:buNone/>
              <a:defRPr/>
            </a:pPr>
            <a:r>
              <a:rPr lang="en-US" dirty="0" err="1"/>
              <a:t>TEa</a:t>
            </a:r>
            <a:r>
              <a:rPr lang="en-US" dirty="0"/>
              <a:t> = 30%</a:t>
            </a:r>
          </a:p>
          <a:p>
            <a:pPr marL="109728" indent="0" algn="r" rtl="1">
              <a:buNone/>
              <a:defRPr/>
            </a:pPr>
            <a:r>
              <a:rPr lang="en-US" dirty="0"/>
              <a:t>Bias =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dirty="0"/>
              <a:t>%</a:t>
            </a:r>
          </a:p>
          <a:p>
            <a:pPr marL="109728" indent="0" algn="r" rtl="1">
              <a:buNone/>
              <a:defRPr/>
            </a:pPr>
            <a:r>
              <a:rPr lang="en-US" dirty="0"/>
              <a:t>CV = 4 </a:t>
            </a:r>
          </a:p>
          <a:p>
            <a:pPr marL="109728" indent="0" algn="r" rtl="1">
              <a:buNone/>
              <a:defRPr/>
            </a:pPr>
            <a:endParaRPr lang="en-US" dirty="0"/>
          </a:p>
          <a:p>
            <a:pPr marL="109728" indent="0" algn="r" rtl="1">
              <a:buNone/>
              <a:defRPr/>
            </a:pPr>
            <a:r>
              <a:rPr lang="en-US" dirty="0"/>
              <a:t>SM =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685800"/>
            <a:ext cx="6172200" cy="1066800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1">
              <a:defRPr/>
            </a:pPr>
            <a:r>
              <a:rPr lang="fa-IR" b="1" dirty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Sigma </a:t>
            </a:r>
            <a:r>
              <a:rPr lang="en-US" b="1" dirty="0">
                <a:solidFill>
                  <a:srgbClr val="FF0000"/>
                </a:solidFill>
              </a:rPr>
              <a:t>metrics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3700" y="2057402"/>
            <a:ext cx="87023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ALP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43150" y="2286002"/>
            <a:ext cx="2000250" cy="39930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97760"/>
            <a:ext cx="97155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rot="5400000" flipH="1" flipV="1">
            <a:off x="1657350" y="4305499"/>
            <a:ext cx="3886200" cy="119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318750" y="4281953"/>
            <a:ext cx="3993095" cy="119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492250" y="2009426"/>
            <a:ext cx="6172200" cy="459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dirty="0">
                <a:solidFill>
                  <a:srgbClr val="005C2A"/>
                </a:solidFill>
              </a:rPr>
              <a:t>اطلاعاتی بیش از گزارش «قبول/مردود»</a:t>
            </a:r>
          </a:p>
          <a:p>
            <a:pPr marL="109728" indent="0" algn="ctr" rtl="1">
              <a:spcAft>
                <a:spcPts val="1200"/>
              </a:spcAft>
              <a:buNone/>
              <a:defRPr/>
            </a:pPr>
            <a:r>
              <a:rPr lang="fa-IR" sz="3600" b="1" dirty="0">
                <a:solidFill>
                  <a:srgbClr val="7030A0"/>
                </a:solidFill>
              </a:rPr>
              <a:t>گزارش «چقدر خوب/چقدربد»</a:t>
            </a:r>
          </a:p>
          <a:p>
            <a:pPr marL="109728" indent="0" algn="ctr" rtl="1">
              <a:spcAft>
                <a:spcPts val="600"/>
              </a:spcAft>
              <a:buNone/>
              <a:defRPr/>
            </a:pPr>
            <a:r>
              <a:rPr lang="fa-IR" sz="5400" b="1" dirty="0">
                <a:solidFill>
                  <a:srgbClr val="FF0000"/>
                </a:solidFill>
              </a:rPr>
              <a:t>مقدار عددی کیفیت</a:t>
            </a:r>
            <a:r>
              <a:rPr lang="fa-IR" sz="5400" b="1" dirty="0" smtClean="0">
                <a:solidFill>
                  <a:srgbClr val="FF0000"/>
                </a:solidFill>
              </a:rPr>
              <a:t>!/انتخاب قوانین</a:t>
            </a:r>
            <a:endParaRPr lang="fa-I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098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Administrator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602413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Administrator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162800" cy="46968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Administrator\Desktop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عیار سیگمای کم خوب است یا زیاد؟       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sz="3600" b="1" dirty="0" smtClean="0">
                <a:solidFill>
                  <a:srgbClr val="2D2D2D"/>
                </a:solidFill>
                <a:latin typeface="Sans"/>
              </a:rPr>
              <a:t>تضمین کیفیت:</a:t>
            </a:r>
            <a:endParaRPr lang="fa-IR" dirty="0" smtClean="0">
              <a:solidFill>
                <a:srgbClr val="2D2D2D"/>
              </a:solidFill>
              <a:latin typeface="Sans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222222"/>
                </a:solidFill>
                <a:latin typeface="Sans"/>
              </a:rPr>
              <a:t>تمام فعالیت‌های لازم براى </a:t>
            </a:r>
            <a:r>
              <a:rPr lang="fa-IR" b="1" dirty="0" smtClean="0">
                <a:solidFill>
                  <a:srgbClr val="FF0000"/>
                </a:solidFill>
                <a:latin typeface="Sans"/>
              </a:rPr>
              <a:t>اطمينان</a:t>
            </a:r>
            <a:r>
              <a:rPr lang="fa-IR" b="1" dirty="0" smtClean="0">
                <a:solidFill>
                  <a:srgbClr val="222222"/>
                </a:solidFill>
                <a:latin typeface="Sans"/>
              </a:rPr>
              <a:t> از </a:t>
            </a:r>
            <a:r>
              <a:rPr lang="fa-IR" b="1" dirty="0" smtClean="0">
                <a:solidFill>
                  <a:srgbClr val="FF0000"/>
                </a:solidFill>
                <a:latin typeface="Sans"/>
              </a:rPr>
              <a:t>مطابقت روند انجام خدمت </a:t>
            </a:r>
            <a:r>
              <a:rPr lang="fa-IR" b="1" dirty="0" smtClean="0">
                <a:solidFill>
                  <a:srgbClr val="222222"/>
                </a:solidFill>
                <a:latin typeface="Sans"/>
              </a:rPr>
              <a:t>یا تولید محصول</a:t>
            </a:r>
            <a:r>
              <a:rPr lang="en-US" dirty="0" smtClean="0">
                <a:solidFill>
                  <a:srgbClr val="222222"/>
                </a:solidFill>
                <a:latin typeface="Sans"/>
              </a:rPr>
              <a:t> </a:t>
            </a:r>
            <a:r>
              <a:rPr lang="fa-IR" b="1" dirty="0" smtClean="0">
                <a:solidFill>
                  <a:srgbClr val="222222"/>
                </a:solidFill>
                <a:latin typeface="Sans"/>
              </a:rPr>
              <a:t>با </a:t>
            </a:r>
            <a:r>
              <a:rPr lang="fa-IR" b="1" dirty="0" smtClean="0">
                <a:solidFill>
                  <a:srgbClr val="FF0000"/>
                </a:solidFill>
                <a:latin typeface="Sans"/>
              </a:rPr>
              <a:t>الزامات قابل‌قبول </a:t>
            </a:r>
            <a:r>
              <a:rPr lang="fa-IR" b="1" dirty="0" smtClean="0">
                <a:solidFill>
                  <a:srgbClr val="222222"/>
                </a:solidFill>
                <a:latin typeface="Sans"/>
              </a:rPr>
              <a:t>و مورد تائید برای كيفيت آن</a:t>
            </a:r>
            <a:endParaRPr lang="fa-IR" dirty="0" smtClean="0">
              <a:solidFill>
                <a:srgbClr val="222222"/>
              </a:solidFill>
              <a:latin typeface="Sans"/>
            </a:endParaRPr>
          </a:p>
          <a:p>
            <a:pPr algn="r" rtl="1">
              <a:buNone/>
            </a:pPr>
            <a:endParaRPr lang="en-US" b="1" dirty="0" smtClean="0"/>
          </a:p>
          <a:p>
            <a:pPr algn="r" rtl="1">
              <a:buNone/>
            </a:pPr>
            <a:r>
              <a:rPr lang="fa-IR" b="1" dirty="0" smtClean="0">
                <a:solidFill>
                  <a:srgbClr val="222222"/>
                </a:solidFill>
                <a:latin typeface="Sans"/>
              </a:rPr>
              <a:t>به عبارتی دیگر: کنترل کار از زمان دریافت نمونه تا زمان ارسال گزارش نتیجه را شامل می شود.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222222"/>
                </a:solidFill>
                <a:latin typeface="Sans"/>
              </a:rPr>
              <a:t> مسئول انجام کار: مسئول کنترل کیفی آزمایشگاه مسئول انجام کار است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222222"/>
                </a:solidFill>
                <a:latin typeface="Sans"/>
              </a:rPr>
              <a:t>  هدف اصلی:پیشگیری از خطا در مراحل قبل از انالیز/حین انالیز و بعد از انالیز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دوم:</a:t>
            </a:r>
            <a:r>
              <a:rPr lang="en-US" dirty="0" smtClean="0"/>
              <a:t>Quality Assurance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Administrator\Desktop\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915" y="914400"/>
            <a:ext cx="7116169" cy="46825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752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تصمیم گیری در باره انتخاب قوانین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995" name="Picture 3" descr="C:\Users\Administrator\Desktop\bhfdgfdgsd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2728913"/>
            <a:ext cx="4200525" cy="140017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Administrator\Desktop\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678" y="838200"/>
            <a:ext cx="7029921" cy="47873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Administrator\Desktop\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68" y="838199"/>
            <a:ext cx="6897063" cy="4572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Administrator\Desktop\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363" y="1524001"/>
            <a:ext cx="6611273" cy="39586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Administrator\Desktop\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239000" cy="4582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dministrator\Desktop\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126" y="1772168"/>
            <a:ext cx="6963747" cy="3943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Administrator\Desktop\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758" y="2005563"/>
            <a:ext cx="6868484" cy="34771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Administrator\Desktop\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820852" cy="3848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Administrator\Desktop\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658905" cy="35914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sz="3600" b="1" dirty="0" smtClean="0">
                <a:solidFill>
                  <a:srgbClr val="2D2D2D"/>
                </a:solidFill>
                <a:latin typeface="Sans"/>
              </a:rPr>
              <a:t> کنترل کیفیت:</a:t>
            </a:r>
            <a:endParaRPr lang="fa-IR" dirty="0" smtClean="0">
              <a:solidFill>
                <a:srgbClr val="2D2D2D"/>
              </a:solidFill>
              <a:latin typeface="Sans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222222"/>
                </a:solidFill>
                <a:latin typeface="Sans"/>
              </a:rPr>
              <a:t>  تکنیک‌های آماری و غیر آماری و اعمالى است كه</a:t>
            </a:r>
            <a:endParaRPr lang="fa-IR" dirty="0" smtClean="0">
              <a:solidFill>
                <a:srgbClr val="222222"/>
              </a:solidFill>
              <a:latin typeface="Sans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222222"/>
                </a:solidFill>
                <a:latin typeface="Sans"/>
              </a:rPr>
              <a:t>  جهت</a:t>
            </a:r>
            <a:r>
              <a:rPr lang="fa-IR" dirty="0" smtClean="0">
                <a:solidFill>
                  <a:srgbClr val="222222"/>
                </a:solidFill>
                <a:latin typeface="Sans"/>
              </a:rPr>
              <a:t> </a:t>
            </a:r>
            <a:r>
              <a:rPr lang="fa-IR" b="1" dirty="0" smtClean="0">
                <a:solidFill>
                  <a:srgbClr val="FF0000"/>
                </a:solidFill>
                <a:latin typeface="Sans"/>
              </a:rPr>
              <a:t> اطمینان </a:t>
            </a:r>
            <a:r>
              <a:rPr lang="fa-IR" b="1" dirty="0" smtClean="0">
                <a:solidFill>
                  <a:srgbClr val="222222"/>
                </a:solidFill>
                <a:latin typeface="Sans"/>
              </a:rPr>
              <a:t>از كيفيت خدمات ارائه‌شده در آزمايشگاه از آن‌ها بهره‌گیری می‌شود.</a:t>
            </a:r>
            <a:endParaRPr lang="fa-IR" dirty="0" smtClean="0">
              <a:solidFill>
                <a:srgbClr val="222222"/>
              </a:solidFill>
              <a:latin typeface="Sans"/>
            </a:endParaRPr>
          </a:p>
          <a:p>
            <a:pPr algn="r">
              <a:buNone/>
            </a:pPr>
            <a:r>
              <a:rPr lang="fa-IR" b="1" dirty="0" smtClean="0">
                <a:solidFill>
                  <a:srgbClr val="2D2D2D"/>
                </a:solidFill>
                <a:latin typeface="Sans"/>
              </a:rPr>
              <a:t>   (کنترل کیفیت را </a:t>
            </a:r>
            <a:r>
              <a:rPr lang="fa-IR" b="1" dirty="0" smtClean="0">
                <a:solidFill>
                  <a:srgbClr val="0AA80A"/>
                </a:solidFill>
                <a:latin typeface="Sans"/>
              </a:rPr>
              <a:t>یک ابزار</a:t>
            </a:r>
            <a:r>
              <a:rPr lang="fa-IR" b="1" dirty="0" smtClean="0">
                <a:solidFill>
                  <a:srgbClr val="2D2D2D"/>
                </a:solidFill>
                <a:latin typeface="Sans"/>
              </a:rPr>
              <a:t> در نظر بگیرید!)</a:t>
            </a:r>
            <a:endParaRPr lang="fa-IR" dirty="0" smtClean="0">
              <a:solidFill>
                <a:srgbClr val="2D2D2D"/>
              </a:solidFill>
              <a:latin typeface="Sans"/>
            </a:endParaRPr>
          </a:p>
          <a:p>
            <a:pPr algn="r" rtl="1">
              <a:buNone/>
            </a:pPr>
            <a:r>
              <a:rPr lang="fa-IR" dirty="0" smtClean="0"/>
              <a:t>  به عبارت دیگر: کنترل کار در </a:t>
            </a:r>
            <a:r>
              <a:rPr lang="fa-IR" dirty="0" smtClean="0">
                <a:solidFill>
                  <a:srgbClr val="FF0000"/>
                </a:solidFill>
              </a:rPr>
              <a:t>حین آزمایش </a:t>
            </a:r>
            <a:r>
              <a:rPr lang="fa-IR" dirty="0" smtClean="0"/>
              <a:t>را در برمی‌گیرد.</a:t>
            </a:r>
          </a:p>
          <a:p>
            <a:pPr algn="r" rtl="1">
              <a:buNone/>
            </a:pPr>
            <a:r>
              <a:rPr lang="fa-IR" b="1" dirty="0" smtClean="0"/>
              <a:t>  مسئول انجام کار: </a:t>
            </a:r>
            <a:r>
              <a:rPr lang="fa-IR" dirty="0" smtClean="0"/>
              <a:t>کارشناسان انجام دهنده آزمایش مسئول انجام کار هستند.</a:t>
            </a:r>
            <a:endParaRPr lang="en-US" dirty="0" smtClean="0"/>
          </a:p>
          <a:p>
            <a:pPr algn="r" rtl="1">
              <a:buNone/>
            </a:pPr>
            <a:r>
              <a:rPr lang="en-US" dirty="0" smtClean="0"/>
              <a:t>   </a:t>
            </a:r>
            <a:r>
              <a:rPr lang="fa-IR" dirty="0" smtClean="0"/>
              <a:t> هدف اصلی:شناسایی خطا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سوم: </a:t>
            </a:r>
            <a:r>
              <a:rPr lang="en-US" dirty="0" smtClean="0"/>
              <a:t>Quality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518088" cy="8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C:\Users\Administrator\Desktop\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782747" cy="36295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Administrator\Desktop\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44589" cy="37914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Administrator\Desktop\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39640" cy="37152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Administrator\Desktop\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906325" cy="38105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Administrator\Desktop\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582165" cy="34771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Administrator\Desktop\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706007" cy="37247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5562600" cy="1143000"/>
          </a:xfrm>
        </p:spPr>
        <p:txBody>
          <a:bodyPr>
            <a:noAutofit/>
          </a:bodyPr>
          <a:lstStyle/>
          <a:p>
            <a:pPr algn="r"/>
            <a:r>
              <a:rPr lang="fa-IR" sz="2800" dirty="0" smtClean="0">
                <a:cs typeface="+mn-cs"/>
              </a:rPr>
              <a:t>کنترل کیفی ابزار و تست های پایه آزمایشگاه               </a:t>
            </a:r>
            <a:r>
              <a:rPr lang="en-US" sz="2800" dirty="0" smtClean="0">
                <a:cs typeface="+mn-cs"/>
              </a:rPr>
              <a:t/>
            </a:r>
            <a:br>
              <a:rPr lang="en-US" sz="2800" dirty="0" smtClean="0">
                <a:cs typeface="+mn-cs"/>
              </a:rPr>
            </a:br>
            <a:endParaRPr lang="en-US" sz="2800" dirty="0">
              <a:cs typeface="+mn-cs"/>
            </a:endParaRPr>
          </a:p>
        </p:txBody>
      </p:sp>
      <p:pic>
        <p:nvPicPr>
          <p:cNvPr id="74754" name="Picture 2" descr="C:\Users\Administrator\Desktop\ssssssssssssssssssss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259" y="2191327"/>
            <a:ext cx="5239482" cy="31055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کنترل کیفی آب مقطر</a:t>
            </a:r>
            <a:endParaRPr lang="en-US" dirty="0"/>
          </a:p>
        </p:txBody>
      </p:sp>
      <p:pic>
        <p:nvPicPr>
          <p:cNvPr id="75778" name="Picture 2" descr="C:\Users\Administrator\Desktop\fdsfsffdf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505954" cy="31341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Administrator\Desktop\efregrgre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10" y="990600"/>
            <a:ext cx="7916380" cy="41443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Administrator\Desktop\csdcddcv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30" y="762000"/>
            <a:ext cx="8154539" cy="45777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9000" advTm="600000">
        <p:cut/>
      </p:transition>
    </mc:Choice>
    <mc:Fallback>
      <p:transition spd="slow" advTm="60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5229</TotalTime>
  <Words>4065</Words>
  <Application>Microsoft Office PowerPoint</Application>
  <PresentationFormat>On-screen Show (4:3)</PresentationFormat>
  <Paragraphs>862</Paragraphs>
  <Slides>129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129</vt:i4>
      </vt:variant>
    </vt:vector>
  </HeadingPairs>
  <TitlesOfParts>
    <vt:vector size="132" baseType="lpstr">
      <vt:lpstr>Concourse</vt:lpstr>
      <vt:lpstr>Equation</vt:lpstr>
      <vt:lpstr>Microsoft Equation 3.0</vt:lpstr>
      <vt:lpstr>Slide 1</vt:lpstr>
      <vt:lpstr>Slide 2</vt:lpstr>
      <vt:lpstr>هدف از برقراری کیفیت در آزمایشگاه </vt:lpstr>
      <vt:lpstr> تعریف سیستم مدیریت کیفیت( (QM  </vt:lpstr>
      <vt:lpstr>Slide 5</vt:lpstr>
      <vt:lpstr>Slide 6</vt:lpstr>
      <vt:lpstr>اول: Quality Planing</vt:lpstr>
      <vt:lpstr>دوم:Quality Assurance</vt:lpstr>
      <vt:lpstr>سوم: Quality Control</vt:lpstr>
      <vt:lpstr>چهارم:Quality Improvement</vt:lpstr>
      <vt:lpstr>انواع خطا:</vt:lpstr>
      <vt:lpstr>علل شایع خطای سیستماتیک                  </vt:lpstr>
      <vt:lpstr>علل رایج خطای رندوم                                  </vt:lpstr>
      <vt:lpstr>Slide 14</vt:lpstr>
      <vt:lpstr>Slide 15</vt:lpstr>
      <vt:lpstr>Slide 16</vt:lpstr>
      <vt:lpstr>آزمون های بررسی دقت (شناسایی خطای رندوم)             </vt:lpstr>
      <vt:lpstr>بررسی خطای تصادفی</vt:lpstr>
      <vt:lpstr>Slide 19</vt:lpstr>
      <vt:lpstr>1-تکرار پذیری</vt:lpstr>
      <vt:lpstr>Slide 21</vt:lpstr>
      <vt:lpstr>شرایط تکرارپذیری اندازه گیری شامل: </vt:lpstr>
      <vt:lpstr>Slide 23</vt:lpstr>
      <vt:lpstr>Slide 24</vt:lpstr>
      <vt:lpstr>Slide 25</vt:lpstr>
      <vt:lpstr> )Check test3-چک تست ( </vt:lpstr>
      <vt:lpstr>Slide 27</vt:lpstr>
      <vt:lpstr>Slide 28</vt:lpstr>
      <vt:lpstr>Slide 29</vt:lpstr>
      <vt:lpstr>Slide 30</vt:lpstr>
      <vt:lpstr>Duplicate Control Chart)DCC) </vt:lpstr>
      <vt:lpstr>4-تجدیدپذیری((Reproducibility </vt:lpstr>
      <vt:lpstr>Slide 33</vt:lpstr>
      <vt:lpstr>Westgard  Rules</vt:lpstr>
      <vt:lpstr>Slide 35</vt:lpstr>
      <vt:lpstr>آزمون F Ratio</vt:lpstr>
      <vt:lpstr>تفسیر:</vt:lpstr>
      <vt:lpstr>Slide 38</vt:lpstr>
      <vt:lpstr>بررسی صحت </vt:lpstr>
      <vt:lpstr>محاسبه عدم صحت( Bias) با روش ارزیابی خارجی </vt:lpstr>
      <vt:lpstr>Slide 41</vt:lpstr>
      <vt:lpstr>Slide 42</vt:lpstr>
      <vt:lpstr>انواع آزمون مقایسه روش ها</vt:lpstr>
      <vt:lpstr> آیا تی تست کار کنیم یا نه؟ </vt:lpstr>
      <vt:lpstr>Slide 45</vt:lpstr>
      <vt:lpstr>انتخاب نمونه برای آزمون های همبستگی</vt:lpstr>
      <vt:lpstr>Slide 47</vt:lpstr>
      <vt:lpstr>Difference plot</vt:lpstr>
      <vt:lpstr>Slide 49</vt:lpstr>
      <vt:lpstr>Slide 50</vt:lpstr>
      <vt:lpstr>Slide 51</vt:lpstr>
      <vt:lpstr> مقادیر x نتایج روش مقایسه ای و مقادیر y  نتایج روش مورد آزمون است نقاط تلاقی نتایج دو روش روی نمودار نشان داده شده و  بهترین خط از بین نقاط رسم میشود</vt:lpstr>
      <vt:lpstr>محاسبات آماری  </vt:lpstr>
      <vt:lpstr>تفسیر: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ویژگی عملکرد سنجشی (خطای مجاز) Analytical Performance  Specification, APS</vt:lpstr>
      <vt:lpstr>مفهوم خطای مجاز</vt:lpstr>
      <vt:lpstr>از گذشته فرضیه های مختلفی برای تعیین این میزان مطرح شده  </vt:lpstr>
      <vt:lpstr>نمونه ای از جدول خطای مجاز        </vt:lpstr>
      <vt:lpstr>نیاز به خطای مجاز  </vt:lpstr>
      <vt:lpstr>Slide 70</vt:lpstr>
      <vt:lpstr>Slide 71</vt:lpstr>
      <vt:lpstr>Slide 72</vt:lpstr>
      <vt:lpstr>تصمیم‌گیری در باره‌ی روش</vt:lpstr>
      <vt:lpstr>تصمیم‌گیری در باره‌ی روش</vt:lpstr>
      <vt:lpstr>عیار سیگما Sigma metrics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کنترل کیفی ابزار و تست های پایه آزمایشگاه                </vt:lpstr>
      <vt:lpstr>کنترل کیفی آب مقطر</vt:lpstr>
      <vt:lpstr>Slide 98</vt:lpstr>
      <vt:lpstr>Slide 99</vt:lpstr>
      <vt:lpstr>تعیین هدایت یا مقاومت الکتریکی: </vt:lpstr>
      <vt:lpstr>بررسی آلودگی میکروبی آب: </vt:lpstr>
      <vt:lpstr>Slide 102</vt:lpstr>
      <vt:lpstr>Slide 103</vt:lpstr>
      <vt:lpstr>Slide 104</vt:lpstr>
      <vt:lpstr>Slide 105</vt:lpstr>
      <vt:lpstr>Slide 106</vt:lpstr>
      <vt:lpstr>Slide 107</vt:lpstr>
      <vt:lpstr>کنترل کیفی سانتریفیوژ: </vt:lpstr>
      <vt:lpstr>Slide 109</vt:lpstr>
      <vt:lpstr>Slide 110</vt:lpstr>
      <vt:lpstr>Slide 111</vt:lpstr>
      <vt:lpstr>Slide 112</vt:lpstr>
      <vt:lpstr>Slide 113</vt:lpstr>
      <vt:lpstr>Slide 114</vt:lpstr>
      <vt:lpstr>کنترل کیفی میکروهماتوکریت</vt:lpstr>
      <vt:lpstr>کنترل کیفی آنتی سرم های گروه خونی        </vt:lpstr>
      <vt:lpstr>کنترل آنتی هیومن گلوبولین</vt:lpstr>
      <vt:lpstr>کنترل کیفی آنتی هیومن گلوبولین </vt:lpstr>
      <vt:lpstr>تهیه چک سل                                   </vt:lpstr>
      <vt:lpstr>Slide 120</vt:lpstr>
      <vt:lpstr> </vt:lpstr>
      <vt:lpstr>خطی بودن</vt:lpstr>
      <vt:lpstr>روش بررسی خطی بودن:</vt:lpstr>
      <vt:lpstr>تایید محدوده مرجع</vt:lpstr>
      <vt:lpstr>بررسی کری اور(انتقال ناخواسته نمونه یا معرف)  </vt:lpstr>
      <vt:lpstr>کری اور پراب نمونه                             </vt:lpstr>
      <vt:lpstr>وجود انتقال ناخواسته در دستگاه: </vt:lpstr>
      <vt:lpstr>برای ارزیابی مقدار انتقال ناخواسته معرف  </vt:lpstr>
      <vt:lpstr>Slide 129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DPK-FAVA</dc:creator>
  <cp:lastModifiedBy>Behdasht</cp:lastModifiedBy>
  <cp:revision>548</cp:revision>
  <dcterms:created xsi:type="dcterms:W3CDTF">2017-09-19T13:19:14Z</dcterms:created>
  <dcterms:modified xsi:type="dcterms:W3CDTF">2024-11-03T05:18:10Z</dcterms:modified>
</cp:coreProperties>
</file>