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69"/>
  </p:notesMasterIdLst>
  <p:sldIdLst>
    <p:sldId id="256" r:id="rId2"/>
    <p:sldId id="288" r:id="rId3"/>
    <p:sldId id="287" r:id="rId4"/>
    <p:sldId id="258" r:id="rId5"/>
    <p:sldId id="369" r:id="rId6"/>
    <p:sldId id="370" r:id="rId7"/>
    <p:sldId id="362" r:id="rId8"/>
    <p:sldId id="364" r:id="rId9"/>
    <p:sldId id="403" r:id="rId10"/>
    <p:sldId id="404" r:id="rId11"/>
    <p:sldId id="474" r:id="rId12"/>
    <p:sldId id="476" r:id="rId13"/>
    <p:sldId id="372" r:id="rId14"/>
    <p:sldId id="292" r:id="rId15"/>
    <p:sldId id="353" r:id="rId16"/>
    <p:sldId id="432" r:id="rId17"/>
    <p:sldId id="311" r:id="rId18"/>
    <p:sldId id="300" r:id="rId19"/>
    <p:sldId id="446" r:id="rId20"/>
    <p:sldId id="302" r:id="rId21"/>
    <p:sldId id="421" r:id="rId22"/>
    <p:sldId id="308" r:id="rId23"/>
    <p:sldId id="304" r:id="rId24"/>
    <p:sldId id="305" r:id="rId25"/>
    <p:sldId id="307" r:id="rId26"/>
    <p:sldId id="345" r:id="rId27"/>
    <p:sldId id="420" r:id="rId28"/>
    <p:sldId id="312" r:id="rId29"/>
    <p:sldId id="452" r:id="rId30"/>
    <p:sldId id="315" r:id="rId31"/>
    <p:sldId id="314" r:id="rId32"/>
    <p:sldId id="406" r:id="rId33"/>
    <p:sldId id="316" r:id="rId34"/>
    <p:sldId id="409" r:id="rId35"/>
    <p:sldId id="356" r:id="rId36"/>
    <p:sldId id="357" r:id="rId37"/>
    <p:sldId id="359" r:id="rId38"/>
    <p:sldId id="410" r:id="rId39"/>
    <p:sldId id="336" r:id="rId40"/>
    <p:sldId id="423" r:id="rId41"/>
    <p:sldId id="337" r:id="rId42"/>
    <p:sldId id="347" r:id="rId43"/>
    <p:sldId id="413" r:id="rId44"/>
    <p:sldId id="338" r:id="rId45"/>
    <p:sldId id="483" r:id="rId46"/>
    <p:sldId id="340" r:id="rId47"/>
    <p:sldId id="412" r:id="rId48"/>
    <p:sldId id="484" r:id="rId49"/>
    <p:sldId id="419" r:id="rId50"/>
    <p:sldId id="480" r:id="rId51"/>
    <p:sldId id="342" r:id="rId52"/>
    <p:sldId id="346" r:id="rId53"/>
    <p:sldId id="461" r:id="rId54"/>
    <p:sldId id="462" r:id="rId55"/>
    <p:sldId id="463" r:id="rId56"/>
    <p:sldId id="464" r:id="rId57"/>
    <p:sldId id="465" r:id="rId58"/>
    <p:sldId id="466" r:id="rId59"/>
    <p:sldId id="470" r:id="rId60"/>
    <p:sldId id="468" r:id="rId61"/>
    <p:sldId id="469" r:id="rId62"/>
    <p:sldId id="457" r:id="rId63"/>
    <p:sldId id="471" r:id="rId64"/>
    <p:sldId id="472" r:id="rId65"/>
    <p:sldId id="485" r:id="rId66"/>
    <p:sldId id="450" r:id="rId67"/>
    <p:sldId id="41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tive" initials="A" lastIdx="1" clrIdx="0">
    <p:extLst>
      <p:ext uri="{19B8F6BF-5375-455C-9EA6-DF929625EA0E}">
        <p15:presenceInfo xmlns:p15="http://schemas.microsoft.com/office/powerpoint/2012/main" userId="Act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94660"/>
  </p:normalViewPr>
  <p:slideViewPr>
    <p:cSldViewPr>
      <p:cViewPr varScale="1">
        <p:scale>
          <a:sx n="82" d="100"/>
          <a:sy n="82" d="100"/>
        </p:scale>
        <p:origin x="106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130CE-E1C9-441E-9348-5488C0A4AAF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pPr rtl="1"/>
          <a:endParaRPr lang="fa-IR"/>
        </a:p>
      </dgm:t>
    </dgm:pt>
    <dgm:pt modelId="{B81C8888-6222-49B0-B53F-BB3F9A7936F6}">
      <dgm:prSet phldrT="[Text]"/>
      <dgm:spPr/>
      <dgm:t>
        <a:bodyPr/>
        <a:lstStyle/>
        <a:p>
          <a:pPr rtl="1"/>
          <a:r>
            <a:rPr lang="fa-IR" dirty="0" smtClean="0">
              <a:latin typeface="2  Nazanin"/>
              <a:cs typeface="B Koodak" panose="00000700000000000000" pitchFamily="2" charset="-78"/>
            </a:rPr>
            <a:t>کنترل کیفیت</a:t>
          </a:r>
          <a:endParaRPr lang="fa-IR" dirty="0">
            <a:latin typeface="2  Nazanin"/>
            <a:cs typeface="B Koodak" panose="00000700000000000000" pitchFamily="2" charset="-78"/>
          </a:endParaRPr>
        </a:p>
      </dgm:t>
    </dgm:pt>
    <dgm:pt modelId="{ABE47492-A6D0-44A0-B2D5-CD1290357D3A}" type="parTrans" cxnId="{39F3D935-C8DF-4C06-8F09-A4FC389B2FF0}">
      <dgm:prSet/>
      <dgm:spPr/>
      <dgm:t>
        <a:bodyPr/>
        <a:lstStyle/>
        <a:p>
          <a:pPr rtl="1"/>
          <a:endParaRPr lang="fa-IR"/>
        </a:p>
      </dgm:t>
    </dgm:pt>
    <dgm:pt modelId="{23AD670E-B5AB-4C3F-AFD4-95B844EEEE00}" type="sibTrans" cxnId="{39F3D935-C8DF-4C06-8F09-A4FC389B2FF0}">
      <dgm:prSet/>
      <dgm:spPr/>
      <dgm:t>
        <a:bodyPr/>
        <a:lstStyle/>
        <a:p>
          <a:pPr rtl="1"/>
          <a:endParaRPr lang="fa-IR"/>
        </a:p>
      </dgm:t>
    </dgm:pt>
    <dgm:pt modelId="{A89B1E71-945A-4E99-B6D1-1240462E53D3}">
      <dgm:prSet phldrT="[Text]"/>
      <dgm:spPr/>
      <dgm:t>
        <a:bodyPr/>
        <a:lstStyle/>
        <a:p>
          <a:pPr rtl="1"/>
          <a:endParaRPr lang="fa-IR" dirty="0">
            <a:latin typeface="2  Nazanin"/>
            <a:cs typeface="B Koodak" panose="00000700000000000000" pitchFamily="2" charset="-78"/>
          </a:endParaRPr>
        </a:p>
      </dgm:t>
    </dgm:pt>
    <dgm:pt modelId="{665D9F46-61E0-41B7-ABC2-217A719C8AD8}" type="parTrans" cxnId="{C2F62BE7-8900-45EC-B7C3-FC7A92DC8915}">
      <dgm:prSet/>
      <dgm:spPr/>
      <dgm:t>
        <a:bodyPr/>
        <a:lstStyle/>
        <a:p>
          <a:pPr rtl="1"/>
          <a:endParaRPr lang="fa-IR"/>
        </a:p>
      </dgm:t>
    </dgm:pt>
    <dgm:pt modelId="{3E18C488-F06E-4944-BA18-EF48D7497720}" type="sibTrans" cxnId="{C2F62BE7-8900-45EC-B7C3-FC7A92DC8915}">
      <dgm:prSet/>
      <dgm:spPr/>
      <dgm:t>
        <a:bodyPr/>
        <a:lstStyle/>
        <a:p>
          <a:pPr rtl="1"/>
          <a:endParaRPr lang="fa-IR"/>
        </a:p>
      </dgm:t>
    </dgm:pt>
    <dgm:pt modelId="{1C2D40B7-AC5D-4E29-A87E-235C06D55DB6}">
      <dgm:prSet phldrT="[Text]"/>
      <dgm:spPr/>
      <dgm:t>
        <a:bodyPr/>
        <a:lstStyle/>
        <a:p>
          <a:pPr rtl="1"/>
          <a:endParaRPr lang="fa-IR" dirty="0"/>
        </a:p>
      </dgm:t>
    </dgm:pt>
    <dgm:pt modelId="{587AAF37-37AD-4389-8BE5-73018C4D5AE8}" type="parTrans" cxnId="{591011AA-4304-4729-8D82-53449F2AB4C4}">
      <dgm:prSet/>
      <dgm:spPr/>
      <dgm:t>
        <a:bodyPr/>
        <a:lstStyle/>
        <a:p>
          <a:pPr rtl="1"/>
          <a:endParaRPr lang="fa-IR"/>
        </a:p>
      </dgm:t>
    </dgm:pt>
    <dgm:pt modelId="{14ADF19E-669A-4361-929F-C52F2249B270}" type="sibTrans" cxnId="{591011AA-4304-4729-8D82-53449F2AB4C4}">
      <dgm:prSet/>
      <dgm:spPr/>
      <dgm:t>
        <a:bodyPr/>
        <a:lstStyle/>
        <a:p>
          <a:pPr rtl="1"/>
          <a:endParaRPr lang="fa-IR"/>
        </a:p>
      </dgm:t>
    </dgm:pt>
    <dgm:pt modelId="{0D26AA0D-784F-4CF9-AB9F-ABB57511DBBC}">
      <dgm:prSet phldrT="[Text]"/>
      <dgm:spPr/>
      <dgm:t>
        <a:bodyPr/>
        <a:lstStyle/>
        <a:p>
          <a:pPr rtl="1"/>
          <a:r>
            <a:rPr lang="fa-IR" dirty="0" smtClean="0">
              <a:latin typeface="2  Nazanin"/>
              <a:cs typeface="B Koodak" panose="00000700000000000000" pitchFamily="2" charset="-78"/>
            </a:rPr>
            <a:t> اجرای الزامات  </a:t>
          </a:r>
          <a:endParaRPr lang="fa-IR" dirty="0">
            <a:latin typeface="2  Nazanin"/>
            <a:cs typeface="B Koodak" panose="00000700000000000000" pitchFamily="2" charset="-78"/>
          </a:endParaRPr>
        </a:p>
      </dgm:t>
    </dgm:pt>
    <dgm:pt modelId="{BD6D6666-1CF4-4335-A4FB-A8EF44CE1DDB}" type="parTrans" cxnId="{EFC751E8-1765-4C48-A102-4F50ACD8B2D1}">
      <dgm:prSet/>
      <dgm:spPr/>
      <dgm:t>
        <a:bodyPr/>
        <a:lstStyle/>
        <a:p>
          <a:pPr rtl="1"/>
          <a:endParaRPr lang="fa-IR"/>
        </a:p>
      </dgm:t>
    </dgm:pt>
    <dgm:pt modelId="{47B7B401-9393-4027-A5E2-39CB13966674}" type="sibTrans" cxnId="{EFC751E8-1765-4C48-A102-4F50ACD8B2D1}">
      <dgm:prSet/>
      <dgm:spPr/>
      <dgm:t>
        <a:bodyPr/>
        <a:lstStyle/>
        <a:p>
          <a:pPr rtl="1"/>
          <a:endParaRPr lang="fa-IR"/>
        </a:p>
      </dgm:t>
    </dgm:pt>
    <dgm:pt modelId="{7F8ABE29-7D04-448C-B06D-BFB82E29FBA9}">
      <dgm:prSet phldrT="[Text]"/>
      <dgm:spPr/>
      <dgm:t>
        <a:bodyPr/>
        <a:lstStyle/>
        <a:p>
          <a:pPr rtl="1"/>
          <a:r>
            <a:rPr lang="fa-IR" dirty="0" smtClean="0">
              <a:latin typeface="2  Nazanin"/>
              <a:cs typeface="B Koodak" panose="00000700000000000000" pitchFamily="2" charset="-78"/>
            </a:rPr>
            <a:t>شناسایی </a:t>
          </a:r>
          <a:r>
            <a:rPr lang="fa-IR" dirty="0" smtClean="0">
              <a:latin typeface="2  Nazanin"/>
              <a:cs typeface="B Koodak" panose="00000700000000000000" pitchFamily="2" charset="-78"/>
            </a:rPr>
            <a:t> </a:t>
          </a:r>
          <a:r>
            <a:rPr lang="fa-IR" dirty="0" smtClean="0">
              <a:latin typeface="2  Nazanin"/>
              <a:cs typeface="B Koodak" panose="00000700000000000000" pitchFamily="2" charset="-78"/>
            </a:rPr>
            <a:t>خطا</a:t>
          </a:r>
          <a:endParaRPr lang="fa-IR" dirty="0">
            <a:latin typeface="2  Nazanin"/>
            <a:cs typeface="B Koodak" panose="00000700000000000000" pitchFamily="2" charset="-78"/>
          </a:endParaRPr>
        </a:p>
      </dgm:t>
    </dgm:pt>
    <dgm:pt modelId="{9F48C074-46F9-4FEC-98DE-87FA9D353349}" type="parTrans" cxnId="{9AE5BC55-12AA-4F7A-B895-9391A62BE898}">
      <dgm:prSet/>
      <dgm:spPr/>
      <dgm:t>
        <a:bodyPr/>
        <a:lstStyle/>
        <a:p>
          <a:pPr rtl="1"/>
          <a:endParaRPr lang="fa-IR"/>
        </a:p>
      </dgm:t>
    </dgm:pt>
    <dgm:pt modelId="{EA30407F-2E2C-4C73-9FFF-CA3EA612E79D}" type="sibTrans" cxnId="{9AE5BC55-12AA-4F7A-B895-9391A62BE898}">
      <dgm:prSet/>
      <dgm:spPr/>
      <dgm:t>
        <a:bodyPr/>
        <a:lstStyle/>
        <a:p>
          <a:pPr rtl="1"/>
          <a:endParaRPr lang="fa-IR"/>
        </a:p>
      </dgm:t>
    </dgm:pt>
    <dgm:pt modelId="{581B4748-13AE-4D6F-8190-F9DAA87052FD}" type="pres">
      <dgm:prSet presAssocID="{49C130CE-E1C9-441E-9348-5488C0A4AAFB}" presName="Name0" presStyleCnt="0">
        <dgm:presLayoutVars>
          <dgm:chMax val="7"/>
          <dgm:chPref val="5"/>
        </dgm:presLayoutVars>
      </dgm:prSet>
      <dgm:spPr/>
      <dgm:t>
        <a:bodyPr/>
        <a:lstStyle/>
        <a:p>
          <a:pPr rtl="1"/>
          <a:endParaRPr lang="fa-IR"/>
        </a:p>
      </dgm:t>
    </dgm:pt>
    <dgm:pt modelId="{F6BC786C-9CF5-44A4-9F4A-5E7CAC0281A2}" type="pres">
      <dgm:prSet presAssocID="{49C130CE-E1C9-441E-9348-5488C0A4AAFB}" presName="arrowNode" presStyleLbl="node1" presStyleIdx="0" presStyleCnt="1"/>
      <dgm:spPr/>
    </dgm:pt>
    <dgm:pt modelId="{2F218843-579A-42D9-9F0A-98CD90069E11}" type="pres">
      <dgm:prSet presAssocID="{B81C8888-6222-49B0-B53F-BB3F9A7936F6}" presName="txNode1" presStyleLbl="revTx" presStyleIdx="0" presStyleCnt="5">
        <dgm:presLayoutVars>
          <dgm:bulletEnabled val="1"/>
        </dgm:presLayoutVars>
      </dgm:prSet>
      <dgm:spPr/>
      <dgm:t>
        <a:bodyPr/>
        <a:lstStyle/>
        <a:p>
          <a:pPr rtl="1"/>
          <a:endParaRPr lang="fa-IR"/>
        </a:p>
      </dgm:t>
    </dgm:pt>
    <dgm:pt modelId="{4FBB0F5A-23A7-4F30-AC2A-1BF4B521CCF8}" type="pres">
      <dgm:prSet presAssocID="{A89B1E71-945A-4E99-B6D1-1240462E53D3}" presName="txNode2" presStyleLbl="revTx" presStyleIdx="1" presStyleCnt="5">
        <dgm:presLayoutVars>
          <dgm:bulletEnabled val="1"/>
        </dgm:presLayoutVars>
      </dgm:prSet>
      <dgm:spPr/>
      <dgm:t>
        <a:bodyPr/>
        <a:lstStyle/>
        <a:p>
          <a:pPr rtl="1"/>
          <a:endParaRPr lang="fa-IR"/>
        </a:p>
      </dgm:t>
    </dgm:pt>
    <dgm:pt modelId="{2388E1AC-6E95-4FC0-8940-92E5FE536164}" type="pres">
      <dgm:prSet presAssocID="{3E18C488-F06E-4944-BA18-EF48D7497720}" presName="dotNode2" presStyleCnt="0"/>
      <dgm:spPr/>
    </dgm:pt>
    <dgm:pt modelId="{41F8E9AE-758C-4E4A-908F-471749C54326}" type="pres">
      <dgm:prSet presAssocID="{3E18C488-F06E-4944-BA18-EF48D7497720}" presName="dotRepeatNode" presStyleLbl="fgShp" presStyleIdx="0" presStyleCnt="3"/>
      <dgm:spPr/>
      <dgm:t>
        <a:bodyPr/>
        <a:lstStyle/>
        <a:p>
          <a:pPr rtl="1"/>
          <a:endParaRPr lang="fa-IR"/>
        </a:p>
      </dgm:t>
    </dgm:pt>
    <dgm:pt modelId="{6FB6CDF4-46DB-4172-8464-1026F7DE4331}" type="pres">
      <dgm:prSet presAssocID="{1C2D40B7-AC5D-4E29-A87E-235C06D55DB6}" presName="txNode3" presStyleLbl="revTx" presStyleIdx="2" presStyleCnt="5">
        <dgm:presLayoutVars>
          <dgm:bulletEnabled val="1"/>
        </dgm:presLayoutVars>
      </dgm:prSet>
      <dgm:spPr/>
      <dgm:t>
        <a:bodyPr/>
        <a:lstStyle/>
        <a:p>
          <a:pPr rtl="1"/>
          <a:endParaRPr lang="fa-IR"/>
        </a:p>
      </dgm:t>
    </dgm:pt>
    <dgm:pt modelId="{85F1D40C-0CD1-44A0-AEEA-BF1C1A909494}" type="pres">
      <dgm:prSet presAssocID="{14ADF19E-669A-4361-929F-C52F2249B270}" presName="dotNode3" presStyleCnt="0"/>
      <dgm:spPr/>
    </dgm:pt>
    <dgm:pt modelId="{59F63FC6-271A-4425-8E84-F95FE0B4B6B7}" type="pres">
      <dgm:prSet presAssocID="{14ADF19E-669A-4361-929F-C52F2249B270}" presName="dotRepeatNode" presStyleLbl="fgShp" presStyleIdx="1" presStyleCnt="3"/>
      <dgm:spPr/>
      <dgm:t>
        <a:bodyPr/>
        <a:lstStyle/>
        <a:p>
          <a:pPr rtl="1"/>
          <a:endParaRPr lang="fa-IR"/>
        </a:p>
      </dgm:t>
    </dgm:pt>
    <dgm:pt modelId="{732351F4-ABE0-4992-B26C-8524E10304D7}" type="pres">
      <dgm:prSet presAssocID="{0D26AA0D-784F-4CF9-AB9F-ABB57511DBBC}" presName="txNode4" presStyleLbl="revTx" presStyleIdx="3" presStyleCnt="5" custLinFactY="-19281" custLinFactNeighborX="-46877" custLinFactNeighborY="-100000">
        <dgm:presLayoutVars>
          <dgm:bulletEnabled val="1"/>
        </dgm:presLayoutVars>
      </dgm:prSet>
      <dgm:spPr/>
      <dgm:t>
        <a:bodyPr/>
        <a:lstStyle/>
        <a:p>
          <a:pPr rtl="1"/>
          <a:endParaRPr lang="fa-IR"/>
        </a:p>
      </dgm:t>
    </dgm:pt>
    <dgm:pt modelId="{54714EA8-C52E-4C9C-A95D-1D262E8E81C6}" type="pres">
      <dgm:prSet presAssocID="{47B7B401-9393-4027-A5E2-39CB13966674}" presName="dotNode4" presStyleCnt="0"/>
      <dgm:spPr/>
    </dgm:pt>
    <dgm:pt modelId="{1EAC3B72-AECE-4E8D-A052-D27E05DD8986}" type="pres">
      <dgm:prSet presAssocID="{47B7B401-9393-4027-A5E2-39CB13966674}" presName="dotRepeatNode" presStyleLbl="fgShp" presStyleIdx="2" presStyleCnt="3"/>
      <dgm:spPr/>
      <dgm:t>
        <a:bodyPr/>
        <a:lstStyle/>
        <a:p>
          <a:pPr rtl="1"/>
          <a:endParaRPr lang="fa-IR"/>
        </a:p>
      </dgm:t>
    </dgm:pt>
    <dgm:pt modelId="{1FCFF46A-6C10-4E93-9440-B49AD76EE2F0}" type="pres">
      <dgm:prSet presAssocID="{7F8ABE29-7D04-448C-B06D-BFB82E29FBA9}" presName="txNode5" presStyleLbl="revTx" presStyleIdx="4" presStyleCnt="5">
        <dgm:presLayoutVars>
          <dgm:bulletEnabled val="1"/>
        </dgm:presLayoutVars>
      </dgm:prSet>
      <dgm:spPr/>
      <dgm:t>
        <a:bodyPr/>
        <a:lstStyle/>
        <a:p>
          <a:pPr rtl="1"/>
          <a:endParaRPr lang="fa-IR"/>
        </a:p>
      </dgm:t>
    </dgm:pt>
  </dgm:ptLst>
  <dgm:cxnLst>
    <dgm:cxn modelId="{04615DB1-A578-4625-957E-472D1D16889A}" type="presOf" srcId="{0D26AA0D-784F-4CF9-AB9F-ABB57511DBBC}" destId="{732351F4-ABE0-4992-B26C-8524E10304D7}" srcOrd="0" destOrd="0" presId="urn:microsoft.com/office/officeart/2009/3/layout/DescendingProcess"/>
    <dgm:cxn modelId="{591011AA-4304-4729-8D82-53449F2AB4C4}" srcId="{49C130CE-E1C9-441E-9348-5488C0A4AAFB}" destId="{1C2D40B7-AC5D-4E29-A87E-235C06D55DB6}" srcOrd="2" destOrd="0" parTransId="{587AAF37-37AD-4389-8BE5-73018C4D5AE8}" sibTransId="{14ADF19E-669A-4361-929F-C52F2249B270}"/>
    <dgm:cxn modelId="{39F3D935-C8DF-4C06-8F09-A4FC389B2FF0}" srcId="{49C130CE-E1C9-441E-9348-5488C0A4AAFB}" destId="{B81C8888-6222-49B0-B53F-BB3F9A7936F6}" srcOrd="0" destOrd="0" parTransId="{ABE47492-A6D0-44A0-B2D5-CD1290357D3A}" sibTransId="{23AD670E-B5AB-4C3F-AFD4-95B844EEEE00}"/>
    <dgm:cxn modelId="{C2F62BE7-8900-45EC-B7C3-FC7A92DC8915}" srcId="{49C130CE-E1C9-441E-9348-5488C0A4AAFB}" destId="{A89B1E71-945A-4E99-B6D1-1240462E53D3}" srcOrd="1" destOrd="0" parTransId="{665D9F46-61E0-41B7-ABC2-217A719C8AD8}" sibTransId="{3E18C488-F06E-4944-BA18-EF48D7497720}"/>
    <dgm:cxn modelId="{5CC1675E-4013-406E-AF78-1CDEA2103BD9}" type="presOf" srcId="{1C2D40B7-AC5D-4E29-A87E-235C06D55DB6}" destId="{6FB6CDF4-46DB-4172-8464-1026F7DE4331}" srcOrd="0" destOrd="0" presId="urn:microsoft.com/office/officeart/2009/3/layout/DescendingProcess"/>
    <dgm:cxn modelId="{79F07783-FFB1-4348-8A49-A983012EC899}" type="presOf" srcId="{7F8ABE29-7D04-448C-B06D-BFB82E29FBA9}" destId="{1FCFF46A-6C10-4E93-9440-B49AD76EE2F0}" srcOrd="0" destOrd="0" presId="urn:microsoft.com/office/officeart/2009/3/layout/DescendingProcess"/>
    <dgm:cxn modelId="{A7AE9609-51DE-481C-9E08-4713030B28F2}" type="presOf" srcId="{B81C8888-6222-49B0-B53F-BB3F9A7936F6}" destId="{2F218843-579A-42D9-9F0A-98CD90069E11}" srcOrd="0" destOrd="0" presId="urn:microsoft.com/office/officeart/2009/3/layout/DescendingProcess"/>
    <dgm:cxn modelId="{1C8A9879-8FC4-4615-9120-7E3464D73F47}" type="presOf" srcId="{14ADF19E-669A-4361-929F-C52F2249B270}" destId="{59F63FC6-271A-4425-8E84-F95FE0B4B6B7}" srcOrd="0" destOrd="0" presId="urn:microsoft.com/office/officeart/2009/3/layout/DescendingProcess"/>
    <dgm:cxn modelId="{0686E754-4C4A-44C8-8630-B8C4F01D552D}" type="presOf" srcId="{3E18C488-F06E-4944-BA18-EF48D7497720}" destId="{41F8E9AE-758C-4E4A-908F-471749C54326}" srcOrd="0" destOrd="0" presId="urn:microsoft.com/office/officeart/2009/3/layout/DescendingProcess"/>
    <dgm:cxn modelId="{21E3561B-52F3-4DE5-B413-39EDA7BD1D63}" type="presOf" srcId="{49C130CE-E1C9-441E-9348-5488C0A4AAFB}" destId="{581B4748-13AE-4D6F-8190-F9DAA87052FD}" srcOrd="0" destOrd="0" presId="urn:microsoft.com/office/officeart/2009/3/layout/DescendingProcess"/>
    <dgm:cxn modelId="{B78F0C29-E86D-4FDB-A002-97B128BC3E6A}" type="presOf" srcId="{47B7B401-9393-4027-A5E2-39CB13966674}" destId="{1EAC3B72-AECE-4E8D-A052-D27E05DD8986}" srcOrd="0" destOrd="0" presId="urn:microsoft.com/office/officeart/2009/3/layout/DescendingProcess"/>
    <dgm:cxn modelId="{EFC751E8-1765-4C48-A102-4F50ACD8B2D1}" srcId="{49C130CE-E1C9-441E-9348-5488C0A4AAFB}" destId="{0D26AA0D-784F-4CF9-AB9F-ABB57511DBBC}" srcOrd="3" destOrd="0" parTransId="{BD6D6666-1CF4-4335-A4FB-A8EF44CE1DDB}" sibTransId="{47B7B401-9393-4027-A5E2-39CB13966674}"/>
    <dgm:cxn modelId="{9AE5BC55-12AA-4F7A-B895-9391A62BE898}" srcId="{49C130CE-E1C9-441E-9348-5488C0A4AAFB}" destId="{7F8ABE29-7D04-448C-B06D-BFB82E29FBA9}" srcOrd="4" destOrd="0" parTransId="{9F48C074-46F9-4FEC-98DE-87FA9D353349}" sibTransId="{EA30407F-2E2C-4C73-9FFF-CA3EA612E79D}"/>
    <dgm:cxn modelId="{5D191FBA-BF79-48B1-8C3F-BBEC9D909669}" type="presOf" srcId="{A89B1E71-945A-4E99-B6D1-1240462E53D3}" destId="{4FBB0F5A-23A7-4F30-AC2A-1BF4B521CCF8}" srcOrd="0" destOrd="0" presId="urn:microsoft.com/office/officeart/2009/3/layout/DescendingProcess"/>
    <dgm:cxn modelId="{281C9D9C-CBE6-4468-A9CA-90302B51F301}" type="presParOf" srcId="{581B4748-13AE-4D6F-8190-F9DAA87052FD}" destId="{F6BC786C-9CF5-44A4-9F4A-5E7CAC0281A2}" srcOrd="0" destOrd="0" presId="urn:microsoft.com/office/officeart/2009/3/layout/DescendingProcess"/>
    <dgm:cxn modelId="{9CCD8FDF-48DD-41C3-9073-1F02AB5FB570}" type="presParOf" srcId="{581B4748-13AE-4D6F-8190-F9DAA87052FD}" destId="{2F218843-579A-42D9-9F0A-98CD90069E11}" srcOrd="1" destOrd="0" presId="urn:microsoft.com/office/officeart/2009/3/layout/DescendingProcess"/>
    <dgm:cxn modelId="{FDDEA2DE-B29C-4202-902A-98FFD69914B0}" type="presParOf" srcId="{581B4748-13AE-4D6F-8190-F9DAA87052FD}" destId="{4FBB0F5A-23A7-4F30-AC2A-1BF4B521CCF8}" srcOrd="2" destOrd="0" presId="urn:microsoft.com/office/officeart/2009/3/layout/DescendingProcess"/>
    <dgm:cxn modelId="{A5B58989-CEB7-42B3-AFB8-97E4150F494A}" type="presParOf" srcId="{581B4748-13AE-4D6F-8190-F9DAA87052FD}" destId="{2388E1AC-6E95-4FC0-8940-92E5FE536164}" srcOrd="3" destOrd="0" presId="urn:microsoft.com/office/officeart/2009/3/layout/DescendingProcess"/>
    <dgm:cxn modelId="{E76E7731-4C8B-4B73-996D-8A9EF0FAF927}" type="presParOf" srcId="{2388E1AC-6E95-4FC0-8940-92E5FE536164}" destId="{41F8E9AE-758C-4E4A-908F-471749C54326}" srcOrd="0" destOrd="0" presId="urn:microsoft.com/office/officeart/2009/3/layout/DescendingProcess"/>
    <dgm:cxn modelId="{4F6C68AE-E78E-41D6-9753-33781230D841}" type="presParOf" srcId="{581B4748-13AE-4D6F-8190-F9DAA87052FD}" destId="{6FB6CDF4-46DB-4172-8464-1026F7DE4331}" srcOrd="4" destOrd="0" presId="urn:microsoft.com/office/officeart/2009/3/layout/DescendingProcess"/>
    <dgm:cxn modelId="{30B10BB9-4C4D-4C59-95D1-B6EC90838162}" type="presParOf" srcId="{581B4748-13AE-4D6F-8190-F9DAA87052FD}" destId="{85F1D40C-0CD1-44A0-AEEA-BF1C1A909494}" srcOrd="5" destOrd="0" presId="urn:microsoft.com/office/officeart/2009/3/layout/DescendingProcess"/>
    <dgm:cxn modelId="{F5B29BC4-C595-4585-BE04-D83890189339}" type="presParOf" srcId="{85F1D40C-0CD1-44A0-AEEA-BF1C1A909494}" destId="{59F63FC6-271A-4425-8E84-F95FE0B4B6B7}" srcOrd="0" destOrd="0" presId="urn:microsoft.com/office/officeart/2009/3/layout/DescendingProcess"/>
    <dgm:cxn modelId="{B5DB5EFF-5EC4-44FE-A34B-0FD14908C56A}" type="presParOf" srcId="{581B4748-13AE-4D6F-8190-F9DAA87052FD}" destId="{732351F4-ABE0-4992-B26C-8524E10304D7}" srcOrd="6" destOrd="0" presId="urn:microsoft.com/office/officeart/2009/3/layout/DescendingProcess"/>
    <dgm:cxn modelId="{E702B92B-D935-4493-B072-1E74F80AD6A6}" type="presParOf" srcId="{581B4748-13AE-4D6F-8190-F9DAA87052FD}" destId="{54714EA8-C52E-4C9C-A95D-1D262E8E81C6}" srcOrd="7" destOrd="0" presId="urn:microsoft.com/office/officeart/2009/3/layout/DescendingProcess"/>
    <dgm:cxn modelId="{7F8F0CC1-7F79-4963-BF4C-4A1DCDDB2A2C}" type="presParOf" srcId="{54714EA8-C52E-4C9C-A95D-1D262E8E81C6}" destId="{1EAC3B72-AECE-4E8D-A052-D27E05DD8986}" srcOrd="0" destOrd="0" presId="urn:microsoft.com/office/officeart/2009/3/layout/DescendingProcess"/>
    <dgm:cxn modelId="{14289DCC-3BAD-46E5-8A3A-EA308C364330}" type="presParOf" srcId="{581B4748-13AE-4D6F-8190-F9DAA87052FD}" destId="{1FCFF46A-6C10-4E93-9440-B49AD76EE2F0}"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8E937-46A0-4052-9980-BA3D9CE1E42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5934A19B-C6AE-455C-9C54-93B3558A3A5D}">
      <dgm:prSet phldrT="[Text]"/>
      <dgm:spPr/>
      <dgm:t>
        <a:bodyPr/>
        <a:lstStyle/>
        <a:p>
          <a:pPr rtl="1"/>
          <a:r>
            <a:rPr lang="fa-IR" b="1" dirty="0" smtClean="0">
              <a:solidFill>
                <a:schemeClr val="tx1"/>
              </a:solidFill>
            </a:rPr>
            <a:t>کنترل کیفی</a:t>
          </a:r>
          <a:endParaRPr lang="fa-IR" b="1" dirty="0">
            <a:solidFill>
              <a:schemeClr val="tx1"/>
            </a:solidFill>
          </a:endParaRPr>
        </a:p>
      </dgm:t>
    </dgm:pt>
    <dgm:pt modelId="{82017FEB-B4E2-4E68-A610-B4B6B98B8125}" type="parTrans" cxnId="{17D27DA6-DF96-43ED-8679-B430B380E633}">
      <dgm:prSet/>
      <dgm:spPr/>
      <dgm:t>
        <a:bodyPr/>
        <a:lstStyle/>
        <a:p>
          <a:pPr rtl="1"/>
          <a:endParaRPr lang="fa-IR"/>
        </a:p>
      </dgm:t>
    </dgm:pt>
    <dgm:pt modelId="{210DB82F-3B5C-4783-A840-8839B22802A5}" type="sibTrans" cxnId="{17D27DA6-DF96-43ED-8679-B430B380E633}">
      <dgm:prSet/>
      <dgm:spPr/>
      <dgm:t>
        <a:bodyPr/>
        <a:lstStyle/>
        <a:p>
          <a:pPr rtl="1"/>
          <a:endParaRPr lang="fa-IR"/>
        </a:p>
      </dgm:t>
    </dgm:pt>
    <dgm:pt modelId="{79158FEE-4895-40F9-8312-3DDC911E9FF6}">
      <dgm:prSet phldrT="[Text]"/>
      <dgm:spPr/>
      <dgm:t>
        <a:bodyPr/>
        <a:lstStyle/>
        <a:p>
          <a:pPr rtl="1"/>
          <a:r>
            <a:rPr lang="fa-IR" b="1" dirty="0" smtClean="0">
              <a:solidFill>
                <a:schemeClr val="tx1"/>
              </a:solidFill>
              <a:cs typeface="B Nazanin" panose="00000400000000000000" pitchFamily="2" charset="-78"/>
            </a:rPr>
            <a:t>صحت</a:t>
          </a:r>
          <a:endParaRPr lang="fa-IR" b="1" dirty="0">
            <a:solidFill>
              <a:schemeClr val="tx1"/>
            </a:solidFill>
            <a:cs typeface="B Nazanin" panose="00000400000000000000" pitchFamily="2" charset="-78"/>
          </a:endParaRPr>
        </a:p>
      </dgm:t>
    </dgm:pt>
    <dgm:pt modelId="{03D7BE9B-7EE7-44B4-8C55-AFD5EA56009F}" type="parTrans" cxnId="{3545D821-ADFF-48CE-AFD5-BCEF1D74DAC2}">
      <dgm:prSet/>
      <dgm:spPr/>
      <dgm:t>
        <a:bodyPr/>
        <a:lstStyle/>
        <a:p>
          <a:pPr rtl="1"/>
          <a:endParaRPr lang="fa-IR"/>
        </a:p>
      </dgm:t>
    </dgm:pt>
    <dgm:pt modelId="{B37340F6-E2D5-486D-94CC-A57CD900DF76}" type="sibTrans" cxnId="{3545D821-ADFF-48CE-AFD5-BCEF1D74DAC2}">
      <dgm:prSet/>
      <dgm:spPr/>
      <dgm:t>
        <a:bodyPr/>
        <a:lstStyle/>
        <a:p>
          <a:pPr rtl="1"/>
          <a:endParaRPr lang="fa-IR"/>
        </a:p>
      </dgm:t>
    </dgm:pt>
    <dgm:pt modelId="{FB7F461E-6E78-45D8-B8C0-CA73AAC9E73A}">
      <dgm:prSet phldrT="[Text]" custT="1"/>
      <dgm:spPr/>
      <dgm:t>
        <a:bodyPr/>
        <a:lstStyle/>
        <a:p>
          <a:pPr rtl="1"/>
          <a:r>
            <a:rPr lang="fa-IR" sz="2400" b="1" dirty="0" smtClean="0">
              <a:solidFill>
                <a:schemeClr val="tx1"/>
              </a:solidFill>
              <a:cs typeface="B Nazanin" panose="00000400000000000000" pitchFamily="2" charset="-78"/>
            </a:rPr>
            <a:t>ارزیابی خارجی</a:t>
          </a:r>
          <a:endParaRPr lang="fa-IR" sz="2400" b="1" dirty="0">
            <a:solidFill>
              <a:schemeClr val="tx1"/>
            </a:solidFill>
            <a:cs typeface="B Nazanin" panose="00000400000000000000" pitchFamily="2" charset="-78"/>
          </a:endParaRPr>
        </a:p>
      </dgm:t>
    </dgm:pt>
    <dgm:pt modelId="{638F1256-6C7A-4AA7-BF6A-84FFB4801B9C}" type="parTrans" cxnId="{C8EDA763-766F-4569-B91C-8FD9D87A05A0}">
      <dgm:prSet/>
      <dgm:spPr/>
      <dgm:t>
        <a:bodyPr/>
        <a:lstStyle/>
        <a:p>
          <a:pPr rtl="1"/>
          <a:endParaRPr lang="fa-IR"/>
        </a:p>
      </dgm:t>
    </dgm:pt>
    <dgm:pt modelId="{3B732128-F5ED-480F-A875-205F3DD60081}" type="sibTrans" cxnId="{C8EDA763-766F-4569-B91C-8FD9D87A05A0}">
      <dgm:prSet/>
      <dgm:spPr/>
      <dgm:t>
        <a:bodyPr/>
        <a:lstStyle/>
        <a:p>
          <a:pPr rtl="1"/>
          <a:endParaRPr lang="fa-IR"/>
        </a:p>
      </dgm:t>
    </dgm:pt>
    <dgm:pt modelId="{C5455CBF-D5A3-4B91-8BF9-818602A5EDA8}">
      <dgm:prSet phldrT="[Text]"/>
      <dgm:spPr/>
      <dgm:t>
        <a:bodyPr/>
        <a:lstStyle/>
        <a:p>
          <a:pPr rtl="1"/>
          <a:r>
            <a:rPr lang="fa-IR" b="1" dirty="0" smtClean="0">
              <a:solidFill>
                <a:schemeClr val="tx1"/>
              </a:solidFill>
              <a:cs typeface="B Nazanin" panose="00000400000000000000" pitchFamily="2" charset="-78"/>
            </a:rPr>
            <a:t>دقت</a:t>
          </a:r>
          <a:endParaRPr lang="fa-IR" b="1" dirty="0">
            <a:solidFill>
              <a:schemeClr val="tx1"/>
            </a:solidFill>
            <a:cs typeface="B Nazanin" panose="00000400000000000000" pitchFamily="2" charset="-78"/>
          </a:endParaRPr>
        </a:p>
      </dgm:t>
    </dgm:pt>
    <dgm:pt modelId="{0BE9EC68-77F4-41E3-8219-BD2742DF5DDD}" type="parTrans" cxnId="{C68AB520-EC96-41F7-8020-BB19FD5C91B8}">
      <dgm:prSet/>
      <dgm:spPr/>
      <dgm:t>
        <a:bodyPr/>
        <a:lstStyle/>
        <a:p>
          <a:pPr rtl="1"/>
          <a:endParaRPr lang="fa-IR"/>
        </a:p>
      </dgm:t>
    </dgm:pt>
    <dgm:pt modelId="{CEEBA4E0-ED05-4902-9A31-DB717D290556}" type="sibTrans" cxnId="{C68AB520-EC96-41F7-8020-BB19FD5C91B8}">
      <dgm:prSet/>
      <dgm:spPr/>
      <dgm:t>
        <a:bodyPr/>
        <a:lstStyle/>
        <a:p>
          <a:pPr rtl="1"/>
          <a:endParaRPr lang="fa-IR"/>
        </a:p>
      </dgm:t>
    </dgm:pt>
    <dgm:pt modelId="{675AB459-6E78-44EF-AE79-7A3E12160F56}">
      <dgm:prSet custT="1"/>
      <dgm:spPr/>
      <dgm:t>
        <a:bodyPr/>
        <a:lstStyle/>
        <a:p>
          <a:pPr rtl="1"/>
          <a:r>
            <a:rPr lang="fa-IR" sz="2400" b="1" dirty="0" smtClean="0">
              <a:solidFill>
                <a:schemeClr val="tx1"/>
              </a:solidFill>
              <a:cs typeface="B Nazanin" panose="00000400000000000000" pitchFamily="2" charset="-78"/>
            </a:rPr>
            <a:t>ماده مرجع</a:t>
          </a:r>
          <a:endParaRPr lang="fa-IR" sz="2400" b="1" dirty="0">
            <a:solidFill>
              <a:schemeClr val="tx1"/>
            </a:solidFill>
            <a:cs typeface="B Nazanin" panose="00000400000000000000" pitchFamily="2" charset="-78"/>
          </a:endParaRPr>
        </a:p>
      </dgm:t>
    </dgm:pt>
    <dgm:pt modelId="{12C2E200-2D22-4F1A-A1F1-67D312DF3334}" type="parTrans" cxnId="{D08964DB-4889-40AD-A0BA-2663CC57B5D5}">
      <dgm:prSet/>
      <dgm:spPr/>
      <dgm:t>
        <a:bodyPr/>
        <a:lstStyle/>
        <a:p>
          <a:pPr rtl="1"/>
          <a:endParaRPr lang="fa-IR"/>
        </a:p>
      </dgm:t>
    </dgm:pt>
    <dgm:pt modelId="{CC834E23-32CE-4494-977B-8FBE9C09FADC}" type="sibTrans" cxnId="{D08964DB-4889-40AD-A0BA-2663CC57B5D5}">
      <dgm:prSet/>
      <dgm:spPr/>
      <dgm:t>
        <a:bodyPr/>
        <a:lstStyle/>
        <a:p>
          <a:pPr rtl="1"/>
          <a:endParaRPr lang="fa-IR"/>
        </a:p>
      </dgm:t>
    </dgm:pt>
    <dgm:pt modelId="{1E089AB9-30C3-4FCD-9A00-FDA9D954887D}">
      <dgm:prSet custT="1"/>
      <dgm:spPr/>
      <dgm:t>
        <a:bodyPr/>
        <a:lstStyle/>
        <a:p>
          <a:pPr rtl="1"/>
          <a:r>
            <a:rPr lang="fa-IR" sz="2400" b="1" dirty="0" smtClean="0">
              <a:solidFill>
                <a:schemeClr val="tx1"/>
              </a:solidFill>
              <a:latin typeface="Times New Roman" panose="02020603050405020304" pitchFamily="18" charset="0"/>
              <a:cs typeface="Times New Roman" panose="02020603050405020304" pitchFamily="18" charset="0"/>
            </a:rPr>
            <a:t>تکرارپذیری</a:t>
          </a:r>
          <a:endParaRPr lang="fa-IR" sz="2400" b="1" dirty="0">
            <a:solidFill>
              <a:schemeClr val="tx1"/>
            </a:solidFill>
            <a:latin typeface="Times New Roman" panose="02020603050405020304" pitchFamily="18" charset="0"/>
            <a:cs typeface="Times New Roman" panose="02020603050405020304" pitchFamily="18" charset="0"/>
          </a:endParaRPr>
        </a:p>
      </dgm:t>
    </dgm:pt>
    <dgm:pt modelId="{9A09DAAD-8EB6-4C05-8D00-192C6C08473F}" type="parTrans" cxnId="{88E69D37-DFD1-42ED-A5C7-29747FD9D59D}">
      <dgm:prSet/>
      <dgm:spPr/>
      <dgm:t>
        <a:bodyPr/>
        <a:lstStyle/>
        <a:p>
          <a:pPr rtl="1"/>
          <a:endParaRPr lang="fa-IR"/>
        </a:p>
      </dgm:t>
    </dgm:pt>
    <dgm:pt modelId="{F2727ADA-70D9-42AD-B5A2-122B5F7EC96A}" type="sibTrans" cxnId="{88E69D37-DFD1-42ED-A5C7-29747FD9D59D}">
      <dgm:prSet/>
      <dgm:spPr/>
      <dgm:t>
        <a:bodyPr/>
        <a:lstStyle/>
        <a:p>
          <a:pPr rtl="1"/>
          <a:endParaRPr lang="fa-IR"/>
        </a:p>
      </dgm:t>
    </dgm:pt>
    <dgm:pt modelId="{8A1C0374-3B8D-4D70-A273-888DCECA14E6}">
      <dgm:prSet/>
      <dgm:spPr/>
      <dgm:t>
        <a:bodyPr/>
        <a:lstStyle/>
        <a:p>
          <a:pPr rtl="1"/>
          <a:r>
            <a:rPr lang="fa-IR" b="1" dirty="0" smtClean="0">
              <a:solidFill>
                <a:schemeClr val="tx1"/>
              </a:solidFill>
              <a:latin typeface="Times New Roman" panose="02020603050405020304" pitchFamily="18" charset="0"/>
              <a:cs typeface="Times New Roman" panose="02020603050405020304" pitchFamily="18" charset="0"/>
            </a:rPr>
            <a:t>تجدیدپذیری</a:t>
          </a:r>
          <a:r>
            <a:rPr lang="en-US" b="1" dirty="0" smtClean="0">
              <a:solidFill>
                <a:schemeClr val="tx1"/>
              </a:solidFill>
              <a:latin typeface="Times New Roman" panose="02020603050405020304" pitchFamily="18" charset="0"/>
              <a:cs typeface="Times New Roman" panose="02020603050405020304" pitchFamily="18" charset="0"/>
            </a:rPr>
            <a:t> </a:t>
          </a:r>
          <a:endParaRPr lang="fa-IR" b="1" dirty="0">
            <a:solidFill>
              <a:schemeClr val="tx1"/>
            </a:solidFill>
            <a:latin typeface="Times New Roman" panose="02020603050405020304" pitchFamily="18" charset="0"/>
            <a:cs typeface="Times New Roman" panose="02020603050405020304" pitchFamily="18" charset="0"/>
          </a:endParaRPr>
        </a:p>
      </dgm:t>
    </dgm:pt>
    <dgm:pt modelId="{66C56D38-628F-4D1C-BBD5-0BDEF7781509}" type="parTrans" cxnId="{0AEBD115-9970-4E28-9157-67A6C2496431}">
      <dgm:prSet/>
      <dgm:spPr/>
      <dgm:t>
        <a:bodyPr/>
        <a:lstStyle/>
        <a:p>
          <a:pPr rtl="1"/>
          <a:endParaRPr lang="fa-IR"/>
        </a:p>
      </dgm:t>
    </dgm:pt>
    <dgm:pt modelId="{32CD53F8-A82E-473B-8DE2-10D8B07570A6}" type="sibTrans" cxnId="{0AEBD115-9970-4E28-9157-67A6C2496431}">
      <dgm:prSet/>
      <dgm:spPr/>
      <dgm:t>
        <a:bodyPr/>
        <a:lstStyle/>
        <a:p>
          <a:pPr rtl="1"/>
          <a:endParaRPr lang="fa-IR"/>
        </a:p>
      </dgm:t>
    </dgm:pt>
    <dgm:pt modelId="{2FB42838-DB89-4DB4-8454-0F195279D79E}">
      <dgm:prSet/>
      <dgm:spPr/>
      <dgm:t>
        <a:bodyPr/>
        <a:lstStyle/>
        <a:p>
          <a:pPr rtl="1"/>
          <a:r>
            <a:rPr lang="fa-IR" b="1" dirty="0" smtClean="0">
              <a:solidFill>
                <a:schemeClr val="tx1"/>
              </a:solidFill>
              <a:latin typeface="Times New Roman" panose="02020603050405020304" pitchFamily="18" charset="0"/>
              <a:cs typeface="Times New Roman" panose="02020603050405020304" pitchFamily="18" charset="0"/>
            </a:rPr>
            <a:t>آزمون مضاعف/چک تست</a:t>
          </a:r>
          <a:endParaRPr lang="fa-IR" b="1" dirty="0">
            <a:solidFill>
              <a:schemeClr val="tx1"/>
            </a:solidFill>
            <a:latin typeface="Times New Roman" panose="02020603050405020304" pitchFamily="18" charset="0"/>
            <a:cs typeface="Times New Roman" panose="02020603050405020304" pitchFamily="18" charset="0"/>
          </a:endParaRPr>
        </a:p>
      </dgm:t>
    </dgm:pt>
    <dgm:pt modelId="{6D92B1A8-D77D-4B53-9DF0-F910E7559DF3}" type="parTrans" cxnId="{B1B94623-F571-4FF0-82D6-DDE7ED3844A0}">
      <dgm:prSet/>
      <dgm:spPr/>
      <dgm:t>
        <a:bodyPr/>
        <a:lstStyle/>
        <a:p>
          <a:pPr rtl="1"/>
          <a:endParaRPr lang="fa-IR"/>
        </a:p>
      </dgm:t>
    </dgm:pt>
    <dgm:pt modelId="{FC933BA2-FA77-4C56-85E6-6E3A1AE297F7}" type="sibTrans" cxnId="{B1B94623-F571-4FF0-82D6-DDE7ED3844A0}">
      <dgm:prSet/>
      <dgm:spPr/>
      <dgm:t>
        <a:bodyPr/>
        <a:lstStyle/>
        <a:p>
          <a:pPr rtl="1"/>
          <a:endParaRPr lang="fa-IR"/>
        </a:p>
      </dgm:t>
    </dgm:pt>
    <dgm:pt modelId="{7C66AB64-8028-411C-B4AC-4B75293E2C64}">
      <dgm:prSet phldrT="[Text]" custT="1"/>
      <dgm:spPr/>
      <dgm:t>
        <a:bodyPr/>
        <a:lstStyle/>
        <a:p>
          <a:pPr rtl="1"/>
          <a:r>
            <a:rPr lang="fa-IR" sz="2400" b="1" dirty="0" smtClean="0">
              <a:solidFill>
                <a:schemeClr val="tx1"/>
              </a:solidFill>
            </a:rPr>
            <a:t>روش های مقایسه ای</a:t>
          </a:r>
          <a:endParaRPr lang="fa-IR" sz="2400" b="1" dirty="0">
            <a:solidFill>
              <a:schemeClr val="tx1"/>
            </a:solidFill>
          </a:endParaRPr>
        </a:p>
      </dgm:t>
    </dgm:pt>
    <dgm:pt modelId="{40929BDB-92AE-4A3D-AD82-2CC0B376BB9F}" type="sibTrans" cxnId="{98620CCC-A717-44AF-84C0-AB005CF34030}">
      <dgm:prSet/>
      <dgm:spPr/>
      <dgm:t>
        <a:bodyPr/>
        <a:lstStyle/>
        <a:p>
          <a:pPr rtl="1"/>
          <a:endParaRPr lang="fa-IR"/>
        </a:p>
      </dgm:t>
    </dgm:pt>
    <dgm:pt modelId="{EFFD20F4-206C-4227-9D2A-0DF0701B3932}" type="parTrans" cxnId="{98620CCC-A717-44AF-84C0-AB005CF34030}">
      <dgm:prSet/>
      <dgm:spPr/>
      <dgm:t>
        <a:bodyPr/>
        <a:lstStyle/>
        <a:p>
          <a:pPr rtl="1"/>
          <a:endParaRPr lang="fa-IR"/>
        </a:p>
      </dgm:t>
    </dgm:pt>
    <dgm:pt modelId="{07DE46E6-28B5-4EA9-A9AE-70D97C8F4CD1}" type="pres">
      <dgm:prSet presAssocID="{3A08E937-46A0-4052-9980-BA3D9CE1E42A}" presName="diagram" presStyleCnt="0">
        <dgm:presLayoutVars>
          <dgm:chPref val="1"/>
          <dgm:dir val="rev"/>
          <dgm:animOne val="branch"/>
          <dgm:animLvl val="lvl"/>
          <dgm:resizeHandles val="exact"/>
        </dgm:presLayoutVars>
      </dgm:prSet>
      <dgm:spPr/>
      <dgm:t>
        <a:bodyPr/>
        <a:lstStyle/>
        <a:p>
          <a:pPr rtl="1"/>
          <a:endParaRPr lang="fa-IR"/>
        </a:p>
      </dgm:t>
    </dgm:pt>
    <dgm:pt modelId="{8BCA489A-C387-4EDD-B1B8-473D14572911}" type="pres">
      <dgm:prSet presAssocID="{5934A19B-C6AE-455C-9C54-93B3558A3A5D}" presName="root1" presStyleCnt="0"/>
      <dgm:spPr/>
    </dgm:pt>
    <dgm:pt modelId="{2C9A60AD-2990-4283-867A-CB3C8F3E1EA2}" type="pres">
      <dgm:prSet presAssocID="{5934A19B-C6AE-455C-9C54-93B3558A3A5D}" presName="LevelOneTextNode" presStyleLbl="node0" presStyleIdx="0" presStyleCnt="1">
        <dgm:presLayoutVars>
          <dgm:chPref val="3"/>
        </dgm:presLayoutVars>
      </dgm:prSet>
      <dgm:spPr/>
      <dgm:t>
        <a:bodyPr/>
        <a:lstStyle/>
        <a:p>
          <a:pPr rtl="1"/>
          <a:endParaRPr lang="fa-IR"/>
        </a:p>
      </dgm:t>
    </dgm:pt>
    <dgm:pt modelId="{14FDF17F-0C3F-4FD9-8951-FE145FC92326}" type="pres">
      <dgm:prSet presAssocID="{5934A19B-C6AE-455C-9C54-93B3558A3A5D}" presName="level2hierChild" presStyleCnt="0"/>
      <dgm:spPr/>
    </dgm:pt>
    <dgm:pt modelId="{0366363F-0306-4B1B-9CD2-843B112449B0}" type="pres">
      <dgm:prSet presAssocID="{03D7BE9B-7EE7-44B4-8C55-AFD5EA56009F}" presName="conn2-1" presStyleLbl="parChTrans1D2" presStyleIdx="0" presStyleCnt="2"/>
      <dgm:spPr/>
      <dgm:t>
        <a:bodyPr/>
        <a:lstStyle/>
        <a:p>
          <a:pPr rtl="1"/>
          <a:endParaRPr lang="fa-IR"/>
        </a:p>
      </dgm:t>
    </dgm:pt>
    <dgm:pt modelId="{EC309B95-CD8B-445C-B6BE-AB37A96AB880}" type="pres">
      <dgm:prSet presAssocID="{03D7BE9B-7EE7-44B4-8C55-AFD5EA56009F}" presName="connTx" presStyleLbl="parChTrans1D2" presStyleIdx="0" presStyleCnt="2"/>
      <dgm:spPr/>
      <dgm:t>
        <a:bodyPr/>
        <a:lstStyle/>
        <a:p>
          <a:pPr rtl="1"/>
          <a:endParaRPr lang="fa-IR"/>
        </a:p>
      </dgm:t>
    </dgm:pt>
    <dgm:pt modelId="{87C3D6B7-214E-41AC-A9BC-746BF97EC4B9}" type="pres">
      <dgm:prSet presAssocID="{79158FEE-4895-40F9-8312-3DDC911E9FF6}" presName="root2" presStyleCnt="0"/>
      <dgm:spPr/>
    </dgm:pt>
    <dgm:pt modelId="{35AB6FFB-151B-4738-B22D-94C152B38332}" type="pres">
      <dgm:prSet presAssocID="{79158FEE-4895-40F9-8312-3DDC911E9FF6}" presName="LevelTwoTextNode" presStyleLbl="node2" presStyleIdx="0" presStyleCnt="2">
        <dgm:presLayoutVars>
          <dgm:chPref val="3"/>
        </dgm:presLayoutVars>
      </dgm:prSet>
      <dgm:spPr/>
      <dgm:t>
        <a:bodyPr/>
        <a:lstStyle/>
        <a:p>
          <a:pPr rtl="1"/>
          <a:endParaRPr lang="fa-IR"/>
        </a:p>
      </dgm:t>
    </dgm:pt>
    <dgm:pt modelId="{FD7CBB37-DD95-490B-9DA9-0B3DEFB47117}" type="pres">
      <dgm:prSet presAssocID="{79158FEE-4895-40F9-8312-3DDC911E9FF6}" presName="level3hierChild" presStyleCnt="0"/>
      <dgm:spPr/>
    </dgm:pt>
    <dgm:pt modelId="{5DF5913E-8DA6-470D-9FBF-E1432567E17A}" type="pres">
      <dgm:prSet presAssocID="{12C2E200-2D22-4F1A-A1F1-67D312DF3334}" presName="conn2-1" presStyleLbl="parChTrans1D3" presStyleIdx="0" presStyleCnt="6"/>
      <dgm:spPr/>
      <dgm:t>
        <a:bodyPr/>
        <a:lstStyle/>
        <a:p>
          <a:pPr rtl="1"/>
          <a:endParaRPr lang="fa-IR"/>
        </a:p>
      </dgm:t>
    </dgm:pt>
    <dgm:pt modelId="{A8E59941-3B1D-429B-BF6F-7016F0BFFDC6}" type="pres">
      <dgm:prSet presAssocID="{12C2E200-2D22-4F1A-A1F1-67D312DF3334}" presName="connTx" presStyleLbl="parChTrans1D3" presStyleIdx="0" presStyleCnt="6"/>
      <dgm:spPr/>
      <dgm:t>
        <a:bodyPr/>
        <a:lstStyle/>
        <a:p>
          <a:pPr rtl="1"/>
          <a:endParaRPr lang="fa-IR"/>
        </a:p>
      </dgm:t>
    </dgm:pt>
    <dgm:pt modelId="{13270991-0A68-4923-80B9-7FB9EEBF5094}" type="pres">
      <dgm:prSet presAssocID="{675AB459-6E78-44EF-AE79-7A3E12160F56}" presName="root2" presStyleCnt="0"/>
      <dgm:spPr/>
    </dgm:pt>
    <dgm:pt modelId="{9D5DD221-FFAA-4093-9298-5B453332745E}" type="pres">
      <dgm:prSet presAssocID="{675AB459-6E78-44EF-AE79-7A3E12160F56}" presName="LevelTwoTextNode" presStyleLbl="node3" presStyleIdx="0" presStyleCnt="6" custScaleX="301715" custLinFactNeighborX="-3929" custLinFactNeighborY="-4600">
        <dgm:presLayoutVars>
          <dgm:chPref val="3"/>
        </dgm:presLayoutVars>
      </dgm:prSet>
      <dgm:spPr/>
      <dgm:t>
        <a:bodyPr/>
        <a:lstStyle/>
        <a:p>
          <a:pPr rtl="1"/>
          <a:endParaRPr lang="fa-IR"/>
        </a:p>
      </dgm:t>
    </dgm:pt>
    <dgm:pt modelId="{E3111D1B-1A0D-4D6E-B982-12BDA8FCA496}" type="pres">
      <dgm:prSet presAssocID="{675AB459-6E78-44EF-AE79-7A3E12160F56}" presName="level3hierChild" presStyleCnt="0"/>
      <dgm:spPr/>
    </dgm:pt>
    <dgm:pt modelId="{A83335AD-ACD9-46E7-9E56-7C08060FD592}" type="pres">
      <dgm:prSet presAssocID="{638F1256-6C7A-4AA7-BF6A-84FFB4801B9C}" presName="conn2-1" presStyleLbl="parChTrans1D3" presStyleIdx="1" presStyleCnt="6"/>
      <dgm:spPr/>
      <dgm:t>
        <a:bodyPr/>
        <a:lstStyle/>
        <a:p>
          <a:pPr rtl="1"/>
          <a:endParaRPr lang="fa-IR"/>
        </a:p>
      </dgm:t>
    </dgm:pt>
    <dgm:pt modelId="{79E1CAE3-80EE-46AB-BDD3-C79A5CB0A43C}" type="pres">
      <dgm:prSet presAssocID="{638F1256-6C7A-4AA7-BF6A-84FFB4801B9C}" presName="connTx" presStyleLbl="parChTrans1D3" presStyleIdx="1" presStyleCnt="6"/>
      <dgm:spPr/>
      <dgm:t>
        <a:bodyPr/>
        <a:lstStyle/>
        <a:p>
          <a:pPr rtl="1"/>
          <a:endParaRPr lang="fa-IR"/>
        </a:p>
      </dgm:t>
    </dgm:pt>
    <dgm:pt modelId="{B482A041-4F27-4616-B2B8-50935C851EDC}" type="pres">
      <dgm:prSet presAssocID="{FB7F461E-6E78-45D8-B8C0-CA73AAC9E73A}" presName="root2" presStyleCnt="0"/>
      <dgm:spPr/>
    </dgm:pt>
    <dgm:pt modelId="{BBE1C57A-79E3-4EE7-9FE7-E6402C12F043}" type="pres">
      <dgm:prSet presAssocID="{FB7F461E-6E78-45D8-B8C0-CA73AAC9E73A}" presName="LevelTwoTextNode" presStyleLbl="node3" presStyleIdx="1" presStyleCnt="6" custScaleX="271751" custLinFactNeighborX="3929" custLinFactNeighborY="6471">
        <dgm:presLayoutVars>
          <dgm:chPref val="3"/>
        </dgm:presLayoutVars>
      </dgm:prSet>
      <dgm:spPr/>
      <dgm:t>
        <a:bodyPr/>
        <a:lstStyle/>
        <a:p>
          <a:pPr rtl="1"/>
          <a:endParaRPr lang="fa-IR"/>
        </a:p>
      </dgm:t>
    </dgm:pt>
    <dgm:pt modelId="{15B7BCEA-48AD-4D9B-814B-83899A9F1C4E}" type="pres">
      <dgm:prSet presAssocID="{FB7F461E-6E78-45D8-B8C0-CA73AAC9E73A}" presName="level3hierChild" presStyleCnt="0"/>
      <dgm:spPr/>
    </dgm:pt>
    <dgm:pt modelId="{1377DA0D-FAC3-4348-B8FB-DE6D3CD19D98}" type="pres">
      <dgm:prSet presAssocID="{EFFD20F4-206C-4227-9D2A-0DF0701B3932}" presName="conn2-1" presStyleLbl="parChTrans1D3" presStyleIdx="2" presStyleCnt="6"/>
      <dgm:spPr/>
      <dgm:t>
        <a:bodyPr/>
        <a:lstStyle/>
        <a:p>
          <a:pPr rtl="1"/>
          <a:endParaRPr lang="fa-IR"/>
        </a:p>
      </dgm:t>
    </dgm:pt>
    <dgm:pt modelId="{023BA8CF-BEF1-4018-BD78-F5862C1D9B51}" type="pres">
      <dgm:prSet presAssocID="{EFFD20F4-206C-4227-9D2A-0DF0701B3932}" presName="connTx" presStyleLbl="parChTrans1D3" presStyleIdx="2" presStyleCnt="6"/>
      <dgm:spPr/>
      <dgm:t>
        <a:bodyPr/>
        <a:lstStyle/>
        <a:p>
          <a:pPr rtl="1"/>
          <a:endParaRPr lang="fa-IR"/>
        </a:p>
      </dgm:t>
    </dgm:pt>
    <dgm:pt modelId="{BAC7D5AB-E606-40C2-A757-BC5C3E922999}" type="pres">
      <dgm:prSet presAssocID="{7C66AB64-8028-411C-B4AC-4B75293E2C64}" presName="root2" presStyleCnt="0"/>
      <dgm:spPr/>
    </dgm:pt>
    <dgm:pt modelId="{C7C188EB-ED92-4146-A7E7-44C82FEB393F}" type="pres">
      <dgm:prSet presAssocID="{7C66AB64-8028-411C-B4AC-4B75293E2C64}" presName="LevelTwoTextNode" presStyleLbl="node3" presStyleIdx="2" presStyleCnt="6" custScaleX="216902">
        <dgm:presLayoutVars>
          <dgm:chPref val="3"/>
        </dgm:presLayoutVars>
      </dgm:prSet>
      <dgm:spPr/>
      <dgm:t>
        <a:bodyPr/>
        <a:lstStyle/>
        <a:p>
          <a:pPr rtl="1"/>
          <a:endParaRPr lang="fa-IR"/>
        </a:p>
      </dgm:t>
    </dgm:pt>
    <dgm:pt modelId="{ECAB29BC-5CA2-4AB7-8A20-A48B65579C46}" type="pres">
      <dgm:prSet presAssocID="{7C66AB64-8028-411C-B4AC-4B75293E2C64}" presName="level3hierChild" presStyleCnt="0"/>
      <dgm:spPr/>
    </dgm:pt>
    <dgm:pt modelId="{78B11427-C22C-48B7-95E7-03AEFBBC5008}" type="pres">
      <dgm:prSet presAssocID="{0BE9EC68-77F4-41E3-8219-BD2742DF5DDD}" presName="conn2-1" presStyleLbl="parChTrans1D2" presStyleIdx="1" presStyleCnt="2"/>
      <dgm:spPr/>
      <dgm:t>
        <a:bodyPr/>
        <a:lstStyle/>
        <a:p>
          <a:pPr rtl="1"/>
          <a:endParaRPr lang="fa-IR"/>
        </a:p>
      </dgm:t>
    </dgm:pt>
    <dgm:pt modelId="{7B9ED8B7-9CD9-4F70-828A-951C9A131670}" type="pres">
      <dgm:prSet presAssocID="{0BE9EC68-77F4-41E3-8219-BD2742DF5DDD}" presName="connTx" presStyleLbl="parChTrans1D2" presStyleIdx="1" presStyleCnt="2"/>
      <dgm:spPr/>
      <dgm:t>
        <a:bodyPr/>
        <a:lstStyle/>
        <a:p>
          <a:pPr rtl="1"/>
          <a:endParaRPr lang="fa-IR"/>
        </a:p>
      </dgm:t>
    </dgm:pt>
    <dgm:pt modelId="{FEEFDD04-596F-48A0-89A9-4D33455D4067}" type="pres">
      <dgm:prSet presAssocID="{C5455CBF-D5A3-4B91-8BF9-818602A5EDA8}" presName="root2" presStyleCnt="0"/>
      <dgm:spPr/>
    </dgm:pt>
    <dgm:pt modelId="{F16D7B6D-5D06-4709-8955-4B4E9AD72D72}" type="pres">
      <dgm:prSet presAssocID="{C5455CBF-D5A3-4B91-8BF9-818602A5EDA8}" presName="LevelTwoTextNode" presStyleLbl="node2" presStyleIdx="1" presStyleCnt="2">
        <dgm:presLayoutVars>
          <dgm:chPref val="3"/>
        </dgm:presLayoutVars>
      </dgm:prSet>
      <dgm:spPr/>
      <dgm:t>
        <a:bodyPr/>
        <a:lstStyle/>
        <a:p>
          <a:pPr rtl="1"/>
          <a:endParaRPr lang="fa-IR"/>
        </a:p>
      </dgm:t>
    </dgm:pt>
    <dgm:pt modelId="{6359E500-F236-45C9-B4C5-35F8F27A991C}" type="pres">
      <dgm:prSet presAssocID="{C5455CBF-D5A3-4B91-8BF9-818602A5EDA8}" presName="level3hierChild" presStyleCnt="0"/>
      <dgm:spPr/>
    </dgm:pt>
    <dgm:pt modelId="{490F3B8E-4C1F-4933-AEB2-04C053111F05}" type="pres">
      <dgm:prSet presAssocID="{9A09DAAD-8EB6-4C05-8D00-192C6C08473F}" presName="conn2-1" presStyleLbl="parChTrans1D3" presStyleIdx="3" presStyleCnt="6"/>
      <dgm:spPr/>
      <dgm:t>
        <a:bodyPr/>
        <a:lstStyle/>
        <a:p>
          <a:pPr rtl="1"/>
          <a:endParaRPr lang="fa-IR"/>
        </a:p>
      </dgm:t>
    </dgm:pt>
    <dgm:pt modelId="{4348EB4E-ACCB-41F5-BC34-BA0ED3450160}" type="pres">
      <dgm:prSet presAssocID="{9A09DAAD-8EB6-4C05-8D00-192C6C08473F}" presName="connTx" presStyleLbl="parChTrans1D3" presStyleIdx="3" presStyleCnt="6"/>
      <dgm:spPr/>
      <dgm:t>
        <a:bodyPr/>
        <a:lstStyle/>
        <a:p>
          <a:pPr rtl="1"/>
          <a:endParaRPr lang="fa-IR"/>
        </a:p>
      </dgm:t>
    </dgm:pt>
    <dgm:pt modelId="{425723A6-4EEA-46A6-A4EA-5E4CC3B066B6}" type="pres">
      <dgm:prSet presAssocID="{1E089AB9-30C3-4FCD-9A00-FDA9D954887D}" presName="root2" presStyleCnt="0"/>
      <dgm:spPr/>
    </dgm:pt>
    <dgm:pt modelId="{325DC9E3-498C-4C26-9E17-8C23ED950D28}" type="pres">
      <dgm:prSet presAssocID="{1E089AB9-30C3-4FCD-9A00-FDA9D954887D}" presName="LevelTwoTextNode" presStyleLbl="node3" presStyleIdx="3" presStyleCnt="6" custScaleX="291375" custLinFactNeighborX="-2659" custLinFactNeighborY="-621">
        <dgm:presLayoutVars>
          <dgm:chPref val="3"/>
        </dgm:presLayoutVars>
      </dgm:prSet>
      <dgm:spPr/>
      <dgm:t>
        <a:bodyPr/>
        <a:lstStyle/>
        <a:p>
          <a:pPr rtl="1"/>
          <a:endParaRPr lang="fa-IR"/>
        </a:p>
      </dgm:t>
    </dgm:pt>
    <dgm:pt modelId="{401204E5-09CC-4BEE-AD04-79C1A41B2C6F}" type="pres">
      <dgm:prSet presAssocID="{1E089AB9-30C3-4FCD-9A00-FDA9D954887D}" presName="level3hierChild" presStyleCnt="0"/>
      <dgm:spPr/>
    </dgm:pt>
    <dgm:pt modelId="{141DE7F3-3C72-470F-B020-223A3B65E22C}" type="pres">
      <dgm:prSet presAssocID="{6D92B1A8-D77D-4B53-9DF0-F910E7559DF3}" presName="conn2-1" presStyleLbl="parChTrans1D3" presStyleIdx="4" presStyleCnt="6"/>
      <dgm:spPr/>
      <dgm:t>
        <a:bodyPr/>
        <a:lstStyle/>
        <a:p>
          <a:pPr rtl="1"/>
          <a:endParaRPr lang="fa-IR"/>
        </a:p>
      </dgm:t>
    </dgm:pt>
    <dgm:pt modelId="{EF19469F-342C-4A74-89DE-CEB76E3E0C10}" type="pres">
      <dgm:prSet presAssocID="{6D92B1A8-D77D-4B53-9DF0-F910E7559DF3}" presName="connTx" presStyleLbl="parChTrans1D3" presStyleIdx="4" presStyleCnt="6"/>
      <dgm:spPr/>
      <dgm:t>
        <a:bodyPr/>
        <a:lstStyle/>
        <a:p>
          <a:pPr rtl="1"/>
          <a:endParaRPr lang="fa-IR"/>
        </a:p>
      </dgm:t>
    </dgm:pt>
    <dgm:pt modelId="{4A519CFF-07C0-4835-9402-A7D687354C95}" type="pres">
      <dgm:prSet presAssocID="{2FB42838-DB89-4DB4-8454-0F195279D79E}" presName="root2" presStyleCnt="0"/>
      <dgm:spPr/>
    </dgm:pt>
    <dgm:pt modelId="{24E44D39-953A-4AD4-A034-670BE2EF6546}" type="pres">
      <dgm:prSet presAssocID="{2FB42838-DB89-4DB4-8454-0F195279D79E}" presName="LevelTwoTextNode" presStyleLbl="node3" presStyleIdx="4" presStyleCnt="6" custScaleX="273574" custLinFactY="93" custLinFactNeighborX="1589" custLinFactNeighborY="100000">
        <dgm:presLayoutVars>
          <dgm:chPref val="3"/>
        </dgm:presLayoutVars>
      </dgm:prSet>
      <dgm:spPr/>
      <dgm:t>
        <a:bodyPr/>
        <a:lstStyle/>
        <a:p>
          <a:pPr rtl="1"/>
          <a:endParaRPr lang="fa-IR"/>
        </a:p>
      </dgm:t>
    </dgm:pt>
    <dgm:pt modelId="{D66E5F01-0A72-4469-A969-EEEDE77B38FE}" type="pres">
      <dgm:prSet presAssocID="{2FB42838-DB89-4DB4-8454-0F195279D79E}" presName="level3hierChild" presStyleCnt="0"/>
      <dgm:spPr/>
    </dgm:pt>
    <dgm:pt modelId="{82FCBAF9-59A3-424A-A8AE-2861421C10B0}" type="pres">
      <dgm:prSet presAssocID="{66C56D38-628F-4D1C-BBD5-0BDEF7781509}" presName="conn2-1" presStyleLbl="parChTrans1D3" presStyleIdx="5" presStyleCnt="6"/>
      <dgm:spPr/>
      <dgm:t>
        <a:bodyPr/>
        <a:lstStyle/>
        <a:p>
          <a:pPr rtl="1"/>
          <a:endParaRPr lang="fa-IR"/>
        </a:p>
      </dgm:t>
    </dgm:pt>
    <dgm:pt modelId="{54536ECF-8F6E-4DD7-BF70-6B0208DEDA67}" type="pres">
      <dgm:prSet presAssocID="{66C56D38-628F-4D1C-BBD5-0BDEF7781509}" presName="connTx" presStyleLbl="parChTrans1D3" presStyleIdx="5" presStyleCnt="6"/>
      <dgm:spPr/>
      <dgm:t>
        <a:bodyPr/>
        <a:lstStyle/>
        <a:p>
          <a:pPr rtl="1"/>
          <a:endParaRPr lang="fa-IR"/>
        </a:p>
      </dgm:t>
    </dgm:pt>
    <dgm:pt modelId="{E16A7559-19C5-4B29-B323-B8970B4F7F98}" type="pres">
      <dgm:prSet presAssocID="{8A1C0374-3B8D-4D70-A273-888DCECA14E6}" presName="root2" presStyleCnt="0"/>
      <dgm:spPr/>
    </dgm:pt>
    <dgm:pt modelId="{9C9C8E0E-ABF9-4AB6-B8FA-4E22A171C841}" type="pres">
      <dgm:prSet presAssocID="{8A1C0374-3B8D-4D70-A273-888DCECA14E6}" presName="LevelTwoTextNode" presStyleLbl="node3" presStyleIdx="5" presStyleCnt="6" custScaleX="234042" custScaleY="97911" custLinFactY="-17087" custLinFactNeighborX="1794" custLinFactNeighborY="-100000">
        <dgm:presLayoutVars>
          <dgm:chPref val="3"/>
        </dgm:presLayoutVars>
      </dgm:prSet>
      <dgm:spPr/>
      <dgm:t>
        <a:bodyPr/>
        <a:lstStyle/>
        <a:p>
          <a:pPr rtl="1"/>
          <a:endParaRPr lang="fa-IR"/>
        </a:p>
      </dgm:t>
    </dgm:pt>
    <dgm:pt modelId="{A3445431-E5D7-4E33-9D2C-B1B6458A3749}" type="pres">
      <dgm:prSet presAssocID="{8A1C0374-3B8D-4D70-A273-888DCECA14E6}" presName="level3hierChild" presStyleCnt="0"/>
      <dgm:spPr/>
    </dgm:pt>
  </dgm:ptLst>
  <dgm:cxnLst>
    <dgm:cxn modelId="{A732FEF9-561F-456B-B86A-1DF2CA4F9A38}" type="presOf" srcId="{03D7BE9B-7EE7-44B4-8C55-AFD5EA56009F}" destId="{EC309B95-CD8B-445C-B6BE-AB37A96AB880}" srcOrd="1" destOrd="0" presId="urn:microsoft.com/office/officeart/2005/8/layout/hierarchy2"/>
    <dgm:cxn modelId="{E2ECA4D9-8890-4189-96E7-E9635D1827D5}" type="presOf" srcId="{3A08E937-46A0-4052-9980-BA3D9CE1E42A}" destId="{07DE46E6-28B5-4EA9-A9AE-70D97C8F4CD1}" srcOrd="0" destOrd="0" presId="urn:microsoft.com/office/officeart/2005/8/layout/hierarchy2"/>
    <dgm:cxn modelId="{CF4F1FFC-9CE9-4EB0-B63C-F08E3007B1D4}" type="presOf" srcId="{12C2E200-2D22-4F1A-A1F1-67D312DF3334}" destId="{5DF5913E-8DA6-470D-9FBF-E1432567E17A}" srcOrd="0" destOrd="0" presId="urn:microsoft.com/office/officeart/2005/8/layout/hierarchy2"/>
    <dgm:cxn modelId="{0340D8CE-2C8E-4FAC-BFE8-503D386E11C6}" type="presOf" srcId="{2FB42838-DB89-4DB4-8454-0F195279D79E}" destId="{24E44D39-953A-4AD4-A034-670BE2EF6546}" srcOrd="0" destOrd="0" presId="urn:microsoft.com/office/officeart/2005/8/layout/hierarchy2"/>
    <dgm:cxn modelId="{B5394E90-6BAD-43CE-BC45-204A56511DDC}" type="presOf" srcId="{5934A19B-C6AE-455C-9C54-93B3558A3A5D}" destId="{2C9A60AD-2990-4283-867A-CB3C8F3E1EA2}" srcOrd="0" destOrd="0" presId="urn:microsoft.com/office/officeart/2005/8/layout/hierarchy2"/>
    <dgm:cxn modelId="{10F2350D-9EEB-4935-BEA8-4E0334126839}" type="presOf" srcId="{EFFD20F4-206C-4227-9D2A-0DF0701B3932}" destId="{023BA8CF-BEF1-4018-BD78-F5862C1D9B51}" srcOrd="1" destOrd="0" presId="urn:microsoft.com/office/officeart/2005/8/layout/hierarchy2"/>
    <dgm:cxn modelId="{23A84E9E-EBC4-4EF7-A494-703FC169C053}" type="presOf" srcId="{03D7BE9B-7EE7-44B4-8C55-AFD5EA56009F}" destId="{0366363F-0306-4B1B-9CD2-843B112449B0}" srcOrd="0" destOrd="0" presId="urn:microsoft.com/office/officeart/2005/8/layout/hierarchy2"/>
    <dgm:cxn modelId="{17D27DA6-DF96-43ED-8679-B430B380E633}" srcId="{3A08E937-46A0-4052-9980-BA3D9CE1E42A}" destId="{5934A19B-C6AE-455C-9C54-93B3558A3A5D}" srcOrd="0" destOrd="0" parTransId="{82017FEB-B4E2-4E68-A610-B4B6B98B8125}" sibTransId="{210DB82F-3B5C-4783-A840-8839B22802A5}"/>
    <dgm:cxn modelId="{9ED40A16-FD49-4469-84EE-6820DFCB05E9}" type="presOf" srcId="{66C56D38-628F-4D1C-BBD5-0BDEF7781509}" destId="{82FCBAF9-59A3-424A-A8AE-2861421C10B0}" srcOrd="0" destOrd="0" presId="urn:microsoft.com/office/officeart/2005/8/layout/hierarchy2"/>
    <dgm:cxn modelId="{1FC2D24E-9F99-426C-87E7-0E645A2750A7}" type="presOf" srcId="{6D92B1A8-D77D-4B53-9DF0-F910E7559DF3}" destId="{141DE7F3-3C72-470F-B020-223A3B65E22C}" srcOrd="0" destOrd="0" presId="urn:microsoft.com/office/officeart/2005/8/layout/hierarchy2"/>
    <dgm:cxn modelId="{41691FF4-D3C9-4F8E-A3E1-3EA0D38CAF3D}" type="presOf" srcId="{12C2E200-2D22-4F1A-A1F1-67D312DF3334}" destId="{A8E59941-3B1D-429B-BF6F-7016F0BFFDC6}" srcOrd="1" destOrd="0" presId="urn:microsoft.com/office/officeart/2005/8/layout/hierarchy2"/>
    <dgm:cxn modelId="{6387966F-B73E-429A-9140-5206B71D3BBE}" type="presOf" srcId="{EFFD20F4-206C-4227-9D2A-0DF0701B3932}" destId="{1377DA0D-FAC3-4348-B8FB-DE6D3CD19D98}" srcOrd="0" destOrd="0" presId="urn:microsoft.com/office/officeart/2005/8/layout/hierarchy2"/>
    <dgm:cxn modelId="{62FA2D59-79C9-42DB-B51F-712BDD8DDEDD}" type="presOf" srcId="{638F1256-6C7A-4AA7-BF6A-84FFB4801B9C}" destId="{A83335AD-ACD9-46E7-9E56-7C08060FD592}" srcOrd="0" destOrd="0" presId="urn:microsoft.com/office/officeart/2005/8/layout/hierarchy2"/>
    <dgm:cxn modelId="{9EDED636-AC7C-45E3-BF8F-C39166B237D1}" type="presOf" srcId="{7C66AB64-8028-411C-B4AC-4B75293E2C64}" destId="{C7C188EB-ED92-4146-A7E7-44C82FEB393F}" srcOrd="0" destOrd="0" presId="urn:microsoft.com/office/officeart/2005/8/layout/hierarchy2"/>
    <dgm:cxn modelId="{24BC1211-013B-4EE8-B7AA-5909FC06A1DA}" type="presOf" srcId="{1E089AB9-30C3-4FCD-9A00-FDA9D954887D}" destId="{325DC9E3-498C-4C26-9E17-8C23ED950D28}" srcOrd="0" destOrd="0" presId="urn:microsoft.com/office/officeart/2005/8/layout/hierarchy2"/>
    <dgm:cxn modelId="{D08964DB-4889-40AD-A0BA-2663CC57B5D5}" srcId="{79158FEE-4895-40F9-8312-3DDC911E9FF6}" destId="{675AB459-6E78-44EF-AE79-7A3E12160F56}" srcOrd="0" destOrd="0" parTransId="{12C2E200-2D22-4F1A-A1F1-67D312DF3334}" sibTransId="{CC834E23-32CE-4494-977B-8FBE9C09FADC}"/>
    <dgm:cxn modelId="{3545D821-ADFF-48CE-AFD5-BCEF1D74DAC2}" srcId="{5934A19B-C6AE-455C-9C54-93B3558A3A5D}" destId="{79158FEE-4895-40F9-8312-3DDC911E9FF6}" srcOrd="0" destOrd="0" parTransId="{03D7BE9B-7EE7-44B4-8C55-AFD5EA56009F}" sibTransId="{B37340F6-E2D5-486D-94CC-A57CD900DF76}"/>
    <dgm:cxn modelId="{D72B69D1-9A2B-4042-BF39-D9EB5EECE2C6}" type="presOf" srcId="{675AB459-6E78-44EF-AE79-7A3E12160F56}" destId="{9D5DD221-FFAA-4093-9298-5B453332745E}" srcOrd="0" destOrd="0" presId="urn:microsoft.com/office/officeart/2005/8/layout/hierarchy2"/>
    <dgm:cxn modelId="{B1B94623-F571-4FF0-82D6-DDE7ED3844A0}" srcId="{C5455CBF-D5A3-4B91-8BF9-818602A5EDA8}" destId="{2FB42838-DB89-4DB4-8454-0F195279D79E}" srcOrd="1" destOrd="0" parTransId="{6D92B1A8-D77D-4B53-9DF0-F910E7559DF3}" sibTransId="{FC933BA2-FA77-4C56-85E6-6E3A1AE297F7}"/>
    <dgm:cxn modelId="{68B498AE-E91C-4B73-9A40-226C033645D2}" type="presOf" srcId="{8A1C0374-3B8D-4D70-A273-888DCECA14E6}" destId="{9C9C8E0E-ABF9-4AB6-B8FA-4E22A171C841}" srcOrd="0" destOrd="0" presId="urn:microsoft.com/office/officeart/2005/8/layout/hierarchy2"/>
    <dgm:cxn modelId="{A7D48EE1-4F6D-43D6-9F07-7F92BF979BF1}" type="presOf" srcId="{C5455CBF-D5A3-4B91-8BF9-818602A5EDA8}" destId="{F16D7B6D-5D06-4709-8955-4B4E9AD72D72}" srcOrd="0" destOrd="0" presId="urn:microsoft.com/office/officeart/2005/8/layout/hierarchy2"/>
    <dgm:cxn modelId="{0AEBD115-9970-4E28-9157-67A6C2496431}" srcId="{C5455CBF-D5A3-4B91-8BF9-818602A5EDA8}" destId="{8A1C0374-3B8D-4D70-A273-888DCECA14E6}" srcOrd="2" destOrd="0" parTransId="{66C56D38-628F-4D1C-BBD5-0BDEF7781509}" sibTransId="{32CD53F8-A82E-473B-8DE2-10D8B07570A6}"/>
    <dgm:cxn modelId="{9C3E77B0-1EEB-47B2-A80B-A89DC0F04375}" type="presOf" srcId="{FB7F461E-6E78-45D8-B8C0-CA73AAC9E73A}" destId="{BBE1C57A-79E3-4EE7-9FE7-E6402C12F043}" srcOrd="0" destOrd="0" presId="urn:microsoft.com/office/officeart/2005/8/layout/hierarchy2"/>
    <dgm:cxn modelId="{26386F87-6529-4CB0-B081-1DE3E6F270EE}" type="presOf" srcId="{6D92B1A8-D77D-4B53-9DF0-F910E7559DF3}" destId="{EF19469F-342C-4A74-89DE-CEB76E3E0C10}" srcOrd="1" destOrd="0" presId="urn:microsoft.com/office/officeart/2005/8/layout/hierarchy2"/>
    <dgm:cxn modelId="{98620CCC-A717-44AF-84C0-AB005CF34030}" srcId="{79158FEE-4895-40F9-8312-3DDC911E9FF6}" destId="{7C66AB64-8028-411C-B4AC-4B75293E2C64}" srcOrd="2" destOrd="0" parTransId="{EFFD20F4-206C-4227-9D2A-0DF0701B3932}" sibTransId="{40929BDB-92AE-4A3D-AD82-2CC0B376BB9F}"/>
    <dgm:cxn modelId="{6AF2D354-9ADE-485F-AB43-E9D043CAC405}" type="presOf" srcId="{79158FEE-4895-40F9-8312-3DDC911E9FF6}" destId="{35AB6FFB-151B-4738-B22D-94C152B38332}" srcOrd="0" destOrd="0" presId="urn:microsoft.com/office/officeart/2005/8/layout/hierarchy2"/>
    <dgm:cxn modelId="{C3EDCF15-6467-4B10-8CC9-983A305F8FC0}" type="presOf" srcId="{638F1256-6C7A-4AA7-BF6A-84FFB4801B9C}" destId="{79E1CAE3-80EE-46AB-BDD3-C79A5CB0A43C}" srcOrd="1" destOrd="0" presId="urn:microsoft.com/office/officeart/2005/8/layout/hierarchy2"/>
    <dgm:cxn modelId="{C68AB520-EC96-41F7-8020-BB19FD5C91B8}" srcId="{5934A19B-C6AE-455C-9C54-93B3558A3A5D}" destId="{C5455CBF-D5A3-4B91-8BF9-818602A5EDA8}" srcOrd="1" destOrd="0" parTransId="{0BE9EC68-77F4-41E3-8219-BD2742DF5DDD}" sibTransId="{CEEBA4E0-ED05-4902-9A31-DB717D290556}"/>
    <dgm:cxn modelId="{88E69D37-DFD1-42ED-A5C7-29747FD9D59D}" srcId="{C5455CBF-D5A3-4B91-8BF9-818602A5EDA8}" destId="{1E089AB9-30C3-4FCD-9A00-FDA9D954887D}" srcOrd="0" destOrd="0" parTransId="{9A09DAAD-8EB6-4C05-8D00-192C6C08473F}" sibTransId="{F2727ADA-70D9-42AD-B5A2-122B5F7EC96A}"/>
    <dgm:cxn modelId="{259698DE-75CA-4F85-B87D-14FA10A74BCB}" type="presOf" srcId="{9A09DAAD-8EB6-4C05-8D00-192C6C08473F}" destId="{4348EB4E-ACCB-41F5-BC34-BA0ED3450160}" srcOrd="1" destOrd="0" presId="urn:microsoft.com/office/officeart/2005/8/layout/hierarchy2"/>
    <dgm:cxn modelId="{D59EAE7E-11CA-427F-B826-02E078698B5E}" type="presOf" srcId="{0BE9EC68-77F4-41E3-8219-BD2742DF5DDD}" destId="{78B11427-C22C-48B7-95E7-03AEFBBC5008}" srcOrd="0" destOrd="0" presId="urn:microsoft.com/office/officeart/2005/8/layout/hierarchy2"/>
    <dgm:cxn modelId="{1A89CBCE-299F-438C-804C-AC726DD5E323}" type="presOf" srcId="{0BE9EC68-77F4-41E3-8219-BD2742DF5DDD}" destId="{7B9ED8B7-9CD9-4F70-828A-951C9A131670}" srcOrd="1" destOrd="0" presId="urn:microsoft.com/office/officeart/2005/8/layout/hierarchy2"/>
    <dgm:cxn modelId="{D36DAA2D-5794-4823-9A12-F8CDC37138A8}" type="presOf" srcId="{66C56D38-628F-4D1C-BBD5-0BDEF7781509}" destId="{54536ECF-8F6E-4DD7-BF70-6B0208DEDA67}" srcOrd="1" destOrd="0" presId="urn:microsoft.com/office/officeart/2005/8/layout/hierarchy2"/>
    <dgm:cxn modelId="{7582A630-94A7-4B0B-B1E2-F222F3B28FAF}" type="presOf" srcId="{9A09DAAD-8EB6-4C05-8D00-192C6C08473F}" destId="{490F3B8E-4C1F-4933-AEB2-04C053111F05}" srcOrd="0" destOrd="0" presId="urn:microsoft.com/office/officeart/2005/8/layout/hierarchy2"/>
    <dgm:cxn modelId="{C8EDA763-766F-4569-B91C-8FD9D87A05A0}" srcId="{79158FEE-4895-40F9-8312-3DDC911E9FF6}" destId="{FB7F461E-6E78-45D8-B8C0-CA73AAC9E73A}" srcOrd="1" destOrd="0" parTransId="{638F1256-6C7A-4AA7-BF6A-84FFB4801B9C}" sibTransId="{3B732128-F5ED-480F-A875-205F3DD60081}"/>
    <dgm:cxn modelId="{2F3F0D87-3538-43B0-B3CE-A4E14175A91F}" type="presParOf" srcId="{07DE46E6-28B5-4EA9-A9AE-70D97C8F4CD1}" destId="{8BCA489A-C387-4EDD-B1B8-473D14572911}" srcOrd="0" destOrd="0" presId="urn:microsoft.com/office/officeart/2005/8/layout/hierarchy2"/>
    <dgm:cxn modelId="{584FC807-AA38-43B7-BD4F-FB0833A72E09}" type="presParOf" srcId="{8BCA489A-C387-4EDD-B1B8-473D14572911}" destId="{2C9A60AD-2990-4283-867A-CB3C8F3E1EA2}" srcOrd="0" destOrd="0" presId="urn:microsoft.com/office/officeart/2005/8/layout/hierarchy2"/>
    <dgm:cxn modelId="{C8DF5CB7-B86C-4E3A-9694-BF1D63AD93F3}" type="presParOf" srcId="{8BCA489A-C387-4EDD-B1B8-473D14572911}" destId="{14FDF17F-0C3F-4FD9-8951-FE145FC92326}" srcOrd="1" destOrd="0" presId="urn:microsoft.com/office/officeart/2005/8/layout/hierarchy2"/>
    <dgm:cxn modelId="{F833B01A-D142-40F7-8B52-BB972B952A92}" type="presParOf" srcId="{14FDF17F-0C3F-4FD9-8951-FE145FC92326}" destId="{0366363F-0306-4B1B-9CD2-843B112449B0}" srcOrd="0" destOrd="0" presId="urn:microsoft.com/office/officeart/2005/8/layout/hierarchy2"/>
    <dgm:cxn modelId="{E5CD332F-F512-4EED-BF3D-E9A1E8A11773}" type="presParOf" srcId="{0366363F-0306-4B1B-9CD2-843B112449B0}" destId="{EC309B95-CD8B-445C-B6BE-AB37A96AB880}" srcOrd="0" destOrd="0" presId="urn:microsoft.com/office/officeart/2005/8/layout/hierarchy2"/>
    <dgm:cxn modelId="{4EA8E4D0-E165-474B-99FF-575340BE549F}" type="presParOf" srcId="{14FDF17F-0C3F-4FD9-8951-FE145FC92326}" destId="{87C3D6B7-214E-41AC-A9BC-746BF97EC4B9}" srcOrd="1" destOrd="0" presId="urn:microsoft.com/office/officeart/2005/8/layout/hierarchy2"/>
    <dgm:cxn modelId="{81FB89C9-F1C6-422A-B882-D2611264310E}" type="presParOf" srcId="{87C3D6B7-214E-41AC-A9BC-746BF97EC4B9}" destId="{35AB6FFB-151B-4738-B22D-94C152B38332}" srcOrd="0" destOrd="0" presId="urn:microsoft.com/office/officeart/2005/8/layout/hierarchy2"/>
    <dgm:cxn modelId="{F4EB7D86-BBAE-48A1-BB83-62BED0C3FFC2}" type="presParOf" srcId="{87C3D6B7-214E-41AC-A9BC-746BF97EC4B9}" destId="{FD7CBB37-DD95-490B-9DA9-0B3DEFB47117}" srcOrd="1" destOrd="0" presId="urn:microsoft.com/office/officeart/2005/8/layout/hierarchy2"/>
    <dgm:cxn modelId="{6C0DDA2F-5556-4234-85E4-8E12DEEE7CCD}" type="presParOf" srcId="{FD7CBB37-DD95-490B-9DA9-0B3DEFB47117}" destId="{5DF5913E-8DA6-470D-9FBF-E1432567E17A}" srcOrd="0" destOrd="0" presId="urn:microsoft.com/office/officeart/2005/8/layout/hierarchy2"/>
    <dgm:cxn modelId="{DC8724E3-319E-49A1-A14C-776A0A8C5E78}" type="presParOf" srcId="{5DF5913E-8DA6-470D-9FBF-E1432567E17A}" destId="{A8E59941-3B1D-429B-BF6F-7016F0BFFDC6}" srcOrd="0" destOrd="0" presId="urn:microsoft.com/office/officeart/2005/8/layout/hierarchy2"/>
    <dgm:cxn modelId="{6342E99E-247F-4E6D-9246-4406C67F6C1E}" type="presParOf" srcId="{FD7CBB37-DD95-490B-9DA9-0B3DEFB47117}" destId="{13270991-0A68-4923-80B9-7FB9EEBF5094}" srcOrd="1" destOrd="0" presId="urn:microsoft.com/office/officeart/2005/8/layout/hierarchy2"/>
    <dgm:cxn modelId="{49F117EB-456C-48C3-9763-F7FB44F16697}" type="presParOf" srcId="{13270991-0A68-4923-80B9-7FB9EEBF5094}" destId="{9D5DD221-FFAA-4093-9298-5B453332745E}" srcOrd="0" destOrd="0" presId="urn:microsoft.com/office/officeart/2005/8/layout/hierarchy2"/>
    <dgm:cxn modelId="{7790E996-627D-456A-9440-391A7F191006}" type="presParOf" srcId="{13270991-0A68-4923-80B9-7FB9EEBF5094}" destId="{E3111D1B-1A0D-4D6E-B982-12BDA8FCA496}" srcOrd="1" destOrd="0" presId="urn:microsoft.com/office/officeart/2005/8/layout/hierarchy2"/>
    <dgm:cxn modelId="{A21E9A00-314D-407B-BD86-6BF1467C7601}" type="presParOf" srcId="{FD7CBB37-DD95-490B-9DA9-0B3DEFB47117}" destId="{A83335AD-ACD9-46E7-9E56-7C08060FD592}" srcOrd="2" destOrd="0" presId="urn:microsoft.com/office/officeart/2005/8/layout/hierarchy2"/>
    <dgm:cxn modelId="{FDD82BC9-9525-4667-AC1E-FB1D5C5D1D35}" type="presParOf" srcId="{A83335AD-ACD9-46E7-9E56-7C08060FD592}" destId="{79E1CAE3-80EE-46AB-BDD3-C79A5CB0A43C}" srcOrd="0" destOrd="0" presId="urn:microsoft.com/office/officeart/2005/8/layout/hierarchy2"/>
    <dgm:cxn modelId="{D0F52975-D4C5-46CD-AF46-F9386269188C}" type="presParOf" srcId="{FD7CBB37-DD95-490B-9DA9-0B3DEFB47117}" destId="{B482A041-4F27-4616-B2B8-50935C851EDC}" srcOrd="3" destOrd="0" presId="urn:microsoft.com/office/officeart/2005/8/layout/hierarchy2"/>
    <dgm:cxn modelId="{80333A8F-3C9F-4598-BAA5-9CC7278BE89B}" type="presParOf" srcId="{B482A041-4F27-4616-B2B8-50935C851EDC}" destId="{BBE1C57A-79E3-4EE7-9FE7-E6402C12F043}" srcOrd="0" destOrd="0" presId="urn:microsoft.com/office/officeart/2005/8/layout/hierarchy2"/>
    <dgm:cxn modelId="{C5E0D211-7A6D-4814-B8F7-D3C27BDADFB5}" type="presParOf" srcId="{B482A041-4F27-4616-B2B8-50935C851EDC}" destId="{15B7BCEA-48AD-4D9B-814B-83899A9F1C4E}" srcOrd="1" destOrd="0" presId="urn:microsoft.com/office/officeart/2005/8/layout/hierarchy2"/>
    <dgm:cxn modelId="{5088AD18-42BA-4A31-8CF8-759FAC6FB39D}" type="presParOf" srcId="{FD7CBB37-DD95-490B-9DA9-0B3DEFB47117}" destId="{1377DA0D-FAC3-4348-B8FB-DE6D3CD19D98}" srcOrd="4" destOrd="0" presId="urn:microsoft.com/office/officeart/2005/8/layout/hierarchy2"/>
    <dgm:cxn modelId="{9AF915A6-23A9-44B9-B0CF-9C90F99CE81D}" type="presParOf" srcId="{1377DA0D-FAC3-4348-B8FB-DE6D3CD19D98}" destId="{023BA8CF-BEF1-4018-BD78-F5862C1D9B51}" srcOrd="0" destOrd="0" presId="urn:microsoft.com/office/officeart/2005/8/layout/hierarchy2"/>
    <dgm:cxn modelId="{0591AF42-3822-4D04-8F9B-8593BFAB69C5}" type="presParOf" srcId="{FD7CBB37-DD95-490B-9DA9-0B3DEFB47117}" destId="{BAC7D5AB-E606-40C2-A757-BC5C3E922999}" srcOrd="5" destOrd="0" presId="urn:microsoft.com/office/officeart/2005/8/layout/hierarchy2"/>
    <dgm:cxn modelId="{8ED49DC5-7128-4883-A865-AAD05DBE44EF}" type="presParOf" srcId="{BAC7D5AB-E606-40C2-A757-BC5C3E922999}" destId="{C7C188EB-ED92-4146-A7E7-44C82FEB393F}" srcOrd="0" destOrd="0" presId="urn:microsoft.com/office/officeart/2005/8/layout/hierarchy2"/>
    <dgm:cxn modelId="{9AF04D40-AAE2-4DD2-9F44-2EB808BFB968}" type="presParOf" srcId="{BAC7D5AB-E606-40C2-A757-BC5C3E922999}" destId="{ECAB29BC-5CA2-4AB7-8A20-A48B65579C46}" srcOrd="1" destOrd="0" presId="urn:microsoft.com/office/officeart/2005/8/layout/hierarchy2"/>
    <dgm:cxn modelId="{D28EEC86-C26D-4E36-A068-72E48AF1543E}" type="presParOf" srcId="{14FDF17F-0C3F-4FD9-8951-FE145FC92326}" destId="{78B11427-C22C-48B7-95E7-03AEFBBC5008}" srcOrd="2" destOrd="0" presId="urn:microsoft.com/office/officeart/2005/8/layout/hierarchy2"/>
    <dgm:cxn modelId="{88B70EBE-A06A-4639-BABE-8CD4A123AE20}" type="presParOf" srcId="{78B11427-C22C-48B7-95E7-03AEFBBC5008}" destId="{7B9ED8B7-9CD9-4F70-828A-951C9A131670}" srcOrd="0" destOrd="0" presId="urn:microsoft.com/office/officeart/2005/8/layout/hierarchy2"/>
    <dgm:cxn modelId="{D07393D5-07DF-4BEC-8531-749211223810}" type="presParOf" srcId="{14FDF17F-0C3F-4FD9-8951-FE145FC92326}" destId="{FEEFDD04-596F-48A0-89A9-4D33455D4067}" srcOrd="3" destOrd="0" presId="urn:microsoft.com/office/officeart/2005/8/layout/hierarchy2"/>
    <dgm:cxn modelId="{0CF02D0D-F2F0-4A77-96B1-A43716C6392A}" type="presParOf" srcId="{FEEFDD04-596F-48A0-89A9-4D33455D4067}" destId="{F16D7B6D-5D06-4709-8955-4B4E9AD72D72}" srcOrd="0" destOrd="0" presId="urn:microsoft.com/office/officeart/2005/8/layout/hierarchy2"/>
    <dgm:cxn modelId="{2539CC8A-8967-4354-9818-6BBFDF71B8A3}" type="presParOf" srcId="{FEEFDD04-596F-48A0-89A9-4D33455D4067}" destId="{6359E500-F236-45C9-B4C5-35F8F27A991C}" srcOrd="1" destOrd="0" presId="urn:microsoft.com/office/officeart/2005/8/layout/hierarchy2"/>
    <dgm:cxn modelId="{6636DD7E-B7A5-42F3-AD09-6C5012169E5A}" type="presParOf" srcId="{6359E500-F236-45C9-B4C5-35F8F27A991C}" destId="{490F3B8E-4C1F-4933-AEB2-04C053111F05}" srcOrd="0" destOrd="0" presId="urn:microsoft.com/office/officeart/2005/8/layout/hierarchy2"/>
    <dgm:cxn modelId="{B7F6F7CA-4995-458B-8E6F-A0C50ED9B299}" type="presParOf" srcId="{490F3B8E-4C1F-4933-AEB2-04C053111F05}" destId="{4348EB4E-ACCB-41F5-BC34-BA0ED3450160}" srcOrd="0" destOrd="0" presId="urn:microsoft.com/office/officeart/2005/8/layout/hierarchy2"/>
    <dgm:cxn modelId="{C624D95C-9CD4-4840-A251-814F715DC72D}" type="presParOf" srcId="{6359E500-F236-45C9-B4C5-35F8F27A991C}" destId="{425723A6-4EEA-46A6-A4EA-5E4CC3B066B6}" srcOrd="1" destOrd="0" presId="urn:microsoft.com/office/officeart/2005/8/layout/hierarchy2"/>
    <dgm:cxn modelId="{F4922A4F-0338-46FF-8648-43D0487AFB26}" type="presParOf" srcId="{425723A6-4EEA-46A6-A4EA-5E4CC3B066B6}" destId="{325DC9E3-498C-4C26-9E17-8C23ED950D28}" srcOrd="0" destOrd="0" presId="urn:microsoft.com/office/officeart/2005/8/layout/hierarchy2"/>
    <dgm:cxn modelId="{F9A5A4DF-710E-44FD-AB75-B17831EAB9BE}" type="presParOf" srcId="{425723A6-4EEA-46A6-A4EA-5E4CC3B066B6}" destId="{401204E5-09CC-4BEE-AD04-79C1A41B2C6F}" srcOrd="1" destOrd="0" presId="urn:microsoft.com/office/officeart/2005/8/layout/hierarchy2"/>
    <dgm:cxn modelId="{63A44C88-8046-4F62-A228-5F8D103730E6}" type="presParOf" srcId="{6359E500-F236-45C9-B4C5-35F8F27A991C}" destId="{141DE7F3-3C72-470F-B020-223A3B65E22C}" srcOrd="2" destOrd="0" presId="urn:microsoft.com/office/officeart/2005/8/layout/hierarchy2"/>
    <dgm:cxn modelId="{9C920DF4-79DC-43E1-803F-76A4223EFDDF}" type="presParOf" srcId="{141DE7F3-3C72-470F-B020-223A3B65E22C}" destId="{EF19469F-342C-4A74-89DE-CEB76E3E0C10}" srcOrd="0" destOrd="0" presId="urn:microsoft.com/office/officeart/2005/8/layout/hierarchy2"/>
    <dgm:cxn modelId="{EFFD7775-1655-4C2B-8D3B-005370B034D4}" type="presParOf" srcId="{6359E500-F236-45C9-B4C5-35F8F27A991C}" destId="{4A519CFF-07C0-4835-9402-A7D687354C95}" srcOrd="3" destOrd="0" presId="urn:microsoft.com/office/officeart/2005/8/layout/hierarchy2"/>
    <dgm:cxn modelId="{612539EC-0CE5-40F8-B30D-DCB5B86E0F71}" type="presParOf" srcId="{4A519CFF-07C0-4835-9402-A7D687354C95}" destId="{24E44D39-953A-4AD4-A034-670BE2EF6546}" srcOrd="0" destOrd="0" presId="urn:microsoft.com/office/officeart/2005/8/layout/hierarchy2"/>
    <dgm:cxn modelId="{8C25BE10-2BF1-4C5E-84C6-8E46B6D699E6}" type="presParOf" srcId="{4A519CFF-07C0-4835-9402-A7D687354C95}" destId="{D66E5F01-0A72-4469-A969-EEEDE77B38FE}" srcOrd="1" destOrd="0" presId="urn:microsoft.com/office/officeart/2005/8/layout/hierarchy2"/>
    <dgm:cxn modelId="{DBB1B5E4-9F9D-453D-97B4-9DC1DB692529}" type="presParOf" srcId="{6359E500-F236-45C9-B4C5-35F8F27A991C}" destId="{82FCBAF9-59A3-424A-A8AE-2861421C10B0}" srcOrd="4" destOrd="0" presId="urn:microsoft.com/office/officeart/2005/8/layout/hierarchy2"/>
    <dgm:cxn modelId="{8D03292F-92A7-47E5-9032-93F21C8038F3}" type="presParOf" srcId="{82FCBAF9-59A3-424A-A8AE-2861421C10B0}" destId="{54536ECF-8F6E-4DD7-BF70-6B0208DEDA67}" srcOrd="0" destOrd="0" presId="urn:microsoft.com/office/officeart/2005/8/layout/hierarchy2"/>
    <dgm:cxn modelId="{0FFC34EE-5B6D-4508-9F77-771F781D394A}" type="presParOf" srcId="{6359E500-F236-45C9-B4C5-35F8F27A991C}" destId="{E16A7559-19C5-4B29-B323-B8970B4F7F98}" srcOrd="5" destOrd="0" presId="urn:microsoft.com/office/officeart/2005/8/layout/hierarchy2"/>
    <dgm:cxn modelId="{B712294E-4F3D-426E-AD0D-B7C933CF627B}" type="presParOf" srcId="{E16A7559-19C5-4B29-B323-B8970B4F7F98}" destId="{9C9C8E0E-ABF9-4AB6-B8FA-4E22A171C841}" srcOrd="0" destOrd="0" presId="urn:microsoft.com/office/officeart/2005/8/layout/hierarchy2"/>
    <dgm:cxn modelId="{638F2E9E-0ABF-4CFA-8992-5D8398418E15}" type="presParOf" srcId="{E16A7559-19C5-4B29-B323-B8970B4F7F98}" destId="{A3445431-E5D7-4E33-9D2C-B1B6458A374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01B75-27C9-4A2B-99DE-388FE42A1173}" type="doc">
      <dgm:prSet loTypeId="urn:microsoft.com/office/officeart/2005/8/layout/gear1" loCatId="process" qsTypeId="urn:microsoft.com/office/officeart/2005/8/quickstyle/3d3" qsCatId="3D" csTypeId="urn:microsoft.com/office/officeart/2005/8/colors/accent1_2" csCatId="accent1" phldr="1"/>
      <dgm:spPr/>
      <dgm:t>
        <a:bodyPr/>
        <a:lstStyle/>
        <a:p>
          <a:endParaRPr lang="en-US"/>
        </a:p>
      </dgm:t>
    </dgm:pt>
    <dgm:pt modelId="{7499E255-496E-46C6-A7B3-E63E55583C03}">
      <dgm:prSet phldrT="[Text]"/>
      <dgm:spPr/>
      <dgm:t>
        <a:bodyPr/>
        <a:lstStyle/>
        <a:p>
          <a:r>
            <a:rPr lang="fa-IR" dirty="0" smtClean="0">
              <a:solidFill>
                <a:srgbClr val="FFFF00"/>
              </a:solidFill>
              <a:cs typeface="B Nazanin" panose="00000400000000000000" pitchFamily="2" charset="-78"/>
            </a:rPr>
            <a:t>جذب</a:t>
          </a:r>
          <a:r>
            <a:rPr lang="fa-IR" dirty="0" smtClean="0">
              <a:solidFill>
                <a:srgbClr val="FFFF00"/>
              </a:solidFill>
              <a:cs typeface="2  Nazanin" pitchFamily="2" charset="-78"/>
            </a:rPr>
            <a:t> </a:t>
          </a:r>
          <a:r>
            <a:rPr lang="fa-IR" dirty="0" smtClean="0">
              <a:solidFill>
                <a:srgbClr val="FFFF00"/>
              </a:solidFill>
              <a:cs typeface="B Nazanin" panose="00000400000000000000" pitchFamily="2" charset="-78"/>
            </a:rPr>
            <a:t>خطی</a:t>
          </a:r>
          <a:r>
            <a:rPr lang="fa-IR" dirty="0" smtClean="0">
              <a:solidFill>
                <a:srgbClr val="FFFF00"/>
              </a:solidFill>
              <a:cs typeface="2  Nazanin" pitchFamily="2" charset="-78"/>
            </a:rPr>
            <a:t> </a:t>
          </a:r>
          <a:endParaRPr lang="en-US" dirty="0">
            <a:solidFill>
              <a:srgbClr val="FFFF00"/>
            </a:solidFill>
          </a:endParaRPr>
        </a:p>
      </dgm:t>
    </dgm:pt>
    <dgm:pt modelId="{8AB23B2F-E313-4CA5-8055-E7ECF5E3E0B4}" type="parTrans" cxnId="{7EEA24F0-A320-4619-BEF4-7E1D5B950A98}">
      <dgm:prSet/>
      <dgm:spPr/>
      <dgm:t>
        <a:bodyPr/>
        <a:lstStyle/>
        <a:p>
          <a:endParaRPr lang="en-US"/>
        </a:p>
      </dgm:t>
    </dgm:pt>
    <dgm:pt modelId="{928C92B7-0C0C-4087-81B4-F7519D0F521D}" type="sibTrans" cxnId="{7EEA24F0-A320-4619-BEF4-7E1D5B950A98}">
      <dgm:prSet/>
      <dgm:spPr/>
      <dgm:t>
        <a:bodyPr/>
        <a:lstStyle/>
        <a:p>
          <a:endParaRPr lang="en-US"/>
        </a:p>
      </dgm:t>
    </dgm:pt>
    <dgm:pt modelId="{B740C975-87B0-4D20-B467-D06E4C53A653}">
      <dgm:prSet phldrT="[Text]"/>
      <dgm:spPr/>
      <dgm:t>
        <a:bodyPr/>
        <a:lstStyle/>
        <a:p>
          <a:r>
            <a:rPr lang="fa-IR" dirty="0" smtClean="0">
              <a:solidFill>
                <a:srgbClr val="FFFF00"/>
              </a:solidFill>
              <a:cs typeface="B Nazanin" panose="00000400000000000000" pitchFamily="2" charset="-78"/>
            </a:rPr>
            <a:t>در دسترس</a:t>
          </a:r>
          <a:endParaRPr lang="en-US" dirty="0">
            <a:solidFill>
              <a:srgbClr val="FFFF00"/>
            </a:solidFill>
            <a:cs typeface="B Nazanin" panose="00000400000000000000" pitchFamily="2" charset="-78"/>
          </a:endParaRPr>
        </a:p>
      </dgm:t>
    </dgm:pt>
    <dgm:pt modelId="{DC8BE550-8863-457D-878F-624BF28740EF}" type="parTrans" cxnId="{B553716D-844B-4D02-BF01-9C94D63A4E2A}">
      <dgm:prSet/>
      <dgm:spPr/>
      <dgm:t>
        <a:bodyPr/>
        <a:lstStyle/>
        <a:p>
          <a:endParaRPr lang="en-US"/>
        </a:p>
      </dgm:t>
    </dgm:pt>
    <dgm:pt modelId="{10918E81-79C0-4042-8318-DDCCA65B221B}" type="sibTrans" cxnId="{B553716D-844B-4D02-BF01-9C94D63A4E2A}">
      <dgm:prSet/>
      <dgm:spPr/>
      <dgm:t>
        <a:bodyPr/>
        <a:lstStyle/>
        <a:p>
          <a:endParaRPr lang="en-US"/>
        </a:p>
      </dgm:t>
    </dgm:pt>
    <dgm:pt modelId="{65D7ED7C-7D4E-4C22-8EE9-7A23C0421B52}">
      <dgm:prSet phldrT="[Text]"/>
      <dgm:spPr/>
      <dgm:t>
        <a:bodyPr/>
        <a:lstStyle/>
        <a:p>
          <a:r>
            <a:rPr lang="fa-IR" dirty="0" smtClean="0">
              <a:solidFill>
                <a:srgbClr val="FFFF00"/>
              </a:solidFill>
              <a:cs typeface="B Nazanin" panose="00000400000000000000" pitchFamily="2" charset="-78"/>
            </a:rPr>
            <a:t>رنگ</a:t>
          </a:r>
          <a:r>
            <a:rPr lang="fa-IR" dirty="0" smtClean="0">
              <a:solidFill>
                <a:srgbClr val="FFFF00"/>
              </a:solidFill>
              <a:cs typeface="2  Nazanin" pitchFamily="2" charset="-78"/>
            </a:rPr>
            <a:t> </a:t>
          </a:r>
          <a:r>
            <a:rPr lang="fa-IR" dirty="0" smtClean="0">
              <a:solidFill>
                <a:srgbClr val="FFFF00"/>
              </a:solidFill>
              <a:cs typeface="B Nazanin" panose="00000400000000000000" pitchFamily="2" charset="-78"/>
            </a:rPr>
            <a:t>پایدار</a:t>
          </a:r>
          <a:r>
            <a:rPr lang="fa-IR" dirty="0" smtClean="0">
              <a:solidFill>
                <a:srgbClr val="FFFF00"/>
              </a:solidFill>
              <a:cs typeface="2  Nazanin" pitchFamily="2" charset="-78"/>
            </a:rPr>
            <a:t> </a:t>
          </a:r>
          <a:endParaRPr lang="en-US" dirty="0">
            <a:solidFill>
              <a:srgbClr val="FFFF00"/>
            </a:solidFill>
          </a:endParaRPr>
        </a:p>
      </dgm:t>
    </dgm:pt>
    <dgm:pt modelId="{0F97D5CC-1847-41CA-8607-01C9136E2AA8}" type="parTrans" cxnId="{F6E79CA7-423A-4448-9EA2-F670883C2164}">
      <dgm:prSet/>
      <dgm:spPr/>
      <dgm:t>
        <a:bodyPr/>
        <a:lstStyle/>
        <a:p>
          <a:endParaRPr lang="en-US"/>
        </a:p>
      </dgm:t>
    </dgm:pt>
    <dgm:pt modelId="{4EE1B69B-CAEB-4F4F-AB59-23A3A8D04E81}" type="sibTrans" cxnId="{F6E79CA7-423A-4448-9EA2-F670883C2164}">
      <dgm:prSet/>
      <dgm:spPr/>
      <dgm:t>
        <a:bodyPr/>
        <a:lstStyle/>
        <a:p>
          <a:endParaRPr lang="en-US"/>
        </a:p>
      </dgm:t>
    </dgm:pt>
    <dgm:pt modelId="{8D1A4CFE-3583-4B85-9593-852B4230EA31}">
      <dgm:prSet/>
      <dgm:spPr/>
      <dgm:t>
        <a:bodyPr/>
        <a:lstStyle/>
        <a:p>
          <a:pPr rtl="1"/>
          <a:endParaRPr lang="fa-IR"/>
        </a:p>
      </dgm:t>
    </dgm:pt>
    <dgm:pt modelId="{388BDCB1-FFEE-4242-BD5C-D3CC96358680}" type="parTrans" cxnId="{F802A5A5-6A56-4695-A7A5-7505304AB96A}">
      <dgm:prSet/>
      <dgm:spPr/>
      <dgm:t>
        <a:bodyPr/>
        <a:lstStyle/>
        <a:p>
          <a:endParaRPr lang="en-US"/>
        </a:p>
      </dgm:t>
    </dgm:pt>
    <dgm:pt modelId="{E445E8D2-5366-4EDC-9F02-A4A513E72262}" type="sibTrans" cxnId="{F802A5A5-6A56-4695-A7A5-7505304AB96A}">
      <dgm:prSet/>
      <dgm:spPr/>
      <dgm:t>
        <a:bodyPr/>
        <a:lstStyle/>
        <a:p>
          <a:endParaRPr lang="en-US"/>
        </a:p>
      </dgm:t>
    </dgm:pt>
    <dgm:pt modelId="{75E15DE5-5CA0-4A94-AC25-A9DA5FFA4F8D}">
      <dgm:prSet/>
      <dgm:spPr/>
      <dgm:t>
        <a:bodyPr/>
        <a:lstStyle/>
        <a:p>
          <a:pPr rtl="1"/>
          <a:endParaRPr lang="fa-IR"/>
        </a:p>
      </dgm:t>
    </dgm:pt>
    <dgm:pt modelId="{B8300619-0705-4A6E-B127-651D50268194}" type="parTrans" cxnId="{AC18920B-F02B-4893-9E0A-E2DD738EAD6E}">
      <dgm:prSet/>
      <dgm:spPr/>
      <dgm:t>
        <a:bodyPr/>
        <a:lstStyle/>
        <a:p>
          <a:endParaRPr lang="en-US"/>
        </a:p>
      </dgm:t>
    </dgm:pt>
    <dgm:pt modelId="{03082AF8-EBE1-4E38-B555-A63CE371AF17}" type="sibTrans" cxnId="{AC18920B-F02B-4893-9E0A-E2DD738EAD6E}">
      <dgm:prSet/>
      <dgm:spPr/>
      <dgm:t>
        <a:bodyPr/>
        <a:lstStyle/>
        <a:p>
          <a:endParaRPr lang="en-US"/>
        </a:p>
      </dgm:t>
    </dgm:pt>
    <dgm:pt modelId="{F18AD689-DBC8-41F1-B387-B6B1CD410D53}">
      <dgm:prSet/>
      <dgm:spPr/>
      <dgm:t>
        <a:bodyPr/>
        <a:lstStyle/>
        <a:p>
          <a:pPr rtl="1"/>
          <a:endParaRPr lang="fa-IR"/>
        </a:p>
      </dgm:t>
    </dgm:pt>
    <dgm:pt modelId="{8FF6DD76-C8A5-4A0F-992E-A0623237A79C}" type="parTrans" cxnId="{986CE73F-9845-4282-BB55-359C7B2DC423}">
      <dgm:prSet/>
      <dgm:spPr/>
      <dgm:t>
        <a:bodyPr/>
        <a:lstStyle/>
        <a:p>
          <a:endParaRPr lang="en-US"/>
        </a:p>
      </dgm:t>
    </dgm:pt>
    <dgm:pt modelId="{910031DA-89AC-4A07-99EF-B5056FB24100}" type="sibTrans" cxnId="{986CE73F-9845-4282-BB55-359C7B2DC423}">
      <dgm:prSet/>
      <dgm:spPr/>
      <dgm:t>
        <a:bodyPr/>
        <a:lstStyle/>
        <a:p>
          <a:endParaRPr lang="en-US"/>
        </a:p>
      </dgm:t>
    </dgm:pt>
    <dgm:pt modelId="{85123FFE-74B0-40A8-B4AC-30E2026ACBD5}">
      <dgm:prSet/>
      <dgm:spPr/>
      <dgm:t>
        <a:bodyPr/>
        <a:lstStyle/>
        <a:p>
          <a:pPr rtl="1"/>
          <a:endParaRPr lang="fa-IR"/>
        </a:p>
      </dgm:t>
    </dgm:pt>
    <dgm:pt modelId="{3C34F53B-B4AD-48A8-99E5-DBAEC68DB1D4}" type="parTrans" cxnId="{558004C3-EABB-4A15-8CE7-BC095F56951C}">
      <dgm:prSet/>
      <dgm:spPr/>
      <dgm:t>
        <a:bodyPr/>
        <a:lstStyle/>
        <a:p>
          <a:endParaRPr lang="en-US"/>
        </a:p>
      </dgm:t>
    </dgm:pt>
    <dgm:pt modelId="{DA965DB7-9111-48CD-B971-EB34252D5539}" type="sibTrans" cxnId="{558004C3-EABB-4A15-8CE7-BC095F56951C}">
      <dgm:prSet/>
      <dgm:spPr/>
      <dgm:t>
        <a:bodyPr/>
        <a:lstStyle/>
        <a:p>
          <a:endParaRPr lang="en-US"/>
        </a:p>
      </dgm:t>
    </dgm:pt>
    <dgm:pt modelId="{90D18AFB-C1FE-4537-984B-82D63856589B}" type="pres">
      <dgm:prSet presAssocID="{13601B75-27C9-4A2B-99DE-388FE42A1173}" presName="composite" presStyleCnt="0">
        <dgm:presLayoutVars>
          <dgm:chMax val="3"/>
          <dgm:animLvl val="lvl"/>
          <dgm:resizeHandles val="exact"/>
        </dgm:presLayoutVars>
      </dgm:prSet>
      <dgm:spPr/>
      <dgm:t>
        <a:bodyPr/>
        <a:lstStyle/>
        <a:p>
          <a:pPr rtl="1"/>
          <a:endParaRPr lang="fa-IR"/>
        </a:p>
      </dgm:t>
    </dgm:pt>
    <dgm:pt modelId="{F44362D1-7D60-4403-8A6E-E9EA84A5BF5B}" type="pres">
      <dgm:prSet presAssocID="{7499E255-496E-46C6-A7B3-E63E55583C03}" presName="gear1" presStyleLbl="node1" presStyleIdx="0" presStyleCnt="3" custLinFactNeighborX="-1136" custLinFactNeighborY="-7955">
        <dgm:presLayoutVars>
          <dgm:chMax val="1"/>
          <dgm:bulletEnabled val="1"/>
        </dgm:presLayoutVars>
      </dgm:prSet>
      <dgm:spPr/>
      <dgm:t>
        <a:bodyPr/>
        <a:lstStyle/>
        <a:p>
          <a:endParaRPr lang="en-US"/>
        </a:p>
      </dgm:t>
    </dgm:pt>
    <dgm:pt modelId="{0A979EA3-A473-4AF6-B6DE-CA4F9B3CEEB4}" type="pres">
      <dgm:prSet presAssocID="{7499E255-496E-46C6-A7B3-E63E55583C03}" presName="gear1srcNode" presStyleLbl="node1" presStyleIdx="0" presStyleCnt="3"/>
      <dgm:spPr/>
      <dgm:t>
        <a:bodyPr/>
        <a:lstStyle/>
        <a:p>
          <a:pPr rtl="1"/>
          <a:endParaRPr lang="fa-IR"/>
        </a:p>
      </dgm:t>
    </dgm:pt>
    <dgm:pt modelId="{39A43501-532F-4612-B7E5-027ADE487E4E}" type="pres">
      <dgm:prSet presAssocID="{7499E255-496E-46C6-A7B3-E63E55583C03}" presName="gear1dstNode" presStyleLbl="node1" presStyleIdx="0" presStyleCnt="3"/>
      <dgm:spPr/>
      <dgm:t>
        <a:bodyPr/>
        <a:lstStyle/>
        <a:p>
          <a:pPr rtl="1"/>
          <a:endParaRPr lang="fa-IR"/>
        </a:p>
      </dgm:t>
    </dgm:pt>
    <dgm:pt modelId="{334C2DF2-0E51-4BE5-9D87-E3C9449BF0DE}" type="pres">
      <dgm:prSet presAssocID="{B740C975-87B0-4D20-B467-D06E4C53A653}" presName="gear2" presStyleLbl="node1" presStyleIdx="1" presStyleCnt="3">
        <dgm:presLayoutVars>
          <dgm:chMax val="1"/>
          <dgm:bulletEnabled val="1"/>
        </dgm:presLayoutVars>
      </dgm:prSet>
      <dgm:spPr/>
      <dgm:t>
        <a:bodyPr/>
        <a:lstStyle/>
        <a:p>
          <a:pPr rtl="1"/>
          <a:endParaRPr lang="fa-IR"/>
        </a:p>
      </dgm:t>
    </dgm:pt>
    <dgm:pt modelId="{B8C22B84-F454-4058-A7AC-9A3C46140877}" type="pres">
      <dgm:prSet presAssocID="{B740C975-87B0-4D20-B467-D06E4C53A653}" presName="gear2srcNode" presStyleLbl="node1" presStyleIdx="1" presStyleCnt="3"/>
      <dgm:spPr/>
      <dgm:t>
        <a:bodyPr/>
        <a:lstStyle/>
        <a:p>
          <a:pPr rtl="1"/>
          <a:endParaRPr lang="fa-IR"/>
        </a:p>
      </dgm:t>
    </dgm:pt>
    <dgm:pt modelId="{5484F191-FEDB-4BD9-BEC1-BEC127A7DFF5}" type="pres">
      <dgm:prSet presAssocID="{B740C975-87B0-4D20-B467-D06E4C53A653}" presName="gear2dstNode" presStyleLbl="node1" presStyleIdx="1" presStyleCnt="3"/>
      <dgm:spPr/>
      <dgm:t>
        <a:bodyPr/>
        <a:lstStyle/>
        <a:p>
          <a:pPr rtl="1"/>
          <a:endParaRPr lang="fa-IR"/>
        </a:p>
      </dgm:t>
    </dgm:pt>
    <dgm:pt modelId="{CB0D887D-1FF0-406A-A7D6-066B7DF9BB74}" type="pres">
      <dgm:prSet presAssocID="{65D7ED7C-7D4E-4C22-8EE9-7A23C0421B52}" presName="gear3" presStyleLbl="node1" presStyleIdx="2" presStyleCnt="3"/>
      <dgm:spPr/>
      <dgm:t>
        <a:bodyPr/>
        <a:lstStyle/>
        <a:p>
          <a:endParaRPr lang="en-US"/>
        </a:p>
      </dgm:t>
    </dgm:pt>
    <dgm:pt modelId="{6206D589-73CF-401E-B5D7-3A2A52A5D69A}" type="pres">
      <dgm:prSet presAssocID="{65D7ED7C-7D4E-4C22-8EE9-7A23C0421B52}" presName="gear3tx" presStyleLbl="node1" presStyleIdx="2" presStyleCnt="3">
        <dgm:presLayoutVars>
          <dgm:chMax val="1"/>
          <dgm:bulletEnabled val="1"/>
        </dgm:presLayoutVars>
      </dgm:prSet>
      <dgm:spPr/>
      <dgm:t>
        <a:bodyPr/>
        <a:lstStyle/>
        <a:p>
          <a:endParaRPr lang="en-US"/>
        </a:p>
      </dgm:t>
    </dgm:pt>
    <dgm:pt modelId="{4A65FBA7-BBD3-443C-A018-B41CA698F044}" type="pres">
      <dgm:prSet presAssocID="{65D7ED7C-7D4E-4C22-8EE9-7A23C0421B52}" presName="gear3srcNode" presStyleLbl="node1" presStyleIdx="2" presStyleCnt="3"/>
      <dgm:spPr/>
      <dgm:t>
        <a:bodyPr/>
        <a:lstStyle/>
        <a:p>
          <a:pPr rtl="1"/>
          <a:endParaRPr lang="fa-IR"/>
        </a:p>
      </dgm:t>
    </dgm:pt>
    <dgm:pt modelId="{E59F0D9E-6A96-41EC-B272-529D9EFF63FF}" type="pres">
      <dgm:prSet presAssocID="{65D7ED7C-7D4E-4C22-8EE9-7A23C0421B52}" presName="gear3dstNode" presStyleLbl="node1" presStyleIdx="2" presStyleCnt="3"/>
      <dgm:spPr/>
      <dgm:t>
        <a:bodyPr/>
        <a:lstStyle/>
        <a:p>
          <a:pPr rtl="1"/>
          <a:endParaRPr lang="fa-IR"/>
        </a:p>
      </dgm:t>
    </dgm:pt>
    <dgm:pt modelId="{F3CB8C44-796A-4418-BA3D-6E5A0D0B62F2}" type="pres">
      <dgm:prSet presAssocID="{928C92B7-0C0C-4087-81B4-F7519D0F521D}" presName="connector1" presStyleLbl="sibTrans2D1" presStyleIdx="0" presStyleCnt="3" custLinFactNeighborX="-157" custLinFactNeighborY="-7771"/>
      <dgm:spPr/>
      <dgm:t>
        <a:bodyPr/>
        <a:lstStyle/>
        <a:p>
          <a:pPr rtl="1"/>
          <a:endParaRPr lang="fa-IR"/>
        </a:p>
      </dgm:t>
    </dgm:pt>
    <dgm:pt modelId="{212D9642-2534-42A1-A57A-5A6EF0010634}" type="pres">
      <dgm:prSet presAssocID="{10918E81-79C0-4042-8318-DDCCA65B221B}" presName="connector2" presStyleLbl="sibTrans2D1" presStyleIdx="1" presStyleCnt="3"/>
      <dgm:spPr/>
      <dgm:t>
        <a:bodyPr/>
        <a:lstStyle/>
        <a:p>
          <a:pPr rtl="1"/>
          <a:endParaRPr lang="fa-IR"/>
        </a:p>
      </dgm:t>
    </dgm:pt>
    <dgm:pt modelId="{6B66917B-33CD-4F8C-889E-46F97EFD0384}" type="pres">
      <dgm:prSet presAssocID="{4EE1B69B-CAEB-4F4F-AB59-23A3A8D04E81}" presName="connector3" presStyleLbl="sibTrans2D1" presStyleIdx="2" presStyleCnt="3"/>
      <dgm:spPr/>
      <dgm:t>
        <a:bodyPr/>
        <a:lstStyle/>
        <a:p>
          <a:pPr rtl="1"/>
          <a:endParaRPr lang="fa-IR"/>
        </a:p>
      </dgm:t>
    </dgm:pt>
  </dgm:ptLst>
  <dgm:cxnLst>
    <dgm:cxn modelId="{32714FC5-627A-4A49-AF08-1394D4C3A8D2}" type="presOf" srcId="{7499E255-496E-46C6-A7B3-E63E55583C03}" destId="{39A43501-532F-4612-B7E5-027ADE487E4E}" srcOrd="2" destOrd="0" presId="urn:microsoft.com/office/officeart/2005/8/layout/gear1"/>
    <dgm:cxn modelId="{5E68B96E-8365-4BEB-9B72-F9ABF166E3F3}" type="presOf" srcId="{7499E255-496E-46C6-A7B3-E63E55583C03}" destId="{F44362D1-7D60-4403-8A6E-E9EA84A5BF5B}" srcOrd="0" destOrd="0" presId="urn:microsoft.com/office/officeart/2005/8/layout/gear1"/>
    <dgm:cxn modelId="{F802A5A5-6A56-4695-A7A5-7505304AB96A}" srcId="{13601B75-27C9-4A2B-99DE-388FE42A1173}" destId="{8D1A4CFE-3583-4B85-9593-852B4230EA31}" srcOrd="3" destOrd="0" parTransId="{388BDCB1-FFEE-4242-BD5C-D3CC96358680}" sibTransId="{E445E8D2-5366-4EDC-9F02-A4A513E72262}"/>
    <dgm:cxn modelId="{0DB024D4-EADE-4AB8-BB9B-0550909FA809}" type="presOf" srcId="{4EE1B69B-CAEB-4F4F-AB59-23A3A8D04E81}" destId="{6B66917B-33CD-4F8C-889E-46F97EFD0384}" srcOrd="0" destOrd="0" presId="urn:microsoft.com/office/officeart/2005/8/layout/gear1"/>
    <dgm:cxn modelId="{7EEA24F0-A320-4619-BEF4-7E1D5B950A98}" srcId="{13601B75-27C9-4A2B-99DE-388FE42A1173}" destId="{7499E255-496E-46C6-A7B3-E63E55583C03}" srcOrd="0" destOrd="0" parTransId="{8AB23B2F-E313-4CA5-8055-E7ECF5E3E0B4}" sibTransId="{928C92B7-0C0C-4087-81B4-F7519D0F521D}"/>
    <dgm:cxn modelId="{149C497C-0456-4238-90A3-22E27DA33352}" type="presOf" srcId="{928C92B7-0C0C-4087-81B4-F7519D0F521D}" destId="{F3CB8C44-796A-4418-BA3D-6E5A0D0B62F2}" srcOrd="0" destOrd="0" presId="urn:microsoft.com/office/officeart/2005/8/layout/gear1"/>
    <dgm:cxn modelId="{B553716D-844B-4D02-BF01-9C94D63A4E2A}" srcId="{13601B75-27C9-4A2B-99DE-388FE42A1173}" destId="{B740C975-87B0-4D20-B467-D06E4C53A653}" srcOrd="1" destOrd="0" parTransId="{DC8BE550-8863-457D-878F-624BF28740EF}" sibTransId="{10918E81-79C0-4042-8318-DDCCA65B221B}"/>
    <dgm:cxn modelId="{F6E79CA7-423A-4448-9EA2-F670883C2164}" srcId="{13601B75-27C9-4A2B-99DE-388FE42A1173}" destId="{65D7ED7C-7D4E-4C22-8EE9-7A23C0421B52}" srcOrd="2" destOrd="0" parTransId="{0F97D5CC-1847-41CA-8607-01C9136E2AA8}" sibTransId="{4EE1B69B-CAEB-4F4F-AB59-23A3A8D04E81}"/>
    <dgm:cxn modelId="{558004C3-EABB-4A15-8CE7-BC095F56951C}" srcId="{13601B75-27C9-4A2B-99DE-388FE42A1173}" destId="{85123FFE-74B0-40A8-B4AC-30E2026ACBD5}" srcOrd="6" destOrd="0" parTransId="{3C34F53B-B4AD-48A8-99E5-DBAEC68DB1D4}" sibTransId="{DA965DB7-9111-48CD-B971-EB34252D5539}"/>
    <dgm:cxn modelId="{986CE73F-9845-4282-BB55-359C7B2DC423}" srcId="{13601B75-27C9-4A2B-99DE-388FE42A1173}" destId="{F18AD689-DBC8-41F1-B387-B6B1CD410D53}" srcOrd="5" destOrd="0" parTransId="{8FF6DD76-C8A5-4A0F-992E-A0623237A79C}" sibTransId="{910031DA-89AC-4A07-99EF-B5056FB24100}"/>
    <dgm:cxn modelId="{FD258A6F-FD9A-4600-8077-4D46E5E15FE3}" type="presOf" srcId="{13601B75-27C9-4A2B-99DE-388FE42A1173}" destId="{90D18AFB-C1FE-4537-984B-82D63856589B}" srcOrd="0" destOrd="0" presId="urn:microsoft.com/office/officeart/2005/8/layout/gear1"/>
    <dgm:cxn modelId="{28519B72-7ABB-4ED8-8E28-07645BE8E13F}" type="presOf" srcId="{10918E81-79C0-4042-8318-DDCCA65B221B}" destId="{212D9642-2534-42A1-A57A-5A6EF0010634}" srcOrd="0" destOrd="0" presId="urn:microsoft.com/office/officeart/2005/8/layout/gear1"/>
    <dgm:cxn modelId="{09CA70CA-692B-4416-AC49-F4D23BD2DAA3}" type="presOf" srcId="{B740C975-87B0-4D20-B467-D06E4C53A653}" destId="{B8C22B84-F454-4058-A7AC-9A3C46140877}" srcOrd="1" destOrd="0" presId="urn:microsoft.com/office/officeart/2005/8/layout/gear1"/>
    <dgm:cxn modelId="{5F05FECB-818D-49FC-B990-D9C045DC0E6D}" type="presOf" srcId="{65D7ED7C-7D4E-4C22-8EE9-7A23C0421B52}" destId="{6206D589-73CF-401E-B5D7-3A2A52A5D69A}" srcOrd="1" destOrd="0" presId="urn:microsoft.com/office/officeart/2005/8/layout/gear1"/>
    <dgm:cxn modelId="{AC18920B-F02B-4893-9E0A-E2DD738EAD6E}" srcId="{13601B75-27C9-4A2B-99DE-388FE42A1173}" destId="{75E15DE5-5CA0-4A94-AC25-A9DA5FFA4F8D}" srcOrd="4" destOrd="0" parTransId="{B8300619-0705-4A6E-B127-651D50268194}" sibTransId="{03082AF8-EBE1-4E38-B555-A63CE371AF17}"/>
    <dgm:cxn modelId="{66FD3CAC-EDEB-4A57-8E23-C6CD17E04AF0}" type="presOf" srcId="{65D7ED7C-7D4E-4C22-8EE9-7A23C0421B52}" destId="{4A65FBA7-BBD3-443C-A018-B41CA698F044}" srcOrd="2" destOrd="0" presId="urn:microsoft.com/office/officeart/2005/8/layout/gear1"/>
    <dgm:cxn modelId="{8E8DF496-D291-44F4-BFF4-2AFA1855C5C4}" type="presOf" srcId="{7499E255-496E-46C6-A7B3-E63E55583C03}" destId="{0A979EA3-A473-4AF6-B6DE-CA4F9B3CEEB4}" srcOrd="1" destOrd="0" presId="urn:microsoft.com/office/officeart/2005/8/layout/gear1"/>
    <dgm:cxn modelId="{F08B635F-8DD9-4492-9676-04B06837EF51}" type="presOf" srcId="{B740C975-87B0-4D20-B467-D06E4C53A653}" destId="{334C2DF2-0E51-4BE5-9D87-E3C9449BF0DE}" srcOrd="0" destOrd="0" presId="urn:microsoft.com/office/officeart/2005/8/layout/gear1"/>
    <dgm:cxn modelId="{097F2CD0-ECBC-4FA5-AAF4-CBD3B1B598D9}" type="presOf" srcId="{65D7ED7C-7D4E-4C22-8EE9-7A23C0421B52}" destId="{CB0D887D-1FF0-406A-A7D6-066B7DF9BB74}" srcOrd="0" destOrd="0" presId="urn:microsoft.com/office/officeart/2005/8/layout/gear1"/>
    <dgm:cxn modelId="{170CFEFF-17CC-4542-920B-5B5BDEB640F8}" type="presOf" srcId="{65D7ED7C-7D4E-4C22-8EE9-7A23C0421B52}" destId="{E59F0D9E-6A96-41EC-B272-529D9EFF63FF}" srcOrd="3" destOrd="0" presId="urn:microsoft.com/office/officeart/2005/8/layout/gear1"/>
    <dgm:cxn modelId="{81611CE2-7D79-4C8B-B47F-7DE91263673D}" type="presOf" srcId="{B740C975-87B0-4D20-B467-D06E4C53A653}" destId="{5484F191-FEDB-4BD9-BEC1-BEC127A7DFF5}" srcOrd="2" destOrd="0" presId="urn:microsoft.com/office/officeart/2005/8/layout/gear1"/>
    <dgm:cxn modelId="{D6F48FA2-2A45-4EBD-9420-689AA8B19658}" type="presParOf" srcId="{90D18AFB-C1FE-4537-984B-82D63856589B}" destId="{F44362D1-7D60-4403-8A6E-E9EA84A5BF5B}" srcOrd="0" destOrd="0" presId="urn:microsoft.com/office/officeart/2005/8/layout/gear1"/>
    <dgm:cxn modelId="{A861CB31-1888-4105-BE24-7D97100ABFDA}" type="presParOf" srcId="{90D18AFB-C1FE-4537-984B-82D63856589B}" destId="{0A979EA3-A473-4AF6-B6DE-CA4F9B3CEEB4}" srcOrd="1" destOrd="0" presId="urn:microsoft.com/office/officeart/2005/8/layout/gear1"/>
    <dgm:cxn modelId="{0ABAD77D-0104-4890-85F9-890CD6ADECF7}" type="presParOf" srcId="{90D18AFB-C1FE-4537-984B-82D63856589B}" destId="{39A43501-532F-4612-B7E5-027ADE487E4E}" srcOrd="2" destOrd="0" presId="urn:microsoft.com/office/officeart/2005/8/layout/gear1"/>
    <dgm:cxn modelId="{CA7DED45-AACA-4E17-8B85-7A6E543EF5D9}" type="presParOf" srcId="{90D18AFB-C1FE-4537-984B-82D63856589B}" destId="{334C2DF2-0E51-4BE5-9D87-E3C9449BF0DE}" srcOrd="3" destOrd="0" presId="urn:microsoft.com/office/officeart/2005/8/layout/gear1"/>
    <dgm:cxn modelId="{AAA5F132-5311-41BF-A7AF-47B31C218279}" type="presParOf" srcId="{90D18AFB-C1FE-4537-984B-82D63856589B}" destId="{B8C22B84-F454-4058-A7AC-9A3C46140877}" srcOrd="4" destOrd="0" presId="urn:microsoft.com/office/officeart/2005/8/layout/gear1"/>
    <dgm:cxn modelId="{9DDF2782-9039-4026-9E43-F3DB9C667373}" type="presParOf" srcId="{90D18AFB-C1FE-4537-984B-82D63856589B}" destId="{5484F191-FEDB-4BD9-BEC1-BEC127A7DFF5}" srcOrd="5" destOrd="0" presId="urn:microsoft.com/office/officeart/2005/8/layout/gear1"/>
    <dgm:cxn modelId="{E0656FE4-D7CE-4E87-B28A-A7750E612BF6}" type="presParOf" srcId="{90D18AFB-C1FE-4537-984B-82D63856589B}" destId="{CB0D887D-1FF0-406A-A7D6-066B7DF9BB74}" srcOrd="6" destOrd="0" presId="urn:microsoft.com/office/officeart/2005/8/layout/gear1"/>
    <dgm:cxn modelId="{4402F3B8-3D9B-424D-9F48-F420B8009F8C}" type="presParOf" srcId="{90D18AFB-C1FE-4537-984B-82D63856589B}" destId="{6206D589-73CF-401E-B5D7-3A2A52A5D69A}" srcOrd="7" destOrd="0" presId="urn:microsoft.com/office/officeart/2005/8/layout/gear1"/>
    <dgm:cxn modelId="{F4639C21-CA2C-4C01-8872-0C4349DC0812}" type="presParOf" srcId="{90D18AFB-C1FE-4537-984B-82D63856589B}" destId="{4A65FBA7-BBD3-443C-A018-B41CA698F044}" srcOrd="8" destOrd="0" presId="urn:microsoft.com/office/officeart/2005/8/layout/gear1"/>
    <dgm:cxn modelId="{B1C83985-DD40-43B2-AB33-A25114B376FA}" type="presParOf" srcId="{90D18AFB-C1FE-4537-984B-82D63856589B}" destId="{E59F0D9E-6A96-41EC-B272-529D9EFF63FF}" srcOrd="9" destOrd="0" presId="urn:microsoft.com/office/officeart/2005/8/layout/gear1"/>
    <dgm:cxn modelId="{202DAC7C-D25B-46F6-AFE3-500EF100DB16}" type="presParOf" srcId="{90D18AFB-C1FE-4537-984B-82D63856589B}" destId="{F3CB8C44-796A-4418-BA3D-6E5A0D0B62F2}" srcOrd="10" destOrd="0" presId="urn:microsoft.com/office/officeart/2005/8/layout/gear1"/>
    <dgm:cxn modelId="{E079C591-E408-4502-A3D2-B30EF9820E9A}" type="presParOf" srcId="{90D18AFB-C1FE-4537-984B-82D63856589B}" destId="{212D9642-2534-42A1-A57A-5A6EF0010634}" srcOrd="11" destOrd="0" presId="urn:microsoft.com/office/officeart/2005/8/layout/gear1"/>
    <dgm:cxn modelId="{A4EBB136-88EE-47EA-9C65-71E8B42E513A}" type="presParOf" srcId="{90D18AFB-C1FE-4537-984B-82D63856589B}" destId="{6B66917B-33CD-4F8C-889E-46F97EFD038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C786C-9CF5-44A4-9F4A-5E7CAC0281A2}">
      <dsp:nvSpPr>
        <dsp:cNvPr id="0" name=""/>
        <dsp:cNvSpPr/>
      </dsp:nvSpPr>
      <dsp:spPr>
        <a:xfrm rot="4396374">
          <a:off x="1887439" y="900630"/>
          <a:ext cx="3907078" cy="2724700"/>
        </a:xfrm>
        <a:prstGeom prst="swooshArrow">
          <a:avLst>
            <a:gd name="adj1" fmla="val 16310"/>
            <a:gd name="adj2" fmla="val 313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8E9AE-758C-4E4A-908F-471749C54326}">
      <dsp:nvSpPr>
        <dsp:cNvPr id="0" name=""/>
        <dsp:cNvSpPr/>
      </dsp:nvSpPr>
      <dsp:spPr>
        <a:xfrm>
          <a:off x="3351043" y="1256407"/>
          <a:ext cx="98665" cy="98665"/>
        </a:xfrm>
        <a:prstGeom prst="ellipse">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63FC6-271A-4425-8E84-F95FE0B4B6B7}">
      <dsp:nvSpPr>
        <dsp:cNvPr id="0" name=""/>
        <dsp:cNvSpPr/>
      </dsp:nvSpPr>
      <dsp:spPr>
        <a:xfrm>
          <a:off x="4026634" y="1801332"/>
          <a:ext cx="98665" cy="98665"/>
        </a:xfrm>
        <a:prstGeom prst="ellipse">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C3B72-AECE-4E8D-A052-D27E05DD8986}">
      <dsp:nvSpPr>
        <dsp:cNvPr id="0" name=""/>
        <dsp:cNvSpPr/>
      </dsp:nvSpPr>
      <dsp:spPr>
        <a:xfrm>
          <a:off x="4532953" y="2438588"/>
          <a:ext cx="98665" cy="98665"/>
        </a:xfrm>
        <a:prstGeom prst="ellipse">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18843-579A-42D9-9F0A-98CD90069E11}">
      <dsp:nvSpPr>
        <dsp:cNvPr id="0" name=""/>
        <dsp:cNvSpPr/>
      </dsp:nvSpPr>
      <dsp:spPr>
        <a:xfrm>
          <a:off x="1625520" y="0"/>
          <a:ext cx="1842066" cy="7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b" anchorCtr="0">
          <a:noAutofit/>
        </a:bodyPr>
        <a:lstStyle/>
        <a:p>
          <a:pPr lvl="0" algn="ctr" defTabSz="1111250" rtl="1">
            <a:lnSpc>
              <a:spcPct val="90000"/>
            </a:lnSpc>
            <a:spcBef>
              <a:spcPct val="0"/>
            </a:spcBef>
            <a:spcAft>
              <a:spcPct val="35000"/>
            </a:spcAft>
          </a:pPr>
          <a:r>
            <a:rPr lang="fa-IR" sz="2500" kern="1200" dirty="0" smtClean="0">
              <a:latin typeface="2  Nazanin"/>
              <a:cs typeface="B Koodak" panose="00000700000000000000" pitchFamily="2" charset="-78"/>
            </a:rPr>
            <a:t>کنترل کیفیت</a:t>
          </a:r>
          <a:endParaRPr lang="fa-IR" sz="2500" kern="1200" dirty="0">
            <a:latin typeface="2  Nazanin"/>
            <a:cs typeface="B Koodak" panose="00000700000000000000" pitchFamily="2" charset="-78"/>
          </a:endParaRPr>
        </a:p>
      </dsp:txBody>
      <dsp:txXfrm>
        <a:off x="1625520" y="0"/>
        <a:ext cx="1842066" cy="724153"/>
      </dsp:txXfrm>
    </dsp:sp>
    <dsp:sp modelId="{4FBB0F5A-23A7-4F30-AC2A-1BF4B521CCF8}">
      <dsp:nvSpPr>
        <dsp:cNvPr id="0" name=""/>
        <dsp:cNvSpPr/>
      </dsp:nvSpPr>
      <dsp:spPr>
        <a:xfrm>
          <a:off x="3915657" y="943663"/>
          <a:ext cx="2688421" cy="7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l" defTabSz="1111250" rtl="1">
            <a:lnSpc>
              <a:spcPct val="90000"/>
            </a:lnSpc>
            <a:spcBef>
              <a:spcPct val="0"/>
            </a:spcBef>
            <a:spcAft>
              <a:spcPct val="35000"/>
            </a:spcAft>
          </a:pPr>
          <a:endParaRPr lang="fa-IR" sz="2500" kern="1200" dirty="0">
            <a:latin typeface="2  Nazanin"/>
            <a:cs typeface="B Koodak" panose="00000700000000000000" pitchFamily="2" charset="-78"/>
          </a:endParaRPr>
        </a:p>
      </dsp:txBody>
      <dsp:txXfrm>
        <a:off x="3915657" y="943663"/>
        <a:ext cx="2688421" cy="724153"/>
      </dsp:txXfrm>
    </dsp:sp>
    <dsp:sp modelId="{6FB6CDF4-46DB-4172-8464-1026F7DE4331}">
      <dsp:nvSpPr>
        <dsp:cNvPr id="0" name=""/>
        <dsp:cNvSpPr/>
      </dsp:nvSpPr>
      <dsp:spPr>
        <a:xfrm>
          <a:off x="1625520" y="1488588"/>
          <a:ext cx="2140780" cy="7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r" defTabSz="1111250" rtl="1">
            <a:lnSpc>
              <a:spcPct val="90000"/>
            </a:lnSpc>
            <a:spcBef>
              <a:spcPct val="0"/>
            </a:spcBef>
            <a:spcAft>
              <a:spcPct val="35000"/>
            </a:spcAft>
          </a:pPr>
          <a:endParaRPr lang="fa-IR" sz="2500" kern="1200" dirty="0"/>
        </a:p>
      </dsp:txBody>
      <dsp:txXfrm>
        <a:off x="1625520" y="1488588"/>
        <a:ext cx="2140780" cy="724153"/>
      </dsp:txXfrm>
    </dsp:sp>
    <dsp:sp modelId="{732351F4-ABE0-4992-B26C-8524E10304D7}">
      <dsp:nvSpPr>
        <dsp:cNvPr id="0" name=""/>
        <dsp:cNvSpPr/>
      </dsp:nvSpPr>
      <dsp:spPr>
        <a:xfrm>
          <a:off x="4191001" y="1262066"/>
          <a:ext cx="1642924" cy="7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l" defTabSz="1111250" rtl="1">
            <a:lnSpc>
              <a:spcPct val="90000"/>
            </a:lnSpc>
            <a:spcBef>
              <a:spcPct val="0"/>
            </a:spcBef>
            <a:spcAft>
              <a:spcPct val="35000"/>
            </a:spcAft>
          </a:pPr>
          <a:r>
            <a:rPr lang="fa-IR" sz="2500" kern="1200" dirty="0" smtClean="0">
              <a:latin typeface="2  Nazanin"/>
              <a:cs typeface="B Koodak" panose="00000700000000000000" pitchFamily="2" charset="-78"/>
            </a:rPr>
            <a:t> اجرای الزامات  </a:t>
          </a:r>
          <a:endParaRPr lang="fa-IR" sz="2500" kern="1200" dirty="0">
            <a:latin typeface="2  Nazanin"/>
            <a:cs typeface="B Koodak" panose="00000700000000000000" pitchFamily="2" charset="-78"/>
          </a:endParaRPr>
        </a:p>
      </dsp:txBody>
      <dsp:txXfrm>
        <a:off x="4191001" y="1262066"/>
        <a:ext cx="1642924" cy="724153"/>
      </dsp:txXfrm>
    </dsp:sp>
    <dsp:sp modelId="{1FCFF46A-6C10-4E93-9440-B49AD76EE2F0}">
      <dsp:nvSpPr>
        <dsp:cNvPr id="0" name=""/>
        <dsp:cNvSpPr/>
      </dsp:nvSpPr>
      <dsp:spPr>
        <a:xfrm>
          <a:off x="4114800" y="3801808"/>
          <a:ext cx="2489279" cy="724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ctr" defTabSz="1111250" rtl="1">
            <a:lnSpc>
              <a:spcPct val="90000"/>
            </a:lnSpc>
            <a:spcBef>
              <a:spcPct val="0"/>
            </a:spcBef>
            <a:spcAft>
              <a:spcPct val="35000"/>
            </a:spcAft>
          </a:pPr>
          <a:r>
            <a:rPr lang="fa-IR" sz="2500" kern="1200" dirty="0" smtClean="0">
              <a:latin typeface="2  Nazanin"/>
              <a:cs typeface="B Koodak" panose="00000700000000000000" pitchFamily="2" charset="-78"/>
            </a:rPr>
            <a:t>شناسایی </a:t>
          </a:r>
          <a:r>
            <a:rPr lang="fa-IR" sz="2500" kern="1200" dirty="0" smtClean="0">
              <a:latin typeface="2  Nazanin"/>
              <a:cs typeface="B Koodak" panose="00000700000000000000" pitchFamily="2" charset="-78"/>
            </a:rPr>
            <a:t> </a:t>
          </a:r>
          <a:r>
            <a:rPr lang="fa-IR" sz="2500" kern="1200" dirty="0" smtClean="0">
              <a:latin typeface="2  Nazanin"/>
              <a:cs typeface="B Koodak" panose="00000700000000000000" pitchFamily="2" charset="-78"/>
            </a:rPr>
            <a:t>خطا</a:t>
          </a:r>
          <a:endParaRPr lang="fa-IR" sz="2500" kern="1200" dirty="0">
            <a:latin typeface="2  Nazanin"/>
            <a:cs typeface="B Koodak" panose="00000700000000000000" pitchFamily="2" charset="-78"/>
          </a:endParaRPr>
        </a:p>
      </dsp:txBody>
      <dsp:txXfrm>
        <a:off x="4114800" y="3801808"/>
        <a:ext cx="2489279" cy="724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CFC729-F311-4487-AFB6-D626A3847898}" type="datetimeFigureOut">
              <a:rPr lang="fa-IR" smtClean="0"/>
              <a:pPr/>
              <a:t>28/06/1445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847A33E-2887-453A-B9FD-E23AB74072D8}" type="slidenum">
              <a:rPr lang="fa-IR" smtClean="0"/>
              <a:pPr/>
              <a:t>‹#›</a:t>
            </a:fld>
            <a:endParaRPr lang="fa-IR"/>
          </a:p>
        </p:txBody>
      </p:sp>
    </p:spTree>
    <p:extLst>
      <p:ext uri="{BB962C8B-B14F-4D97-AF65-F5344CB8AC3E}">
        <p14:creationId xmlns:p14="http://schemas.microsoft.com/office/powerpoint/2010/main" val="12679936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847A33E-2887-453A-B9FD-E23AB74072D8}" type="slidenum">
              <a:rPr lang="fa-IR" smtClean="0"/>
              <a:pPr/>
              <a:t>1</a:t>
            </a:fld>
            <a:endParaRPr lang="fa-IR"/>
          </a:p>
        </p:txBody>
      </p:sp>
    </p:spTree>
    <p:extLst>
      <p:ext uri="{BB962C8B-B14F-4D97-AF65-F5344CB8AC3E}">
        <p14:creationId xmlns:p14="http://schemas.microsoft.com/office/powerpoint/2010/main" val="103174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847A33E-2887-453A-B9FD-E23AB74072D8}" type="slidenum">
              <a:rPr lang="fa-IR" smtClean="0"/>
              <a:pPr/>
              <a:t>17</a:t>
            </a:fld>
            <a:endParaRPr lang="fa-IR"/>
          </a:p>
        </p:txBody>
      </p:sp>
    </p:spTree>
    <p:extLst>
      <p:ext uri="{BB962C8B-B14F-4D97-AF65-F5344CB8AC3E}">
        <p14:creationId xmlns:p14="http://schemas.microsoft.com/office/powerpoint/2010/main" val="300863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847A33E-2887-453A-B9FD-E23AB74072D8}" type="slidenum">
              <a:rPr lang="fa-IR" smtClean="0"/>
              <a:pPr/>
              <a:t>29</a:t>
            </a:fld>
            <a:endParaRPr lang="fa-IR"/>
          </a:p>
        </p:txBody>
      </p:sp>
    </p:spTree>
    <p:extLst>
      <p:ext uri="{BB962C8B-B14F-4D97-AF65-F5344CB8AC3E}">
        <p14:creationId xmlns:p14="http://schemas.microsoft.com/office/powerpoint/2010/main" val="200364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847A33E-2887-453A-B9FD-E23AB74072D8}" type="slidenum">
              <a:rPr lang="fa-IR" smtClean="0"/>
              <a:pPr/>
              <a:t>59</a:t>
            </a:fld>
            <a:endParaRPr lang="fa-IR"/>
          </a:p>
        </p:txBody>
      </p:sp>
    </p:spTree>
    <p:extLst>
      <p:ext uri="{BB962C8B-B14F-4D97-AF65-F5344CB8AC3E}">
        <p14:creationId xmlns:p14="http://schemas.microsoft.com/office/powerpoint/2010/main" val="237883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A4B290-B036-4485-80EF-535C60D5DD28}" type="datetimeFigureOut">
              <a:rPr lang="en-US" smtClean="0"/>
              <a:pPr/>
              <a:t>1/9/2024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349B03F-3FE4-48E9-A90D-558FB635BEE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49B03F-3FE4-48E9-A90D-558FB635BEE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49B03F-3FE4-48E9-A90D-558FB635BEE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49B03F-3FE4-48E9-A90D-558FB635BEE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49B03F-3FE4-48E9-A90D-558FB635BEE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49B03F-3FE4-48E9-A90D-558FB635BEE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349B03F-3FE4-48E9-A90D-558FB635BE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349B03F-3FE4-48E9-A90D-558FB635BEE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A4B290-B036-4485-80EF-535C60D5DD28}" type="datetimeFigureOut">
              <a:rPr lang="en-US" smtClean="0"/>
              <a:pPr/>
              <a:t>1/9/2024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349B03F-3FE4-48E9-A90D-558FB635BEE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A4B290-B036-4485-80EF-535C60D5DD28}" type="datetimeFigureOut">
              <a:rPr lang="en-US" smtClean="0"/>
              <a:pPr/>
              <a:t>1/9/2024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49B03F-3FE4-48E9-A90D-558FB635BE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A4B290-B036-4485-80EF-535C60D5DD28}" type="datetimeFigureOut">
              <a:rPr lang="en-US" smtClean="0"/>
              <a:pPr/>
              <a:t>1/9/2024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349B03F-3FE4-48E9-A90D-558FB635BEE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A4B290-B036-4485-80EF-535C60D5DD28}" type="datetimeFigureOut">
              <a:rPr lang="en-US" smtClean="0"/>
              <a:pPr/>
              <a:t>1/9/2024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349B03F-3FE4-48E9-A90D-558FB635BE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hyperlink" Target="&#1575;&#1606;&#1608;&#1575;&#1593;%20&#1582;&#1591;&#1575;&#1607;&#1575;%20&#1583;&#1585;%20&#1570;&#1586;&#1605;&#1575;&#1740;&#1588;&#1711;&#1575;&#1607;.pdf" TargetMode="External"/><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ethVal(1).exe"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752600"/>
            <a:ext cx="7772400" cy="2209800"/>
          </a:xfrm>
        </p:spPr>
        <p:style>
          <a:lnRef idx="2">
            <a:schemeClr val="dk1"/>
          </a:lnRef>
          <a:fillRef idx="1">
            <a:schemeClr val="lt1"/>
          </a:fillRef>
          <a:effectRef idx="0">
            <a:schemeClr val="dk1"/>
          </a:effectRef>
          <a:fontRef idx="minor">
            <a:schemeClr val="dk1"/>
          </a:fontRef>
        </p:style>
        <p:txBody>
          <a:bodyPr>
            <a:normAutofit fontScale="92500"/>
          </a:bodyPr>
          <a:lstStyle/>
          <a:p>
            <a:pPr algn="ctr"/>
            <a:endParaRPr lang="fa-IR"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r>
              <a:rPr lang="fa-IR" dirty="0" smtClean="0">
                <a:solidFill>
                  <a:schemeClr val="tx1"/>
                </a:solidFill>
                <a:effectLst>
                  <a:outerShdw blurRad="38100" dist="38100" dir="2700000" algn="tl">
                    <a:srgbClr val="000000">
                      <a:alpha val="43137"/>
                    </a:srgbClr>
                  </a:outerShdw>
                </a:effectLst>
                <a:cs typeface="B Nazanin" panose="00000400000000000000" pitchFamily="2" charset="-78"/>
              </a:rPr>
              <a:t> </a:t>
            </a:r>
            <a:r>
              <a:rPr lang="fa-IR" sz="3800" dirty="0" smtClean="0">
                <a:solidFill>
                  <a:schemeClr val="tx1"/>
                </a:solidFill>
                <a:effectLst>
                  <a:outerShdw blurRad="38100" dist="38100" dir="2700000" algn="tl">
                    <a:srgbClr val="000000">
                      <a:alpha val="43137"/>
                    </a:srgbClr>
                  </a:outerShdw>
                </a:effectLst>
                <a:cs typeface="B Nazanin" panose="00000400000000000000" pitchFamily="2" charset="-78"/>
              </a:rPr>
              <a:t>دستورالعمل تضمین کیفیت در  آزمایشگاه  تالاسمی</a:t>
            </a:r>
            <a:endParaRPr lang="en-US" sz="3800"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r>
              <a:rPr lang="fa-IR" sz="3500" dirty="0" smtClean="0">
                <a:solidFill>
                  <a:schemeClr val="tx1"/>
                </a:solidFill>
                <a:effectLst>
                  <a:outerShdw blurRad="38100" dist="38100" dir="2700000" algn="tl">
                    <a:srgbClr val="000000">
                      <a:alpha val="43137"/>
                    </a:srgbClr>
                  </a:outerShdw>
                </a:effectLst>
                <a:cs typeface="B Nazanin" panose="00000400000000000000" pitchFamily="2" charset="-78"/>
              </a:rPr>
              <a:t>دی ماه 1402</a:t>
            </a:r>
            <a:endParaRPr lang="fa-IR" sz="3800"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r>
              <a:rPr lang="fa-IR" sz="1900" dirty="0" smtClean="0">
                <a:solidFill>
                  <a:schemeClr val="tx1"/>
                </a:solidFill>
                <a:effectLst>
                  <a:outerShdw blurRad="38100" dist="38100" dir="2700000" algn="tl">
                    <a:srgbClr val="000000">
                      <a:alpha val="43137"/>
                    </a:srgbClr>
                  </a:outerShdw>
                </a:effectLst>
                <a:cs typeface="B Nazanin" panose="00000400000000000000" pitchFamily="2" charset="-78"/>
              </a:rPr>
              <a:t>مینا فرزانه (مسئول کنترل کیفی آزمایشگاه جامع </a:t>
            </a:r>
            <a:r>
              <a:rPr lang="fa-IR" sz="1900" dirty="0" smtClean="0">
                <a:solidFill>
                  <a:schemeClr val="tx1"/>
                </a:solidFill>
                <a:effectLst>
                  <a:outerShdw blurRad="38100" dist="38100" dir="2700000" algn="tl">
                    <a:srgbClr val="000000">
                      <a:alpha val="43137"/>
                    </a:srgbClr>
                  </a:outerShdw>
                </a:effectLst>
                <a:cs typeface="B Nazanin" panose="00000400000000000000" pitchFamily="2" charset="-78"/>
              </a:rPr>
              <a:t>سلامت بهداشت </a:t>
            </a:r>
            <a:r>
              <a:rPr lang="fa-IR" sz="1900" dirty="0" smtClean="0">
                <a:solidFill>
                  <a:schemeClr val="tx1"/>
                </a:solidFill>
                <a:effectLst>
                  <a:outerShdw blurRad="38100" dist="38100" dir="2700000" algn="tl">
                    <a:srgbClr val="000000">
                      <a:alpha val="43137"/>
                    </a:srgbClr>
                  </a:outerShdw>
                </a:effectLst>
                <a:cs typeface="B Nazanin" panose="00000400000000000000" pitchFamily="2" charset="-78"/>
              </a:rPr>
              <a:t>اردبیل)</a:t>
            </a:r>
            <a:endParaRPr lang="fa-IR" sz="3800"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endParaRPr lang="fa-IR" sz="3800"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endParaRPr lang="fa-IR" dirty="0" smtClean="0">
              <a:solidFill>
                <a:schemeClr val="tx1"/>
              </a:solidFill>
              <a:cs typeface="B Nazanin" panose="00000400000000000000" pitchFamily="2" charset="-78"/>
            </a:endParaRPr>
          </a:p>
          <a:p>
            <a:pPr algn="ctr"/>
            <a:endParaRPr lang="fa-IR" sz="2400"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ctr"/>
            <a:endParaRPr lang="fa-IR" sz="2400" dirty="0">
              <a:solidFill>
                <a:schemeClr val="tx1"/>
              </a:solidFill>
              <a:effectLst>
                <a:outerShdw blurRad="38100" dist="38100" dir="2700000" algn="tl">
                  <a:srgbClr val="000000">
                    <a:alpha val="43137"/>
                  </a:srgbClr>
                </a:outerShdw>
              </a:effectLst>
              <a:cs typeface="B Nazanin" panose="00000400000000000000" pitchFamily="2" charset="-78"/>
            </a:endParaRPr>
          </a:p>
          <a:p>
            <a:pPr algn="ctr"/>
            <a:endParaRPr lang="fa-IR" sz="2400" dirty="0" smtClean="0">
              <a:effectLst>
                <a:outerShdw blurRad="38100" dist="38100" dir="2700000" algn="tl">
                  <a:srgbClr val="000000">
                    <a:alpha val="43137"/>
                  </a:srgbClr>
                </a:outerShdw>
              </a:effectLst>
              <a:cs typeface="B Nazanin" panose="00000400000000000000" pitchFamily="2" charset="-78"/>
            </a:endParaRPr>
          </a:p>
          <a:p>
            <a:pPr algn="ctr" rtl="1"/>
            <a:endParaRPr lang="en-US" dirty="0">
              <a:solidFill>
                <a:schemeClr val="tx1"/>
              </a:solidFill>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3" cstate="print"/>
          <a:stretch>
            <a:fillRect/>
          </a:stretch>
        </p:blipFill>
        <p:spPr>
          <a:xfrm>
            <a:off x="152400" y="228600"/>
            <a:ext cx="1518088" cy="81341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2400" dirty="0" smtClean="0">
                <a:cs typeface="B Nazanin" panose="00000400000000000000" pitchFamily="2" charset="-78"/>
              </a:rPr>
              <a:t>اشتباه درجوابدهی و ثبت نتایج</a:t>
            </a:r>
          </a:p>
          <a:p>
            <a:pPr algn="r" rtl="1"/>
            <a:r>
              <a:rPr lang="fa-IR" sz="2400" dirty="0" smtClean="0">
                <a:cs typeface="B Nazanin" panose="00000400000000000000" pitchFamily="2" charset="-78"/>
              </a:rPr>
              <a:t>ارائه جواب شفاهی به بیمار</a:t>
            </a:r>
          </a:p>
          <a:p>
            <a:pPr algn="r" rtl="1"/>
            <a:r>
              <a:rPr lang="fa-IR" sz="2400" dirty="0" smtClean="0">
                <a:cs typeface="B Nazanin" panose="00000400000000000000" pitchFamily="2" charset="-78"/>
              </a:rPr>
              <a:t>اشتباه در محاسبات (آزمایشات دستی)</a:t>
            </a:r>
          </a:p>
          <a:p>
            <a:pPr algn="r" rtl="1"/>
            <a:r>
              <a:rPr lang="fa-IR" sz="2400" dirty="0" smtClean="0">
                <a:cs typeface="B Nazanin" panose="00000400000000000000" pitchFamily="2" charset="-78"/>
              </a:rPr>
              <a:t>دادن نتیجه به بیمار اشتباه / یا فرد اشتباه</a:t>
            </a:r>
          </a:p>
          <a:p>
            <a:pPr algn="r" rtl="1"/>
            <a:r>
              <a:rPr lang="fa-IR" sz="2400" dirty="0" smtClean="0">
                <a:cs typeface="B Nazanin" panose="00000400000000000000" pitchFamily="2" charset="-78"/>
              </a:rPr>
              <a:t>تاخیر در دادن جواب های بحرانی</a:t>
            </a:r>
          </a:p>
          <a:p>
            <a:pPr algn="r" rtl="1"/>
            <a:endParaRPr lang="fa-IR" dirty="0" smtClean="0"/>
          </a:p>
          <a:p>
            <a:pPr algn="r" rtl="1"/>
            <a:endParaRPr lang="fa-IR" dirty="0" smtClean="0"/>
          </a:p>
          <a:p>
            <a:pPr algn="r" rtl="1"/>
            <a:endParaRPr lang="fa-IR" dirty="0" smtClean="0"/>
          </a:p>
        </p:txBody>
      </p:sp>
      <p:sp>
        <p:nvSpPr>
          <p:cNvPr id="3" name="Title 2"/>
          <p:cNvSpPr>
            <a:spLocks noGrp="1"/>
          </p:cNvSpPr>
          <p:nvPr>
            <p:ph type="title"/>
          </p:nvPr>
        </p:nvSpPr>
        <p:spPr/>
        <p:txBody>
          <a:bodyPr/>
          <a:lstStyle/>
          <a:p>
            <a:pPr algn="ctr"/>
            <a:r>
              <a:rPr lang="fa-IR" sz="2400" dirty="0" smtClean="0">
                <a:solidFill>
                  <a:schemeClr val="tx1"/>
                </a:solidFill>
                <a:latin typeface="+mn-lt"/>
                <a:ea typeface="+mn-ea"/>
                <a:cs typeface="B Nazanin" panose="00000400000000000000" pitchFamily="2" charset="-78"/>
              </a:rPr>
              <a:t>منابع خطای بعد از آنالیز         </a:t>
            </a:r>
            <a:endParaRPr lang="en-US" sz="2400" dirty="0" smtClean="0">
              <a:solidFill>
                <a:schemeClr val="tx1"/>
              </a:solidFill>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066595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5674161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dministrator\Desktop\ggrgrestfger.PNG"/>
          <p:cNvPicPr>
            <a:picLocks noChangeAspect="1" noChangeArrowheads="1"/>
          </p:cNvPicPr>
          <p:nvPr/>
        </p:nvPicPr>
        <p:blipFill>
          <a:blip r:embed="rId2" cstate="print"/>
          <a:srcRect/>
          <a:stretch>
            <a:fillRect/>
          </a:stretch>
        </p:blipFill>
        <p:spPr bwMode="auto">
          <a:xfrm>
            <a:off x="1828800" y="762000"/>
            <a:ext cx="5638800" cy="5311775"/>
          </a:xfrm>
          <a:prstGeom prst="rect">
            <a:avLst/>
          </a:prstGeom>
          <a:noFill/>
        </p:spPr>
      </p:pic>
      <p:sp>
        <p:nvSpPr>
          <p:cNvPr id="3" name="TextBox 2"/>
          <p:cNvSpPr txBox="1"/>
          <p:nvPr/>
        </p:nvSpPr>
        <p:spPr>
          <a:xfrm>
            <a:off x="2971800" y="381000"/>
            <a:ext cx="3200400" cy="369332"/>
          </a:xfrm>
          <a:prstGeom prst="rect">
            <a:avLst/>
          </a:prstGeom>
          <a:noFill/>
        </p:spPr>
        <p:txBody>
          <a:bodyPr wrap="square" rtlCol="0">
            <a:spAutoFit/>
          </a:bodyPr>
          <a:lstStyle/>
          <a:p>
            <a:r>
              <a:rPr lang="fa-IR" dirty="0" smtClean="0">
                <a:cs typeface="B Nazanin" pitchFamily="2" charset="-78"/>
              </a:rPr>
              <a:t>الزامات کنترل کیفی بخش هماتولوژی</a:t>
            </a:r>
            <a:endParaRPr lang="en-US" dirty="0">
              <a:cs typeface="B Nazanin" pitchFamily="2" charset="-78"/>
            </a:endParaRPr>
          </a:p>
        </p:txBody>
      </p:sp>
    </p:spTree>
    <p:extLst>
      <p:ext uri="{BB962C8B-B14F-4D97-AF65-F5344CB8AC3E}">
        <p14:creationId xmlns:p14="http://schemas.microsoft.com/office/powerpoint/2010/main" val="2685935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stretch>
            <a:fillRect/>
          </a:stretch>
        </p:blipFill>
        <p:spPr>
          <a:xfrm>
            <a:off x="1600200" y="274638"/>
            <a:ext cx="6248400" cy="4144962"/>
          </a:xfrm>
          <a:prstGeom prst="rect">
            <a:avLst/>
          </a:prstGeom>
        </p:spPr>
      </p:pic>
      <p:sp>
        <p:nvSpPr>
          <p:cNvPr id="4" name="TextBox 3"/>
          <p:cNvSpPr txBox="1"/>
          <p:nvPr/>
        </p:nvSpPr>
        <p:spPr>
          <a:xfrm>
            <a:off x="1232899" y="4648200"/>
            <a:ext cx="6983002" cy="523220"/>
          </a:xfrm>
          <a:prstGeom prst="rect">
            <a:avLst/>
          </a:prstGeom>
          <a:noFill/>
        </p:spPr>
        <p:txBody>
          <a:bodyPr wrap="none" rtlCol="1">
            <a:spAutoFit/>
          </a:bodyPr>
          <a:lstStyle/>
          <a:p>
            <a:r>
              <a:rPr lang="fa-IR" sz="2800" dirty="0" smtClean="0">
                <a:cs typeface="B Koodak" panose="00000700000000000000" pitchFamily="2" charset="-78"/>
              </a:rPr>
              <a:t>روش های اجرایی کنترل کیفیت در آزمایشگاه هماتولوژی</a:t>
            </a:r>
            <a:endParaRPr lang="fa-IR" sz="2800" dirty="0">
              <a:cs typeface="B Koodak"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092891"/>
          </a:xfrm>
        </p:spPr>
        <p:txBody>
          <a:bodyPr>
            <a:normAutofit lnSpcReduction="10000"/>
          </a:bodyPr>
          <a:lstStyle/>
          <a:p>
            <a:pPr algn="just" rtl="1"/>
            <a:r>
              <a:rPr lang="fa-IR" sz="2400" dirty="0">
                <a:cs typeface="B Titr" panose="00000700000000000000" pitchFamily="2" charset="-78"/>
              </a:rPr>
              <a:t>تعریف </a:t>
            </a:r>
            <a:r>
              <a:rPr lang="fa-IR" sz="2400" dirty="0" smtClean="0">
                <a:cs typeface="B Titr" panose="00000700000000000000" pitchFamily="2" charset="-78"/>
              </a:rPr>
              <a:t>دقت (</a:t>
            </a:r>
            <a:r>
              <a:rPr lang="en-US" sz="2400" dirty="0" smtClean="0">
                <a:cs typeface="B Titr" panose="00000700000000000000" pitchFamily="2" charset="-78"/>
              </a:rPr>
              <a:t>(precision</a:t>
            </a:r>
            <a:r>
              <a:rPr lang="fa-IR" dirty="0" smtClean="0">
                <a:cs typeface="B Nazanin" panose="00000400000000000000" pitchFamily="2" charset="-78"/>
              </a:rPr>
              <a:t>:میزان </a:t>
            </a:r>
            <a:r>
              <a:rPr lang="fa-IR" dirty="0">
                <a:cs typeface="B Nazanin" panose="00000400000000000000" pitchFamily="2" charset="-78"/>
              </a:rPr>
              <a:t>نزدیکی نتایج حاصل از آزمایش </a:t>
            </a:r>
            <a:r>
              <a:rPr lang="fa-IR" dirty="0" smtClean="0">
                <a:cs typeface="B Nazanin" panose="00000400000000000000" pitchFamily="2" charset="-78"/>
              </a:rPr>
              <a:t>های تکراری </a:t>
            </a:r>
            <a:r>
              <a:rPr lang="fa-IR" dirty="0">
                <a:cs typeface="B Nazanin" panose="00000400000000000000" pitchFamily="2" charset="-78"/>
              </a:rPr>
              <a:t>بر روی یک نمونه است و از معیار آماری عدم دقت شامل</a:t>
            </a:r>
            <a:r>
              <a:rPr lang="en-US" dirty="0">
                <a:cs typeface="B Nazanin" panose="00000400000000000000" pitchFamily="2" charset="-78"/>
              </a:rPr>
              <a:t>cv ,SD </a:t>
            </a:r>
            <a:r>
              <a:rPr lang="fa-IR" dirty="0">
                <a:cs typeface="B Nazanin" panose="00000400000000000000" pitchFamily="2" charset="-78"/>
              </a:rPr>
              <a:t> برای بیان آن استفاده میشود</a:t>
            </a:r>
            <a:r>
              <a:rPr lang="fa-IR" dirty="0" smtClean="0">
                <a:cs typeface="B Nazanin" panose="00000400000000000000" pitchFamily="2" charset="-78"/>
              </a:rPr>
              <a:t>.</a:t>
            </a:r>
          </a:p>
          <a:p>
            <a:pPr algn="just" rtl="1"/>
            <a:endParaRPr lang="fa-IR" dirty="0">
              <a:cs typeface="B Nazanin" panose="00000400000000000000" pitchFamily="2" charset="-78"/>
            </a:endParaRPr>
          </a:p>
          <a:p>
            <a:pPr algn="r" rtl="1"/>
            <a:r>
              <a:rPr lang="fa-IR" sz="2400" dirty="0">
                <a:cs typeface="B Titr" panose="00000700000000000000" pitchFamily="2" charset="-78"/>
              </a:rPr>
              <a:t>درستی یا (</a:t>
            </a:r>
            <a:r>
              <a:rPr lang="en-US" sz="2400" dirty="0" err="1">
                <a:cs typeface="B Titr" panose="00000700000000000000" pitchFamily="2" charset="-78"/>
              </a:rPr>
              <a:t>Truness</a:t>
            </a:r>
            <a:r>
              <a:rPr lang="fa-IR" sz="2400" dirty="0">
                <a:cs typeface="B Titr" panose="00000700000000000000" pitchFamily="2" charset="-78"/>
              </a:rPr>
              <a:t>): </a:t>
            </a:r>
            <a:r>
              <a:rPr lang="fa-IR" dirty="0" smtClean="0">
                <a:cs typeface="B Nazanin" panose="00000400000000000000" pitchFamily="2" charset="-78"/>
              </a:rPr>
              <a:t>نزدیکی میانگین نتایج حاصل از چند بار تکرار به میزان واقعی را درستی میگویند که از معیار بایاس برای بیان عدم درستی میتوان استفاده کرد.   </a:t>
            </a:r>
            <a:endParaRPr lang="fa-IR" dirty="0">
              <a:cs typeface="B Nazanin" panose="00000400000000000000" pitchFamily="2" charset="-78"/>
            </a:endParaRPr>
          </a:p>
          <a:p>
            <a:pPr algn="just" rtl="1"/>
            <a:endParaRPr lang="fa-IR" dirty="0" smtClean="0">
              <a:cs typeface="B Nazanin" panose="00000400000000000000" pitchFamily="2" charset="-78"/>
            </a:endParaRPr>
          </a:p>
          <a:p>
            <a:pPr algn="just" rtl="1"/>
            <a:r>
              <a:rPr lang="fa-IR" sz="2400" dirty="0" smtClean="0">
                <a:cs typeface="B Titr" panose="00000700000000000000" pitchFamily="2" charset="-78"/>
              </a:rPr>
              <a:t> </a:t>
            </a:r>
            <a:r>
              <a:rPr lang="fa-IR" sz="2400" dirty="0" smtClean="0">
                <a:cs typeface="B Titr" panose="00000700000000000000" pitchFamily="2" charset="-78"/>
              </a:rPr>
              <a:t>صحت (</a:t>
            </a:r>
            <a:r>
              <a:rPr lang="en-US" sz="2400" dirty="0" smtClean="0">
                <a:cs typeface="B Titr" panose="00000700000000000000" pitchFamily="2" charset="-78"/>
              </a:rPr>
              <a:t>(</a:t>
            </a:r>
            <a:r>
              <a:rPr lang="en-US" sz="2400" dirty="0">
                <a:cs typeface="B Titr" panose="00000700000000000000" pitchFamily="2" charset="-78"/>
              </a:rPr>
              <a:t>Accuracy</a:t>
            </a:r>
            <a:r>
              <a:rPr lang="fa-IR" sz="2400" dirty="0">
                <a:cs typeface="B Titr" panose="00000700000000000000" pitchFamily="2" charset="-78"/>
              </a:rPr>
              <a:t>: </a:t>
            </a:r>
            <a:r>
              <a:rPr lang="fa-IR" dirty="0">
                <a:cs typeface="B Nazanin" panose="00000400000000000000" pitchFamily="2" charset="-78"/>
              </a:rPr>
              <a:t>در بردارنده دو مفهوم دقت و درستی باهم است ونزدیکی </a:t>
            </a:r>
            <a:r>
              <a:rPr lang="fa-IR" dirty="0" smtClean="0">
                <a:cs typeface="B Nazanin" panose="00000400000000000000" pitchFamily="2" charset="-78"/>
              </a:rPr>
              <a:t>نتیجه یکبار اندازه گیری آنالیت با میزان واقعی را نشان میدهد.و برای بیان عدم صحت از معیار آماری </a:t>
            </a:r>
            <a:r>
              <a:rPr lang="fa-IR" dirty="0" smtClean="0">
                <a:cs typeface="B Nazanin" panose="00000400000000000000" pitchFamily="2" charset="-78"/>
              </a:rPr>
              <a:t>توتال ارور(خطای کل)</a:t>
            </a:r>
            <a:r>
              <a:rPr lang="fa-IR" dirty="0" smtClean="0">
                <a:cs typeface="B Nazanin" panose="00000400000000000000" pitchFamily="2" charset="-78"/>
              </a:rPr>
              <a:t> </a:t>
            </a:r>
            <a:r>
              <a:rPr lang="fa-IR" dirty="0" smtClean="0">
                <a:cs typeface="B Nazanin" panose="00000400000000000000" pitchFamily="2" charset="-78"/>
              </a:rPr>
              <a:t>استفاده میشود..</a:t>
            </a:r>
            <a:endParaRPr lang="en-US" dirty="0">
              <a:cs typeface="B Nazanin" panose="00000400000000000000" pitchFamily="2" charset="-78"/>
            </a:endParaRPr>
          </a:p>
        </p:txBody>
      </p:sp>
    </p:spTree>
    <p:extLst>
      <p:ext uri="{BB962C8B-B14F-4D97-AF65-F5344CB8AC3E}">
        <p14:creationId xmlns:p14="http://schemas.microsoft.com/office/powerpoint/2010/main" val="3608508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9003862"/>
              </p:ext>
            </p:extLst>
          </p:nvPr>
        </p:nvGraphicFramePr>
        <p:xfrm>
          <a:off x="685800" y="14176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2525900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آزمون های بررسی دقت              </a:t>
            </a:r>
            <a:endParaRPr lang="fa-IR" dirty="0"/>
          </a:p>
        </p:txBody>
      </p:sp>
      <p:pic>
        <p:nvPicPr>
          <p:cNvPr id="38914" name="Picture 2" descr="دانلود وکتور سیبل تیراندازی اسلحه | دانلود تصویر سیبل تیراندازی اسلحه،  وکتور سیبل تیراندازی"/>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9019" y="1481138"/>
            <a:ext cx="45259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57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31938"/>
            <a:ext cx="8296469" cy="4525963"/>
          </a:xfrm>
        </p:spPr>
        <p:txBody>
          <a:bodyPr/>
          <a:lstStyle/>
          <a:p>
            <a:pPr algn="r" rtl="1"/>
            <a:r>
              <a:rPr lang="fa-IR" dirty="0" smtClean="0">
                <a:cs typeface="B Nazanin" panose="00000400000000000000" pitchFamily="2" charset="-78"/>
              </a:rPr>
              <a:t>شامل تکرار یک آزمایش بر روی </a:t>
            </a:r>
            <a:r>
              <a:rPr lang="fa-IR" dirty="0" smtClean="0">
                <a:solidFill>
                  <a:srgbClr val="FF0000"/>
                </a:solidFill>
                <a:cs typeface="B Nazanin" panose="00000400000000000000" pitchFamily="2" charset="-78"/>
              </a:rPr>
              <a:t>یک</a:t>
            </a:r>
            <a:r>
              <a:rPr lang="fa-IR" dirty="0" smtClean="0">
                <a:cs typeface="B Nazanin" panose="00000400000000000000" pitchFamily="2" charset="-78"/>
              </a:rPr>
              <a:t> </a:t>
            </a:r>
            <a:r>
              <a:rPr lang="fa-IR" dirty="0" smtClean="0">
                <a:solidFill>
                  <a:srgbClr val="FF0000"/>
                </a:solidFill>
                <a:cs typeface="B Nazanin" panose="00000400000000000000" pitchFamily="2" charset="-78"/>
              </a:rPr>
              <a:t>نمونه</a:t>
            </a:r>
            <a:r>
              <a:rPr lang="fa-IR" dirty="0" smtClean="0">
                <a:cs typeface="B Nazanin" panose="00000400000000000000" pitchFamily="2" charset="-78"/>
              </a:rPr>
              <a:t> و محاسبه ی میانگین و </a:t>
            </a:r>
            <a:r>
              <a:rPr lang="en-US" dirty="0" smtClean="0">
                <a:latin typeface="Times New Roman" panose="02020603050405020304" pitchFamily="18" charset="0"/>
                <a:cs typeface="Times New Roman" panose="02020603050405020304" pitchFamily="18" charset="0"/>
              </a:rPr>
              <a:t>CV</a:t>
            </a:r>
            <a:r>
              <a:rPr lang="en-US" dirty="0" smtClean="0">
                <a:cs typeface="B Nazanin" panose="00000400000000000000" pitchFamily="2" charset="-78"/>
              </a:rPr>
              <a:t> </a:t>
            </a:r>
            <a:r>
              <a:rPr lang="fa-IR" dirty="0" smtClean="0">
                <a:cs typeface="B Nazanin" panose="00000400000000000000" pitchFamily="2" charset="-78"/>
              </a:rPr>
              <a:t> و </a:t>
            </a:r>
            <a:r>
              <a:rPr lang="en-US" dirty="0" smtClean="0">
                <a:latin typeface="Times New Roman" panose="02020603050405020304" pitchFamily="18" charset="0"/>
                <a:cs typeface="Times New Roman" panose="02020603050405020304" pitchFamily="18" charset="0"/>
              </a:rPr>
              <a:t>SD</a:t>
            </a:r>
            <a:endParaRPr lang="fa-IR" dirty="0" smtClean="0">
              <a:latin typeface="Times New Roman" panose="02020603050405020304" pitchFamily="18" charset="0"/>
              <a:cs typeface="Times New Roman" panose="02020603050405020304" pitchFamily="18" charset="0"/>
            </a:endParaRPr>
          </a:p>
          <a:p>
            <a:pPr marL="109728" indent="0" algn="r" rtl="1">
              <a:buNone/>
            </a:pPr>
            <a:r>
              <a:rPr lang="fa-IR" b="1" u="sng" dirty="0" smtClean="0">
                <a:solidFill>
                  <a:srgbClr val="FF0000"/>
                </a:solidFill>
                <a:cs typeface="B Nazanin" panose="00000400000000000000" pitchFamily="2" charset="-78"/>
              </a:rPr>
              <a:t>هدف: </a:t>
            </a:r>
            <a:r>
              <a:rPr lang="fa-IR" dirty="0" smtClean="0">
                <a:cs typeface="B Nazanin" panose="00000400000000000000" pitchFamily="2" charset="-78"/>
              </a:rPr>
              <a:t>تخمین سریع  از دقت روش بعد از کالیبراسیون و یا تعویض برند یا سری ساخت کیت</a:t>
            </a:r>
            <a:endParaRPr lang="fa-IR" dirty="0">
              <a:cs typeface="B Nazanin" panose="00000400000000000000" pitchFamily="2" charset="-78"/>
            </a:endParaRPr>
          </a:p>
          <a:p>
            <a:pPr marL="109728" indent="0" algn="r" rtl="1">
              <a:buNone/>
            </a:pPr>
            <a:r>
              <a:rPr lang="fa-IR" dirty="0" smtClean="0">
                <a:cs typeface="B Nazanin" panose="00000400000000000000" pitchFamily="2" charset="-78"/>
              </a:rPr>
              <a:t>تفسیر:هر چقدر </a:t>
            </a:r>
            <a:r>
              <a:rPr lang="en-US" dirty="0" smtClean="0">
                <a:latin typeface="Times New Roman" panose="02020603050405020304" pitchFamily="18" charset="0"/>
                <a:cs typeface="Times New Roman" panose="02020603050405020304" pitchFamily="18" charset="0"/>
              </a:rPr>
              <a:t>cv</a:t>
            </a:r>
            <a:r>
              <a:rPr lang="en-US" dirty="0" smtClean="0">
                <a:cs typeface="B Nazanin" panose="00000400000000000000" pitchFamily="2" charset="-78"/>
              </a:rPr>
              <a:t> </a:t>
            </a:r>
            <a:r>
              <a:rPr lang="fa-IR" dirty="0" smtClean="0">
                <a:cs typeface="B Nazanin" panose="00000400000000000000" pitchFamily="2" charset="-78"/>
              </a:rPr>
              <a:t> محاسبه شده پایینتر باشد نتایج به هم نزدیک تر و  دقت بهتر است ..</a:t>
            </a:r>
          </a:p>
          <a:p>
            <a:pPr marL="109728" indent="0" algn="r" rtl="1">
              <a:buNone/>
            </a:pPr>
            <a:r>
              <a:rPr lang="fa-IR" dirty="0" smtClean="0">
                <a:cs typeface="B Nazanin" panose="00000400000000000000" pitchFamily="2" charset="-78"/>
              </a:rPr>
              <a:t> خطای </a:t>
            </a:r>
            <a:r>
              <a:rPr lang="fa-IR" dirty="0" smtClean="0">
                <a:cs typeface="B Nazanin" panose="00000400000000000000" pitchFamily="2" charset="-78"/>
                <a:hlinkClick r:id="rId4" action="ppaction://hlinkfile"/>
              </a:rPr>
              <a:t>راندوم </a:t>
            </a:r>
            <a:r>
              <a:rPr lang="fa-IR" dirty="0" smtClean="0">
                <a:cs typeface="B Nazanin" panose="00000400000000000000" pitchFamily="2" charset="-78"/>
              </a:rPr>
              <a:t>را نشان می دهد..</a:t>
            </a:r>
          </a:p>
          <a:p>
            <a:pPr marL="109728" indent="0" algn="r" rtl="1">
              <a:buNone/>
            </a:pPr>
            <a:endParaRPr lang="fa-IR"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extLst>
              <p:ext uri="{D42A27DB-BD31-4B8C-83A1-F6EECF244321}">
                <p14:modId xmlns:p14="http://schemas.microsoft.com/office/powerpoint/2010/main" val="1018985725"/>
              </p:ext>
            </p:extLst>
          </p:nvPr>
        </p:nvGraphicFramePr>
        <p:xfrm>
          <a:off x="5051425" y="4953000"/>
          <a:ext cx="1903413" cy="685800"/>
        </p:xfrm>
        <a:graphic>
          <a:graphicData uri="http://schemas.openxmlformats.org/presentationml/2006/ole">
            <mc:AlternateContent xmlns:mc="http://schemas.openxmlformats.org/markup-compatibility/2006">
              <mc:Choice xmlns:v="urn:schemas-microsoft-com:vml" Requires="v">
                <p:oleObj spid="_x0000_s38280" name="Equation" r:id="rId5" imgW="1079032" imgH="393529" progId="">
                  <p:embed/>
                </p:oleObj>
              </mc:Choice>
              <mc:Fallback>
                <p:oleObj name="Equation" r:id="rId5" imgW="1079032" imgH="393529" progId="">
                  <p:embed/>
                  <p:pic>
                    <p:nvPicPr>
                      <p:cNvPr id="0" name="Picture 3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425" y="4953000"/>
                        <a:ext cx="19034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1" name="Rectangle 3"/>
          <p:cNvSpPr>
            <a:spLocks noChangeArrowheads="1"/>
          </p:cNvSpPr>
          <p:nvPr/>
        </p:nvSpPr>
        <p:spPr bwMode="auto">
          <a:xfrm>
            <a:off x="0" y="3889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2" name="Object 4"/>
          <p:cNvGraphicFramePr>
            <a:graphicFrameLocks noChangeAspect="1"/>
          </p:cNvGraphicFramePr>
          <p:nvPr/>
        </p:nvGraphicFramePr>
        <p:xfrm>
          <a:off x="2590800" y="4953000"/>
          <a:ext cx="2133350" cy="685800"/>
        </p:xfrm>
        <a:graphic>
          <a:graphicData uri="http://schemas.openxmlformats.org/presentationml/2006/ole">
            <mc:AlternateContent xmlns:mc="http://schemas.openxmlformats.org/markup-compatibility/2006">
              <mc:Choice xmlns:v="urn:schemas-microsoft-com:vml" Requires="v">
                <p:oleObj spid="_x0000_s38281" r:id="rId7" imgW="1511300" imgH="482600" progId="">
                  <p:embed/>
                </p:oleObj>
              </mc:Choice>
              <mc:Fallback>
                <p:oleObj r:id="rId7" imgW="1511300" imgH="482600" progId="">
                  <p:embed/>
                  <p:pic>
                    <p:nvPicPr>
                      <p:cNvPr id="0" name="Picture 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953000"/>
                        <a:ext cx="21333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4" name="Rectangle 6"/>
          <p:cNvSpPr>
            <a:spLocks noChangeArrowheads="1"/>
          </p:cNvSpPr>
          <p:nvPr/>
        </p:nvSpPr>
        <p:spPr bwMode="auto">
          <a:xfrm>
            <a:off x="0" y="9445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5" name="Object 7"/>
          <p:cNvGraphicFramePr>
            <a:graphicFrameLocks noChangeAspect="1"/>
          </p:cNvGraphicFramePr>
          <p:nvPr/>
        </p:nvGraphicFramePr>
        <p:xfrm>
          <a:off x="762000" y="4953000"/>
          <a:ext cx="1557867" cy="762000"/>
        </p:xfrm>
        <a:graphic>
          <a:graphicData uri="http://schemas.openxmlformats.org/presentationml/2006/ole">
            <mc:AlternateContent xmlns:mc="http://schemas.openxmlformats.org/markup-compatibility/2006">
              <mc:Choice xmlns:v="urn:schemas-microsoft-com:vml" Requires="v">
                <p:oleObj spid="_x0000_s38282" r:id="rId9" imgW="850531" imgH="431613" progId="">
                  <p:embed/>
                </p:oleObj>
              </mc:Choice>
              <mc:Fallback>
                <p:oleObj r:id="rId9" imgW="850531" imgH="431613" progId="">
                  <p:embed/>
                  <p:pic>
                    <p:nvPicPr>
                      <p:cNvPr id="0" name="Picture 3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953000"/>
                        <a:ext cx="155786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normAutofit/>
          </a:bodyPr>
          <a:lstStyle/>
          <a:p>
            <a:pPr algn="r"/>
            <a:r>
              <a:rPr lang="fa-IR" sz="2800" dirty="0" smtClean="0">
                <a:cs typeface="B Nazanin" panose="00000400000000000000" pitchFamily="2" charset="-78"/>
              </a:rPr>
              <a:t>1-تکرار پذیری</a:t>
            </a:r>
            <a:endParaRPr lang="fa-IR" sz="28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41577368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a:ext>
            </a:extLst>
          </a:blip>
          <a:stretch/>
        </p:blipFill>
        <p:spPr>
          <a:xfrm>
            <a:off x="551912" y="762000"/>
            <a:ext cx="8095360" cy="5114647"/>
          </a:xfrm>
        </p:spPr>
      </p:pic>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75000"/>
                  </a:prstClr>
                </a:solidFill>
              </a:rPr>
              <a:pPr/>
              <a:t>18</a:t>
            </a:fld>
            <a:endParaRPr lang="en-US">
              <a:solidFill>
                <a:prstClr val="black">
                  <a:tint val="75000"/>
                </a:prstClr>
              </a:solidFill>
            </a:endParaRPr>
          </a:p>
        </p:txBody>
      </p:sp>
      <p:sp>
        <p:nvSpPr>
          <p:cNvPr id="2" name="Rectangle 1"/>
          <p:cNvSpPr/>
          <p:nvPr/>
        </p:nvSpPr>
        <p:spPr>
          <a:xfrm>
            <a:off x="4215172" y="1143000"/>
            <a:ext cx="4624028" cy="882678"/>
          </a:xfrm>
          <a:prstGeom prst="rect">
            <a:avLst/>
          </a:prstGeom>
        </p:spPr>
        <p:txBody>
          <a:bodyPr wrap="square">
            <a:spAutoFit/>
          </a:bodyPr>
          <a:lstStyle/>
          <a:p>
            <a:pPr algn="r" rtl="1">
              <a:lnSpc>
                <a:spcPct val="107000"/>
              </a:lnSpc>
              <a:spcAft>
                <a:spcPts val="800"/>
              </a:spcAft>
            </a:pPr>
            <a:r>
              <a:rPr lang="fa-IR" sz="4800" dirty="0">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71994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00800" y="5624514"/>
            <a:ext cx="1600200" cy="273844"/>
          </a:xfrm>
          <a:prstGeom prst="rect">
            <a:avLst/>
          </a:prstGeom>
        </p:spPr>
        <p:txBody>
          <a:bodyPr/>
          <a:lstStyle/>
          <a:p>
            <a:fld id="{BD905401-D25A-AF41-9897-4FEA55EBCD10}" type="slidenum">
              <a:rPr lang="en-US" smtClean="0">
                <a:solidFill>
                  <a:prstClr val="black">
                    <a:tint val="95000"/>
                  </a:prstClr>
                </a:solidFill>
              </a:rPr>
              <a:pPr/>
              <a:t>19</a:t>
            </a:fld>
            <a:endParaRPr lang="en-US">
              <a:solidFill>
                <a:prstClr val="black">
                  <a:tint val="9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0144" y="1229756"/>
            <a:ext cx="6040054" cy="4394757"/>
          </a:xfrm>
          <a:prstGeom prst="rect">
            <a:avLst/>
          </a:prstGeom>
        </p:spPr>
      </p:pic>
      <p:sp>
        <p:nvSpPr>
          <p:cNvPr id="2" name="Rectangle 1"/>
          <p:cNvSpPr/>
          <p:nvPr/>
        </p:nvSpPr>
        <p:spPr>
          <a:xfrm>
            <a:off x="3429000" y="4038600"/>
            <a:ext cx="4053254" cy="923330"/>
          </a:xfrm>
          <a:prstGeom prst="rect">
            <a:avLst/>
          </a:prstGeom>
        </p:spPr>
        <p:txBody>
          <a:bodyPr wrap="square">
            <a:spAutoFit/>
          </a:bodyPr>
          <a:lstStyle/>
          <a:p>
            <a:pPr algn="ctr"/>
            <a:r>
              <a:rPr lang="en-US" sz="1350" dirty="0">
                <a:solidFill>
                  <a:srgbClr val="000000"/>
                </a:solidFill>
                <a:latin typeface="Times New Roman" charset="0"/>
                <a:ea typeface="Times New Roman" charset="0"/>
                <a:cs typeface="Times New Roman" charset="0"/>
              </a:rPr>
              <a:t>Westgard: For patient specimens analyzed in duplicate, the standard deviation is calculated from the differences, d, between duplicates, using the following equation:</a:t>
            </a:r>
            <a:endParaRPr lang="en-US" sz="1350" dirty="0">
              <a:solidFill>
                <a:prstClr val="black"/>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0524888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09601"/>
            <a:ext cx="8229600" cy="5181600"/>
          </a:xfrm>
          <a:ln>
            <a:solidFill>
              <a:schemeClr val="bg1"/>
            </a:solidFill>
          </a:ln>
        </p:spPr>
        <p:style>
          <a:lnRef idx="1">
            <a:schemeClr val="dk1"/>
          </a:lnRef>
          <a:fillRef idx="1003">
            <a:schemeClr val="lt1"/>
          </a:fillRef>
          <a:effectRef idx="1">
            <a:schemeClr val="dk1"/>
          </a:effectRef>
          <a:fontRef idx="minor">
            <a:schemeClr val="dk1"/>
          </a:fontRef>
        </p:style>
        <p:txBody>
          <a:bodyPr rtlCol="0" anchor="t">
            <a:normAutofit/>
          </a:bodyPr>
          <a:lstStyle/>
          <a:p>
            <a:pPr algn="ctr" rtl="1">
              <a:buNone/>
              <a:defRPr/>
            </a:pPr>
            <a:endParaRPr lang="fa-IR" sz="2800" b="1" dirty="0" smtClean="0">
              <a:solidFill>
                <a:schemeClr val="tx1"/>
              </a:solidFill>
              <a:cs typeface="+mj-cs"/>
            </a:endParaRPr>
          </a:p>
          <a:p>
            <a:pPr algn="ctr" rtl="1">
              <a:buNone/>
              <a:defRPr/>
            </a:pPr>
            <a:r>
              <a:rPr lang="en-US" sz="2800" b="1" dirty="0" smtClean="0">
                <a:solidFill>
                  <a:schemeClr val="tx1"/>
                </a:solidFill>
                <a:latin typeface="Times New Roman" panose="02020603050405020304" pitchFamily="18" charset="0"/>
                <a:cs typeface="Times New Roman" panose="02020603050405020304" pitchFamily="18" charset="0"/>
              </a:rPr>
              <a:t>Quality </a:t>
            </a:r>
            <a:r>
              <a:rPr lang="en-US" sz="2800" b="1" dirty="0">
                <a:solidFill>
                  <a:schemeClr val="tx1"/>
                </a:solidFill>
                <a:latin typeface="Times New Roman" panose="02020603050405020304" pitchFamily="18" charset="0"/>
                <a:cs typeface="Times New Roman" panose="02020603050405020304" pitchFamily="18" charset="0"/>
              </a:rPr>
              <a:t>assurance</a:t>
            </a:r>
            <a:r>
              <a:rPr lang="en-US" sz="2800" b="1" dirty="0">
                <a:solidFill>
                  <a:schemeClr val="tx1"/>
                </a:solidFill>
                <a:cs typeface="+mj-cs"/>
              </a:rPr>
              <a:t> </a:t>
            </a:r>
            <a:endParaRPr lang="fa-IR" sz="2800" b="1" dirty="0" smtClean="0">
              <a:solidFill>
                <a:schemeClr val="tx1"/>
              </a:solidFill>
              <a:cs typeface="+mj-cs"/>
            </a:endParaRPr>
          </a:p>
          <a:p>
            <a:pPr algn="r" rtl="1">
              <a:buNone/>
              <a:defRPr/>
            </a:pPr>
            <a:r>
              <a:rPr lang="fa-IR" sz="2800" b="1" dirty="0" smtClean="0">
                <a:solidFill>
                  <a:schemeClr val="tx1"/>
                </a:solidFill>
                <a:cs typeface="B Nazanin" panose="00000400000000000000" pitchFamily="2" charset="-78"/>
              </a:rPr>
              <a:t>تضمین </a:t>
            </a:r>
            <a:r>
              <a:rPr lang="fa-IR" sz="2800" b="1" dirty="0">
                <a:solidFill>
                  <a:schemeClr val="tx1"/>
                </a:solidFill>
                <a:cs typeface="B Nazanin" panose="00000400000000000000" pitchFamily="2" charset="-78"/>
              </a:rPr>
              <a:t>کیفیت</a:t>
            </a:r>
            <a:r>
              <a:rPr lang="fa-IR" sz="2800" b="1" dirty="0" smtClean="0">
                <a:solidFill>
                  <a:schemeClr val="tx1"/>
                </a:solidFill>
                <a:cs typeface="B Nazanin" panose="00000400000000000000" pitchFamily="2" charset="-78"/>
              </a:rPr>
              <a:t>:</a:t>
            </a:r>
          </a:p>
          <a:p>
            <a:pPr algn="r" rtl="1">
              <a:defRPr/>
            </a:pPr>
            <a:r>
              <a:rPr lang="fa-IR"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استانداردها و متدولوژی هایی برای </a:t>
            </a:r>
            <a:r>
              <a:rPr lang="fa-IR" sz="2800" dirty="0" smtClean="0">
                <a:solidFill>
                  <a:schemeClr val="tx1"/>
                </a:solidFill>
                <a:cs typeface="B Nazanin" panose="00000400000000000000" pitchFamily="2" charset="-78"/>
              </a:rPr>
              <a:t>برآورده </a:t>
            </a:r>
            <a:r>
              <a:rPr lang="fa-IR" sz="2800" dirty="0">
                <a:solidFill>
                  <a:schemeClr val="tx1"/>
                </a:solidFill>
                <a:cs typeface="B Nazanin" panose="00000400000000000000" pitchFamily="2" charset="-78"/>
              </a:rPr>
              <a:t>شدن الزامات تعریف </a:t>
            </a:r>
            <a:r>
              <a:rPr lang="fa-IR" sz="2800" dirty="0" smtClean="0">
                <a:solidFill>
                  <a:schemeClr val="tx1"/>
                </a:solidFill>
                <a:cs typeface="B Nazanin" panose="00000400000000000000" pitchFamily="2" charset="-78"/>
              </a:rPr>
              <a:t>و </a:t>
            </a:r>
            <a:r>
              <a:rPr lang="fa-IR" sz="2800" dirty="0">
                <a:solidFill>
                  <a:schemeClr val="tx1"/>
                </a:solidFill>
                <a:cs typeface="B Nazanin" panose="00000400000000000000" pitchFamily="2" charset="-78"/>
              </a:rPr>
              <a:t>آن را نظارت </a:t>
            </a:r>
            <a:r>
              <a:rPr lang="fa-IR" sz="2800" dirty="0" smtClean="0">
                <a:solidFill>
                  <a:schemeClr val="tx1"/>
                </a:solidFill>
                <a:cs typeface="B Nazanin" panose="00000400000000000000" pitchFamily="2" charset="-78"/>
              </a:rPr>
              <a:t>می کند</a:t>
            </a:r>
            <a:r>
              <a:rPr lang="en-US" sz="2800" dirty="0" smtClean="0">
                <a:solidFill>
                  <a:schemeClr val="tx1"/>
                </a:solidFill>
                <a:cs typeface="B Nazanin" panose="00000400000000000000" pitchFamily="2" charset="-78"/>
              </a:rPr>
              <a:t>.</a:t>
            </a:r>
            <a:endParaRPr lang="fa-IR" sz="2800" dirty="0" smtClean="0">
              <a:solidFill>
                <a:schemeClr val="tx1"/>
              </a:solidFill>
              <a:cs typeface="B Nazanin" panose="00000400000000000000" pitchFamily="2" charset="-78"/>
            </a:endParaRPr>
          </a:p>
          <a:p>
            <a:pPr algn="r" rtl="1">
              <a:defRPr/>
            </a:pPr>
            <a:r>
              <a:rPr lang="fa-IR" sz="2800" dirty="0">
                <a:solidFill>
                  <a:schemeClr val="tx1"/>
                </a:solidFill>
                <a:cs typeface="B Nazanin" panose="00000400000000000000" pitchFamily="2" charset="-78"/>
              </a:rPr>
              <a:t>تضمین کیفیت </a:t>
            </a:r>
            <a:r>
              <a:rPr lang="fa-IR" sz="2800" dirty="0" smtClean="0">
                <a:solidFill>
                  <a:schemeClr val="tx1"/>
                </a:solidFill>
                <a:cs typeface="B Nazanin" panose="00000400000000000000" pitchFamily="2" charset="-78"/>
              </a:rPr>
              <a:t>فرایندی است هدفمند، </a:t>
            </a:r>
            <a:r>
              <a:rPr lang="fa-IR" sz="2800" dirty="0">
                <a:solidFill>
                  <a:schemeClr val="accent2">
                    <a:lumMod val="75000"/>
                  </a:schemeClr>
                </a:solidFill>
                <a:cs typeface="B Nazanin" panose="00000400000000000000" pitchFamily="2" charset="-78"/>
              </a:rPr>
              <a:t>برای پیشگیری از ایجاد نقص </a:t>
            </a:r>
            <a:r>
              <a:rPr lang="fa-IR" sz="2800" dirty="0">
                <a:solidFill>
                  <a:schemeClr val="tx1"/>
                </a:solidFill>
                <a:cs typeface="B Nazanin" panose="00000400000000000000" pitchFamily="2" charset="-78"/>
              </a:rPr>
              <a:t>در سیستم/محصول </a:t>
            </a:r>
          </a:p>
          <a:p>
            <a:pPr algn="r" rtl="1">
              <a:defRPr/>
            </a:pPr>
            <a:r>
              <a:rPr lang="fa-IR" sz="2800" dirty="0">
                <a:solidFill>
                  <a:schemeClr val="accent2">
                    <a:lumMod val="75000"/>
                  </a:schemeClr>
                </a:solidFill>
                <a:cs typeface="B Nazanin" panose="00000400000000000000" pitchFamily="2" charset="-78"/>
              </a:rPr>
              <a:t>اطمینان </a:t>
            </a:r>
            <a:r>
              <a:rPr lang="fa-IR" sz="2800" dirty="0" smtClean="0">
                <a:solidFill>
                  <a:schemeClr val="accent2">
                    <a:lumMod val="75000"/>
                  </a:schemeClr>
                </a:solidFill>
                <a:cs typeface="B Nazanin" panose="00000400000000000000" pitchFamily="2" charset="-78"/>
              </a:rPr>
              <a:t>ایجاد می کند </a:t>
            </a:r>
            <a:r>
              <a:rPr lang="fa-IR" sz="2800" dirty="0">
                <a:solidFill>
                  <a:schemeClr val="tx1"/>
                </a:solidFill>
                <a:cs typeface="B Nazanin" panose="00000400000000000000" pitchFamily="2" charset="-78"/>
              </a:rPr>
              <a:t>که شما کار درست را انجام </a:t>
            </a:r>
            <a:r>
              <a:rPr lang="fa-IR" sz="2800" dirty="0" smtClean="0">
                <a:solidFill>
                  <a:schemeClr val="tx1"/>
                </a:solidFill>
                <a:cs typeface="B Nazanin" panose="00000400000000000000" pitchFamily="2" charset="-78"/>
              </a:rPr>
              <a:t>می دهید</a:t>
            </a:r>
            <a:r>
              <a:rPr lang="fa-IR" sz="2800" dirty="0">
                <a:solidFill>
                  <a:schemeClr val="tx1"/>
                </a:solidFill>
                <a:cs typeface="B Nazanin" panose="00000400000000000000" pitchFamily="2" charset="-78"/>
              </a:rPr>
              <a:t>.</a:t>
            </a:r>
          </a:p>
          <a:p>
            <a:pPr algn="r" rtl="1">
              <a:buNone/>
              <a:defRPr/>
            </a:pPr>
            <a:endParaRPr lang="fa-IR" sz="2800" dirty="0" smtClean="0">
              <a:solidFill>
                <a:schemeClr val="tx1"/>
              </a:solidFill>
              <a:cs typeface="B Nazanin" panose="00000400000000000000" pitchFamily="2" charset="-78"/>
            </a:endParaRPr>
          </a:p>
          <a:p>
            <a:pPr marL="0" indent="-2743200" algn="justLow" rtl="1">
              <a:buNone/>
              <a:defRPr/>
            </a:pPr>
            <a:r>
              <a:rPr lang="fa-IR" sz="3200" i="1" dirty="0" smtClean="0"/>
              <a:t> </a:t>
            </a:r>
            <a:endParaRPr lang="en-US" sz="3200" i="1" dirty="0"/>
          </a:p>
        </p:txBody>
      </p:sp>
    </p:spTree>
    <p:extLst>
      <p:ext uri="{BB962C8B-B14F-4D97-AF65-F5344CB8AC3E}">
        <p14:creationId xmlns:p14="http://schemas.microsoft.com/office/powerpoint/2010/main" val="278674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638288" cy="4800600"/>
          </a:xfrm>
        </p:spPr>
        <p:txBody>
          <a:bodyPr/>
          <a:lstStyle/>
          <a:p>
            <a:r>
              <a:rPr lang="en-US" dirty="0"/>
              <a:t>SD=3.34</a:t>
            </a:r>
          </a:p>
          <a:p>
            <a:r>
              <a:rPr lang="en-US" dirty="0"/>
              <a:t>2SD=6.7</a:t>
            </a:r>
          </a:p>
          <a:p>
            <a:r>
              <a:rPr lang="en-US" sz="2100" dirty="0"/>
              <a:t>If each Diff &gt; 2SD          </a:t>
            </a:r>
            <a:r>
              <a:rPr lang="en-US" sz="2100" dirty="0" smtClean="0"/>
              <a:t> </a:t>
            </a:r>
            <a:r>
              <a:rPr lang="en-US" sz="2100" dirty="0"/>
              <a:t>Random error happened</a:t>
            </a:r>
            <a:r>
              <a:rPr lang="fa-IR" sz="2100" dirty="0"/>
              <a:t> </a:t>
            </a:r>
            <a:r>
              <a:rPr lang="en-US" sz="2100" dirty="0"/>
              <a:t>          repeat the same sample</a:t>
            </a:r>
          </a:p>
          <a:p>
            <a:r>
              <a:rPr lang="en-US" sz="2100" dirty="0"/>
              <a:t>But CV is better than </a:t>
            </a:r>
            <a:r>
              <a:rPr lang="en-US" sz="2100" dirty="0" smtClean="0"/>
              <a:t>SD</a:t>
            </a:r>
            <a:endParaRPr lang="en-US" sz="2100" dirty="0"/>
          </a:p>
        </p:txBody>
      </p:sp>
      <p:sp>
        <p:nvSpPr>
          <p:cNvPr id="4" name="Slide Number Placeholder 3"/>
          <p:cNvSpPr>
            <a:spLocks noGrp="1"/>
          </p:cNvSpPr>
          <p:nvPr>
            <p:ph type="sldNum" sz="quarter" idx="12"/>
          </p:nvPr>
        </p:nvSpPr>
        <p:spPr/>
        <p:txBody>
          <a:bodyPr/>
          <a:lstStyle/>
          <a:p>
            <a:fld id="{BFEBEB0A-9E3D-4B14-9782-E2AE3DA60D96}" type="slidenum">
              <a:rPr lang="en-US" smtClean="0">
                <a:solidFill>
                  <a:prstClr val="black">
                    <a:tint val="95000"/>
                  </a:prstClr>
                </a:solidFill>
              </a:rPr>
              <a:pPr/>
              <a:t>20</a:t>
            </a:fld>
            <a:endParaRPr lang="en-US">
              <a:solidFill>
                <a:prstClr val="black">
                  <a:tint val="95000"/>
                </a:prstClr>
              </a:solidFill>
            </a:endParaRPr>
          </a:p>
        </p:txBody>
      </p:sp>
      <p:cxnSp>
        <p:nvCxnSpPr>
          <p:cNvPr id="6" name="Straight Arrow Connector 5"/>
          <p:cNvCxnSpPr/>
          <p:nvPr/>
        </p:nvCxnSpPr>
        <p:spPr>
          <a:xfrm>
            <a:off x="4343400" y="2590800"/>
            <a:ext cx="549822" cy="1191"/>
          </a:xfrm>
          <a:prstGeom prst="straightConnector1">
            <a:avLst/>
          </a:prstGeom>
          <a:ln w="571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032074" y="3560755"/>
          <a:ext cx="3501788" cy="2455236"/>
        </p:xfrm>
        <a:graphic>
          <a:graphicData uri="http://schemas.openxmlformats.org/drawingml/2006/table">
            <a:tbl>
              <a:tblPr firstRow="1" bandRow="1">
                <a:tableStyleId>{5C22544A-7EE6-4342-B048-85BDC9FD1C3A}</a:tableStyleId>
              </a:tblPr>
              <a:tblGrid>
                <a:gridCol w="875447">
                  <a:extLst>
                    <a:ext uri="{9D8B030D-6E8A-4147-A177-3AD203B41FA5}">
                      <a16:colId xmlns="" xmlns:a16="http://schemas.microsoft.com/office/drawing/2014/main" val="20000"/>
                    </a:ext>
                  </a:extLst>
                </a:gridCol>
                <a:gridCol w="875447">
                  <a:extLst>
                    <a:ext uri="{9D8B030D-6E8A-4147-A177-3AD203B41FA5}">
                      <a16:colId xmlns="" xmlns:a16="http://schemas.microsoft.com/office/drawing/2014/main" val="20001"/>
                    </a:ext>
                  </a:extLst>
                </a:gridCol>
                <a:gridCol w="875447">
                  <a:extLst>
                    <a:ext uri="{9D8B030D-6E8A-4147-A177-3AD203B41FA5}">
                      <a16:colId xmlns="" xmlns:a16="http://schemas.microsoft.com/office/drawing/2014/main" val="20002"/>
                    </a:ext>
                  </a:extLst>
                </a:gridCol>
                <a:gridCol w="875447">
                  <a:extLst>
                    <a:ext uri="{9D8B030D-6E8A-4147-A177-3AD203B41FA5}">
                      <a16:colId xmlns="" xmlns:a16="http://schemas.microsoft.com/office/drawing/2014/main" val="20003"/>
                    </a:ext>
                  </a:extLst>
                </a:gridCol>
              </a:tblGrid>
              <a:tr h="480060">
                <a:tc>
                  <a:txBody>
                    <a:bodyPr/>
                    <a:lstStyle/>
                    <a:p>
                      <a:pPr algn="ctr"/>
                      <a:r>
                        <a:rPr lang="en-US" sz="1400" dirty="0"/>
                        <a:t>HB1</a:t>
                      </a:r>
                    </a:p>
                  </a:txBody>
                  <a:tcPr marL="68580" marR="68580" marT="34290" marB="34290"/>
                </a:tc>
                <a:tc>
                  <a:txBody>
                    <a:bodyPr/>
                    <a:lstStyle/>
                    <a:p>
                      <a:pPr algn="ctr"/>
                      <a:r>
                        <a:rPr lang="en-US" sz="1400" dirty="0"/>
                        <a:t>HB2</a:t>
                      </a:r>
                    </a:p>
                  </a:txBody>
                  <a:tcPr marL="68580" marR="68580" marT="34290" marB="34290"/>
                </a:tc>
                <a:tc>
                  <a:txBody>
                    <a:bodyPr/>
                    <a:lstStyle/>
                    <a:p>
                      <a:pPr algn="ctr"/>
                      <a:r>
                        <a:rPr lang="en-US" sz="1400" dirty="0"/>
                        <a:t>DIFFERENCE</a:t>
                      </a:r>
                    </a:p>
                  </a:txBody>
                  <a:tcPr marL="68580" marR="68580" marT="34290" marB="34290"/>
                </a:tc>
                <a:tc>
                  <a:txBody>
                    <a:bodyPr/>
                    <a:lstStyle/>
                    <a:p>
                      <a:pPr algn="ctr"/>
                      <a:r>
                        <a:rPr lang="en-US" sz="1400" dirty="0"/>
                        <a:t>DIFF^2</a:t>
                      </a:r>
                    </a:p>
                  </a:txBody>
                  <a:tcPr marL="68580" marR="68580" marT="34290" marB="34290"/>
                </a:tc>
                <a:extLst>
                  <a:ext uri="{0D108BD9-81ED-4DB2-BD59-A6C34878D82A}">
                    <a16:rowId xmlns="" xmlns:a16="http://schemas.microsoft.com/office/drawing/2014/main" val="10000"/>
                  </a:ext>
                </a:extLst>
              </a:tr>
              <a:tr h="326656">
                <a:tc>
                  <a:txBody>
                    <a:bodyPr/>
                    <a:lstStyle/>
                    <a:p>
                      <a:pPr algn="ctr"/>
                      <a:r>
                        <a:rPr lang="en-US" sz="1400" dirty="0"/>
                        <a:t>120</a:t>
                      </a:r>
                    </a:p>
                  </a:txBody>
                  <a:tcPr marL="68580" marR="68580" marT="34290" marB="34290"/>
                </a:tc>
                <a:tc>
                  <a:txBody>
                    <a:bodyPr/>
                    <a:lstStyle/>
                    <a:p>
                      <a:pPr algn="ctr"/>
                      <a:r>
                        <a:rPr lang="en-US" sz="1400" dirty="0"/>
                        <a:t>122</a:t>
                      </a:r>
                    </a:p>
                  </a:txBody>
                  <a:tcPr marL="68580" marR="68580" marT="34290" marB="34290"/>
                </a:tc>
                <a:tc>
                  <a:txBody>
                    <a:bodyPr/>
                    <a:lstStyle/>
                    <a:p>
                      <a:pPr algn="ctr"/>
                      <a:r>
                        <a:rPr lang="en-US" sz="1400" dirty="0"/>
                        <a:t>2</a:t>
                      </a:r>
                    </a:p>
                  </a:txBody>
                  <a:tcPr marL="68580" marR="68580" marT="34290" marB="34290"/>
                </a:tc>
                <a:tc>
                  <a:txBody>
                    <a:bodyPr/>
                    <a:lstStyle/>
                    <a:p>
                      <a:pPr algn="ctr"/>
                      <a:r>
                        <a:rPr lang="en-US" sz="1400" dirty="0"/>
                        <a:t>4</a:t>
                      </a:r>
                    </a:p>
                  </a:txBody>
                  <a:tcPr marL="68580" marR="68580" marT="34290" marB="34290"/>
                </a:tc>
                <a:extLst>
                  <a:ext uri="{0D108BD9-81ED-4DB2-BD59-A6C34878D82A}">
                    <a16:rowId xmlns="" xmlns:a16="http://schemas.microsoft.com/office/drawing/2014/main" val="10001"/>
                  </a:ext>
                </a:extLst>
              </a:tr>
              <a:tr h="326656">
                <a:tc>
                  <a:txBody>
                    <a:bodyPr/>
                    <a:lstStyle/>
                    <a:p>
                      <a:pPr algn="ctr"/>
                      <a:r>
                        <a:rPr lang="en-US" sz="1400" dirty="0"/>
                        <a:t>161</a:t>
                      </a:r>
                    </a:p>
                  </a:txBody>
                  <a:tcPr marL="68580" marR="68580" marT="34290" marB="34290"/>
                </a:tc>
                <a:tc>
                  <a:txBody>
                    <a:bodyPr/>
                    <a:lstStyle/>
                    <a:p>
                      <a:pPr algn="ctr"/>
                      <a:r>
                        <a:rPr lang="en-US" sz="1400" dirty="0"/>
                        <a:t>163</a:t>
                      </a:r>
                    </a:p>
                  </a:txBody>
                  <a:tcPr marL="68580" marR="68580" marT="34290" marB="34290"/>
                </a:tc>
                <a:tc>
                  <a:txBody>
                    <a:bodyPr/>
                    <a:lstStyle/>
                    <a:p>
                      <a:pPr algn="ctr"/>
                      <a:r>
                        <a:rPr lang="en-US" sz="1400" dirty="0"/>
                        <a:t>2</a:t>
                      </a:r>
                    </a:p>
                  </a:txBody>
                  <a:tcPr marL="68580" marR="68580" marT="34290" marB="34290"/>
                </a:tc>
                <a:tc>
                  <a:txBody>
                    <a:bodyPr/>
                    <a:lstStyle/>
                    <a:p>
                      <a:pPr algn="ctr"/>
                      <a:r>
                        <a:rPr lang="en-US" sz="1400" dirty="0"/>
                        <a:t>4</a:t>
                      </a:r>
                    </a:p>
                  </a:txBody>
                  <a:tcPr marL="68580" marR="68580" marT="34290" marB="34290"/>
                </a:tc>
                <a:extLst>
                  <a:ext uri="{0D108BD9-81ED-4DB2-BD59-A6C34878D82A}">
                    <a16:rowId xmlns="" xmlns:a16="http://schemas.microsoft.com/office/drawing/2014/main" val="10002"/>
                  </a:ext>
                </a:extLst>
              </a:tr>
              <a:tr h="326656">
                <a:tc>
                  <a:txBody>
                    <a:bodyPr/>
                    <a:lstStyle/>
                    <a:p>
                      <a:pPr algn="ctr"/>
                      <a:r>
                        <a:rPr lang="en-US" sz="1400" dirty="0"/>
                        <a:t>110</a:t>
                      </a:r>
                    </a:p>
                  </a:txBody>
                  <a:tcPr marL="68580" marR="68580" marT="34290" marB="34290"/>
                </a:tc>
                <a:tc>
                  <a:txBody>
                    <a:bodyPr/>
                    <a:lstStyle/>
                    <a:p>
                      <a:pPr algn="ctr"/>
                      <a:r>
                        <a:rPr lang="en-US" sz="1400" dirty="0"/>
                        <a:t>100</a:t>
                      </a:r>
                    </a:p>
                  </a:txBody>
                  <a:tcPr marL="68580" marR="68580" marT="34290" marB="34290"/>
                </a:tc>
                <a:tc>
                  <a:txBody>
                    <a:bodyPr/>
                    <a:lstStyle/>
                    <a:p>
                      <a:pPr algn="ctr"/>
                      <a:r>
                        <a:rPr lang="en-US" sz="1400" dirty="0"/>
                        <a:t>10</a:t>
                      </a:r>
                    </a:p>
                  </a:txBody>
                  <a:tcPr marL="68580" marR="68580" marT="34290" marB="34290"/>
                </a:tc>
                <a:tc>
                  <a:txBody>
                    <a:bodyPr/>
                    <a:lstStyle/>
                    <a:p>
                      <a:pPr algn="ctr"/>
                      <a:r>
                        <a:rPr lang="en-US" sz="1400" dirty="0"/>
                        <a:t>100</a:t>
                      </a:r>
                    </a:p>
                  </a:txBody>
                  <a:tcPr marL="68580" marR="68580" marT="34290" marB="34290"/>
                </a:tc>
                <a:extLst>
                  <a:ext uri="{0D108BD9-81ED-4DB2-BD59-A6C34878D82A}">
                    <a16:rowId xmlns="" xmlns:a16="http://schemas.microsoft.com/office/drawing/2014/main" val="10003"/>
                  </a:ext>
                </a:extLst>
              </a:tr>
              <a:tr h="326656">
                <a:tc>
                  <a:txBody>
                    <a:bodyPr/>
                    <a:lstStyle/>
                    <a:p>
                      <a:pPr algn="ctr"/>
                      <a:r>
                        <a:rPr lang="en-US" sz="1400" dirty="0"/>
                        <a:t>140</a:t>
                      </a:r>
                    </a:p>
                  </a:txBody>
                  <a:tcPr marL="68580" marR="68580" marT="34290" marB="34290"/>
                </a:tc>
                <a:tc>
                  <a:txBody>
                    <a:bodyPr/>
                    <a:lstStyle/>
                    <a:p>
                      <a:pPr algn="ctr"/>
                      <a:r>
                        <a:rPr lang="en-US" sz="1400" dirty="0"/>
                        <a:t>140</a:t>
                      </a:r>
                    </a:p>
                  </a:txBody>
                  <a:tcPr marL="68580" marR="68580" marT="34290" marB="34290"/>
                </a:tc>
                <a:tc>
                  <a:txBody>
                    <a:bodyPr/>
                    <a:lstStyle/>
                    <a:p>
                      <a:pPr algn="ctr"/>
                      <a:r>
                        <a:rPr lang="en-US" sz="1400" dirty="0"/>
                        <a:t>0</a:t>
                      </a:r>
                    </a:p>
                  </a:txBody>
                  <a:tcPr marL="68580" marR="68580" marT="34290" marB="34290"/>
                </a:tc>
                <a:tc>
                  <a:txBody>
                    <a:bodyPr/>
                    <a:lstStyle/>
                    <a:p>
                      <a:pPr algn="ctr"/>
                      <a:r>
                        <a:rPr lang="en-US" sz="1400" dirty="0"/>
                        <a:t>0</a:t>
                      </a:r>
                    </a:p>
                  </a:txBody>
                  <a:tcPr marL="68580" marR="68580" marT="34290" marB="34290"/>
                </a:tc>
                <a:extLst>
                  <a:ext uri="{0D108BD9-81ED-4DB2-BD59-A6C34878D82A}">
                    <a16:rowId xmlns="" xmlns:a16="http://schemas.microsoft.com/office/drawing/2014/main" val="10004"/>
                  </a:ext>
                </a:extLst>
              </a:tr>
              <a:tr h="326656">
                <a:tc>
                  <a:txBody>
                    <a:bodyPr/>
                    <a:lstStyle/>
                    <a:p>
                      <a:pPr algn="ctr"/>
                      <a:r>
                        <a:rPr lang="en-US" sz="1400" dirty="0"/>
                        <a:t>134</a:t>
                      </a:r>
                    </a:p>
                  </a:txBody>
                  <a:tcPr marL="68580" marR="68580" marT="34290" marB="34290"/>
                </a:tc>
                <a:tc>
                  <a:txBody>
                    <a:bodyPr/>
                    <a:lstStyle/>
                    <a:p>
                      <a:pPr algn="ctr"/>
                      <a:r>
                        <a:rPr lang="en-US" sz="1400" dirty="0"/>
                        <a:t>132</a:t>
                      </a:r>
                    </a:p>
                  </a:txBody>
                  <a:tcPr marL="68580" marR="68580" marT="34290" marB="34290"/>
                </a:tc>
                <a:tc>
                  <a:txBody>
                    <a:bodyPr/>
                    <a:lstStyle/>
                    <a:p>
                      <a:pPr algn="ctr"/>
                      <a:r>
                        <a:rPr lang="en-US" sz="1400" dirty="0"/>
                        <a:t>2</a:t>
                      </a:r>
                    </a:p>
                  </a:txBody>
                  <a:tcPr marL="68580" marR="68580" marT="34290" marB="34290"/>
                </a:tc>
                <a:tc>
                  <a:txBody>
                    <a:bodyPr/>
                    <a:lstStyle/>
                    <a:p>
                      <a:pPr algn="ctr"/>
                      <a:r>
                        <a:rPr lang="en-US" sz="1400" dirty="0"/>
                        <a:t>4</a:t>
                      </a:r>
                    </a:p>
                  </a:txBody>
                  <a:tcPr marL="68580" marR="68580" marT="34290" marB="34290"/>
                </a:tc>
                <a:extLst>
                  <a:ext uri="{0D108BD9-81ED-4DB2-BD59-A6C34878D82A}">
                    <a16:rowId xmlns="" xmlns:a16="http://schemas.microsoft.com/office/drawing/2014/main" val="10005"/>
                  </a:ext>
                </a:extLst>
              </a:tr>
              <a:tr h="326656">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112</a:t>
                      </a:r>
                    </a:p>
                  </a:txBody>
                  <a:tcPr marL="68580" marR="68580" marT="34290" marB="34290"/>
                </a:tc>
                <a:extLst>
                  <a:ext uri="{0D108BD9-81ED-4DB2-BD59-A6C34878D82A}">
                    <a16:rowId xmlns="" xmlns:a16="http://schemas.microsoft.com/office/drawing/2014/main" val="10006"/>
                  </a:ext>
                </a:extLst>
              </a:tr>
            </a:tbl>
          </a:graphicData>
        </a:graphic>
      </p:graphicFrame>
      <p:sp>
        <p:nvSpPr>
          <p:cNvPr id="5" name="Oval 4"/>
          <p:cNvSpPr/>
          <p:nvPr/>
        </p:nvSpPr>
        <p:spPr>
          <a:xfrm>
            <a:off x="7039771" y="4593302"/>
            <a:ext cx="374948" cy="37490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cxnSp>
        <p:nvCxnSpPr>
          <p:cNvPr id="8" name="Straight Arrow Connector 7"/>
          <p:cNvCxnSpPr/>
          <p:nvPr/>
        </p:nvCxnSpPr>
        <p:spPr>
          <a:xfrm>
            <a:off x="8280330" y="2595465"/>
            <a:ext cx="549822" cy="1191"/>
          </a:xfrm>
          <a:prstGeom prst="straightConnector1">
            <a:avLst/>
          </a:prstGeom>
          <a:ln w="571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713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cs typeface="B Nazanin" panose="00000400000000000000" pitchFamily="2" charset="-78"/>
              </a:rPr>
              <a:t>این روش مشابه داپلیکیت تست است ولی برای انجام این روش در ابتدای سری کاری 5-10 نمونه را ازمایش و همان نمونه ها را با درب بسته در یخچال نگهداری و درپایان سری کاری ازمایش انجام دهید.</a:t>
            </a:r>
          </a:p>
          <a:p>
            <a:pPr algn="r" rtl="1"/>
            <a:r>
              <a:rPr lang="fa-IR" dirty="0" smtClean="0">
                <a:cs typeface="B Nazanin" panose="00000400000000000000" pitchFamily="2" charset="-78"/>
              </a:rPr>
              <a:t>این روش علاوه بر بررسی نوسانات دستگاه(مانند ازمون مضاعف)</a:t>
            </a:r>
            <a:r>
              <a:rPr lang="en-US" dirty="0" smtClean="0">
                <a:cs typeface="B Nazanin" panose="00000400000000000000" pitchFamily="2" charset="-78"/>
              </a:rPr>
              <a:t> </a:t>
            </a:r>
            <a:r>
              <a:rPr lang="fa-IR" dirty="0" smtClean="0">
                <a:cs typeface="B Nazanin" panose="00000400000000000000" pitchFamily="2" charset="-78"/>
              </a:rPr>
              <a:t>تاثیرات شرایط نگهداری بر نمونه را نیز میتواند بررسی کند</a:t>
            </a:r>
          </a:p>
          <a:p>
            <a:pPr algn="r" rtl="1"/>
            <a:r>
              <a:rPr lang="fa-IR" dirty="0" smtClean="0">
                <a:cs typeface="B Nazanin" panose="00000400000000000000" pitchFamily="2" charset="-78"/>
              </a:rPr>
              <a:t>محاسبات دقیقا مانند آزمون مضاعف انجام میشود</a:t>
            </a:r>
          </a:p>
          <a:p>
            <a:pPr algn="r" rtl="1"/>
            <a:r>
              <a:rPr lang="fa-IR" dirty="0" smtClean="0">
                <a:cs typeface="B Nazanin" panose="00000400000000000000" pitchFamily="2" charset="-78"/>
              </a:rPr>
              <a:t>بهتر است از نمونه های یکسان برای آزمون مضاعف و بازبینی استفاده ود</a:t>
            </a:r>
          </a:p>
          <a:p>
            <a:pPr algn="r" rtl="1"/>
            <a:r>
              <a:rPr lang="fa-IR" dirty="0" smtClean="0">
                <a:cs typeface="B Nazanin" panose="00000400000000000000" pitchFamily="2" charset="-78"/>
              </a:rPr>
              <a:t>حداکثر فاصله زمانی بین دو آزمایش 6 ساعت است</a:t>
            </a:r>
            <a:r>
              <a:rPr lang="fa-IR" dirty="0" smtClean="0"/>
              <a:t>.</a:t>
            </a:r>
            <a:endParaRPr lang="fa-IR" dirty="0"/>
          </a:p>
        </p:txBody>
      </p:sp>
      <p:sp>
        <p:nvSpPr>
          <p:cNvPr id="3" name="Title 2"/>
          <p:cNvSpPr>
            <a:spLocks noGrp="1"/>
          </p:cNvSpPr>
          <p:nvPr>
            <p:ph type="title"/>
          </p:nvPr>
        </p:nvSpPr>
        <p:spPr/>
        <p:txBody>
          <a:bodyPr>
            <a:normAutofit fontScale="90000"/>
          </a:bodyPr>
          <a:lstStyle/>
          <a:p>
            <a:pPr algn="r"/>
            <a:r>
              <a:rPr lang="en-US" dirty="0" smtClean="0"/>
              <a:t/>
            </a:r>
            <a:br>
              <a:rPr lang="en-US" dirty="0" smtClean="0"/>
            </a:br>
            <a:r>
              <a:rPr lang="fa-IR" b="0" dirty="0" smtClean="0">
                <a:latin typeface="Times New Roman" pitchFamily="18" charset="0"/>
                <a:cs typeface="Times New Roman" pitchFamily="18" charset="0"/>
              </a:rPr>
              <a:t>)</a:t>
            </a:r>
            <a:r>
              <a:rPr lang="en-US" b="0" dirty="0" smtClean="0">
                <a:latin typeface="Times New Roman" pitchFamily="18" charset="0"/>
                <a:cs typeface="Times New Roman" pitchFamily="18" charset="0"/>
              </a:rPr>
              <a:t>Check test</a:t>
            </a:r>
            <a:r>
              <a:rPr lang="fa-IR" sz="3000" dirty="0" smtClean="0">
                <a:solidFill>
                  <a:schemeClr val="tx1"/>
                </a:solidFill>
                <a:latin typeface="+mn-lt"/>
                <a:ea typeface="+mn-ea"/>
                <a:cs typeface="B Nazanin" panose="00000400000000000000" pitchFamily="2" charset="-78"/>
              </a:rPr>
              <a:t>3-چک تست </a:t>
            </a:r>
            <a:r>
              <a:rPr lang="fa-IR" sz="4900" b="0" dirty="0" smtClean="0">
                <a:solidFill>
                  <a:schemeClr val="tx1"/>
                </a:solidFill>
                <a:latin typeface="+mn-lt"/>
                <a:ea typeface="+mn-ea"/>
                <a:cs typeface="B Nazanin" panose="00000400000000000000" pitchFamily="2" charset="-78"/>
              </a:rPr>
              <a:t>(</a:t>
            </a:r>
            <a:r>
              <a:rPr lang="en-US" sz="3000" dirty="0" smtClean="0">
                <a:solidFill>
                  <a:schemeClr val="tx1"/>
                </a:solidFill>
                <a:latin typeface="+mn-lt"/>
                <a:ea typeface="+mn-ea"/>
                <a:cs typeface="B Nazanin" panose="00000400000000000000" pitchFamily="2" charset="-78"/>
              </a:rPr>
              <a:t> </a:t>
            </a:r>
            <a:endParaRPr lang="fa-IR" dirty="0"/>
          </a:p>
        </p:txBody>
      </p:sp>
    </p:spTree>
    <p:extLst>
      <p:ext uri="{BB962C8B-B14F-4D97-AF65-F5344CB8AC3E}">
        <p14:creationId xmlns:p14="http://schemas.microsoft.com/office/powerpoint/2010/main" val="41988118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pPr algn="just" rtl="1"/>
            <a:r>
              <a:rPr lang="fa-IR" dirty="0">
                <a:cs typeface="B Nazanin" panose="00000400000000000000" pitchFamily="2" charset="-78"/>
              </a:rPr>
              <a:t>یکی از معایب این </a:t>
            </a:r>
            <a:r>
              <a:rPr lang="fa-IR" dirty="0" smtClean="0">
                <a:cs typeface="B Nazanin" panose="00000400000000000000" pitchFamily="2" charset="-78"/>
              </a:rPr>
              <a:t> دو آزمون</a:t>
            </a:r>
            <a:r>
              <a:rPr lang="fa-IR" dirty="0">
                <a:cs typeface="B Nazanin" panose="00000400000000000000" pitchFamily="2" charset="-78"/>
              </a:rPr>
              <a:t> در استفاده روتین زمانی است که </a:t>
            </a:r>
            <a:r>
              <a:rPr lang="fa-IR" dirty="0" smtClean="0">
                <a:cs typeface="B Nazanin" panose="00000400000000000000" pitchFamily="2" charset="-78"/>
              </a:rPr>
              <a:t>دقت</a:t>
            </a:r>
            <a:r>
              <a:rPr lang="en-US" dirty="0" smtClean="0">
                <a:cs typeface="B Nazanin" panose="00000400000000000000" pitchFamily="2" charset="-78"/>
              </a:rPr>
              <a:t> </a:t>
            </a:r>
            <a:r>
              <a:rPr lang="fa-IR" dirty="0" smtClean="0">
                <a:cs typeface="B Nazanin" panose="00000400000000000000" pitchFamily="2" charset="-78"/>
              </a:rPr>
              <a:t>آزمایشگاه </a:t>
            </a:r>
            <a:r>
              <a:rPr lang="fa-IR" dirty="0">
                <a:cs typeface="B Nazanin" panose="00000400000000000000" pitchFamily="2" charset="-78"/>
              </a:rPr>
              <a:t>بالاتر است و به واسطه کوچک بودن </a:t>
            </a:r>
            <a:r>
              <a:rPr lang="fa-IR" dirty="0" smtClean="0">
                <a:cs typeface="B Nazanin" panose="00000400000000000000" pitchFamily="2" charset="-78"/>
              </a:rPr>
              <a:t>مقدار</a:t>
            </a:r>
            <a:r>
              <a:rPr lang="en-US" dirty="0" smtClean="0">
                <a:cs typeface="B Nazanin" panose="00000400000000000000" pitchFamily="2" charset="-78"/>
              </a:rPr>
              <a:t> </a:t>
            </a:r>
            <a:r>
              <a:rPr lang="en-US" dirty="0">
                <a:latin typeface="Times New Roman" panose="02020603050405020304" pitchFamily="18" charset="0"/>
                <a:cs typeface="Times New Roman" panose="02020603050405020304" pitchFamily="18" charset="0"/>
              </a:rPr>
              <a:t>SD</a:t>
            </a:r>
            <a:r>
              <a:rPr lang="en-US" dirty="0">
                <a:cs typeface="B Nazanin" panose="00000400000000000000" pitchFamily="2" charset="-78"/>
              </a:rPr>
              <a:t> </a:t>
            </a:r>
            <a:r>
              <a:rPr lang="fa-IR" dirty="0">
                <a:cs typeface="B Nazanin" panose="00000400000000000000" pitchFamily="2" charset="-78"/>
              </a:rPr>
              <a:t>و در نتیجه </a:t>
            </a:r>
            <a:r>
              <a:rPr lang="en-US" dirty="0" smtClean="0">
                <a:latin typeface="Times New Roman" panose="02020603050405020304" pitchFamily="18" charset="0"/>
                <a:cs typeface="Times New Roman" panose="02020603050405020304" pitchFamily="18" charset="0"/>
              </a:rPr>
              <a:t>2SD</a:t>
            </a:r>
            <a:r>
              <a:rPr lang="fa-IR" dirty="0" smtClean="0">
                <a:cs typeface="B Nazanin" panose="00000400000000000000" pitchFamily="2" charset="-78"/>
              </a:rPr>
              <a:t> </a:t>
            </a:r>
            <a:r>
              <a:rPr lang="fa-IR" dirty="0">
                <a:cs typeface="B Nazanin" panose="00000400000000000000" pitchFamily="2" charset="-78"/>
              </a:rPr>
              <a:t>باعث افزایش رد کاذب می شوند</a:t>
            </a:r>
            <a:r>
              <a:rPr lang="fa-IR" dirty="0" smtClean="0">
                <a:cs typeface="B Nazanin" panose="00000400000000000000" pitchFamily="2" charset="-78"/>
              </a:rPr>
              <a:t>. لذا استفاده از معیار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2CV</a:t>
            </a:r>
            <a:r>
              <a:rPr lang="fa-IR" dirty="0" smtClean="0">
                <a:cs typeface="B Nazanin" panose="00000400000000000000" pitchFamily="2" charset="-78"/>
              </a:rPr>
              <a:t>به جای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2SD</a:t>
            </a:r>
            <a:r>
              <a:rPr lang="fa-IR" dirty="0" smtClean="0">
                <a:cs typeface="B Nazanin" panose="00000400000000000000" pitchFamily="2" charset="-78"/>
              </a:rPr>
              <a:t>و نمودار </a:t>
            </a:r>
            <a:r>
              <a:rPr lang="en-US" dirty="0" smtClean="0">
                <a:latin typeface="Times New Roman" panose="02020603050405020304" pitchFamily="18" charset="0"/>
                <a:cs typeface="Times New Roman" panose="02020603050405020304" pitchFamily="18" charset="0"/>
              </a:rPr>
              <a:t>DCC</a:t>
            </a:r>
            <a:r>
              <a:rPr lang="fa-IR" dirty="0" smtClean="0">
                <a:cs typeface="B Nazanin" panose="00000400000000000000" pitchFamily="2" charset="-78"/>
              </a:rPr>
              <a:t> پیشنهاد میشود.</a:t>
            </a:r>
            <a:endParaRPr lang="fa-IR" dirty="0">
              <a:cs typeface="B Nazanin" panose="00000400000000000000" pitchFamily="2" charset="-78"/>
            </a:endParaRPr>
          </a:p>
          <a:p>
            <a:pPr marL="109728" indent="0" algn="just" rtl="1">
              <a:buNone/>
            </a:pPr>
            <a:endParaRPr lang="fa-IR" dirty="0">
              <a:cs typeface="B Nazanin" panose="00000400000000000000" pitchFamily="2" charset="-78"/>
            </a:endParaRPr>
          </a:p>
        </p:txBody>
      </p:sp>
    </p:spTree>
    <p:extLst>
      <p:ext uri="{BB962C8B-B14F-4D97-AF65-F5344CB8AC3E}">
        <p14:creationId xmlns:p14="http://schemas.microsoft.com/office/powerpoint/2010/main" val="19556565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4247317"/>
          </a:xfrm>
          <a:prstGeom prst="rect">
            <a:avLst/>
          </a:prstGeom>
        </p:spPr>
        <p:txBody>
          <a:bodyPr wrap="square">
            <a:spAutoFit/>
          </a:bodyPr>
          <a:lstStyle/>
          <a:p>
            <a:pPr algn="just" rtl="1" fontAlgn="base"/>
            <a:endParaRPr lang="en-US" sz="2700" dirty="0" smtClean="0">
              <a:cs typeface="B Nazanin" panose="00000400000000000000" pitchFamily="2" charset="-78"/>
            </a:endParaRPr>
          </a:p>
          <a:p>
            <a:pPr algn="just" rtl="1" fontAlgn="base"/>
            <a:r>
              <a:rPr lang="fa-IR" sz="2700" dirty="0" smtClean="0">
                <a:cs typeface="B Nazanin" panose="00000400000000000000" pitchFamily="2" charset="-78"/>
              </a:rPr>
              <a:t> استفاده از نمودار </a:t>
            </a:r>
            <a:r>
              <a:rPr lang="en-US" sz="2700" dirty="0" smtClean="0">
                <a:solidFill>
                  <a:srgbClr val="FF0000"/>
                </a:solidFill>
                <a:latin typeface="Times New Roman" panose="02020603050405020304" pitchFamily="18" charset="0"/>
                <a:cs typeface="Times New Roman" panose="02020603050405020304" pitchFamily="18" charset="0"/>
              </a:rPr>
              <a:t>Duplicate Solution Chart</a:t>
            </a:r>
          </a:p>
          <a:p>
            <a:pPr algn="just" rtl="1" fontAlgn="base"/>
            <a:r>
              <a:rPr lang="fa-IR" sz="2700" dirty="0" smtClean="0">
                <a:cs typeface="B Nazanin" panose="00000400000000000000" pitchFamily="2" charset="-78"/>
              </a:rPr>
              <a:t>آزمون مضاعف را می توان به صورت نمودار هم مورد ارزیابی و تفسیر قرار داد که یکی از این نمودار ها نمودار  </a:t>
            </a:r>
            <a:r>
              <a:rPr lang="en-US" sz="2700" dirty="0" smtClean="0">
                <a:cs typeface="B Nazanin" panose="00000400000000000000" pitchFamily="2" charset="-78"/>
              </a:rPr>
              <a:t> </a:t>
            </a:r>
            <a:r>
              <a:rPr lang="en-US" sz="2000" dirty="0">
                <a:latin typeface="Times New Roman" panose="02020603050405020304" pitchFamily="18" charset="0"/>
                <a:cs typeface="Times New Roman" panose="02020603050405020304" pitchFamily="18" charset="0"/>
              </a:rPr>
              <a:t>Duplicate-solution Plot </a:t>
            </a:r>
            <a:r>
              <a:rPr lang="fa-IR" sz="2700" dirty="0" smtClean="0">
                <a:cs typeface="B Nazanin" panose="00000400000000000000" pitchFamily="2" charset="-78"/>
              </a:rPr>
              <a:t>است که برخی منابع به عنوان </a:t>
            </a:r>
            <a:r>
              <a:rPr lang="en-US" sz="2000" dirty="0" smtClean="0">
                <a:latin typeface="Times New Roman" panose="02020603050405020304" pitchFamily="18" charset="0"/>
                <a:cs typeface="Times New Roman" panose="02020603050405020304" pitchFamily="18" charset="0"/>
              </a:rPr>
              <a:t>Duplicate</a:t>
            </a:r>
            <a:r>
              <a:rPr lang="en-US" sz="27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Control Chart</a:t>
            </a:r>
            <a:r>
              <a:rPr lang="en-US" sz="2700" dirty="0" smtClean="0">
                <a:latin typeface="Times New Roman" panose="02020603050405020304" pitchFamily="18" charset="0"/>
                <a:cs typeface="Times New Roman" panose="02020603050405020304" pitchFamily="18" charset="0"/>
              </a:rPr>
              <a:t> </a:t>
            </a:r>
            <a:r>
              <a:rPr lang="fa-IR" sz="2700" dirty="0" smtClean="0">
                <a:latin typeface="Times New Roman" panose="02020603050405020304" pitchFamily="18" charset="0"/>
                <a:cs typeface="Times New Roman" panose="02020603050405020304" pitchFamily="18" charset="0"/>
              </a:rPr>
              <a:t> </a:t>
            </a:r>
            <a:r>
              <a:rPr lang="fa-IR" sz="2700" dirty="0" smtClean="0">
                <a:cs typeface="B Nazanin" panose="00000400000000000000" pitchFamily="2" charset="-78"/>
              </a:rPr>
              <a:t>یا</a:t>
            </a:r>
            <a:r>
              <a:rPr lang="en-US" sz="2700" dirty="0" smtClean="0">
                <a:cs typeface="B Nazanin" panose="00000400000000000000" pitchFamily="2" charset="-78"/>
              </a:rPr>
              <a:t> </a:t>
            </a:r>
            <a:r>
              <a:rPr lang="en-US" sz="2700" dirty="0" smtClean="0">
                <a:latin typeface="Times New Roman" panose="02020603050405020304" pitchFamily="18" charset="0"/>
                <a:cs typeface="Times New Roman" panose="02020603050405020304" pitchFamily="18" charset="0"/>
              </a:rPr>
              <a:t>DCC</a:t>
            </a:r>
            <a:r>
              <a:rPr lang="en-US" sz="2700" dirty="0" smtClean="0">
                <a:cs typeface="B Nazanin" panose="00000400000000000000" pitchFamily="2" charset="-78"/>
              </a:rPr>
              <a:t> </a:t>
            </a:r>
            <a:r>
              <a:rPr lang="fa-IR" sz="2700" dirty="0" smtClean="0">
                <a:cs typeface="B Nazanin" panose="00000400000000000000" pitchFamily="2" charset="-78"/>
              </a:rPr>
              <a:t>نام بردند.</a:t>
            </a:r>
          </a:p>
          <a:p>
            <a:pPr algn="just" rtl="1" fontAlgn="base"/>
            <a:r>
              <a:rPr lang="fa-IR" sz="2700" dirty="0" smtClean="0">
                <a:cs typeface="B Nazanin" panose="00000400000000000000" pitchFamily="2" charset="-78"/>
              </a:rPr>
              <a:t>در این روش علاوه بر مقدار</a:t>
            </a:r>
            <a:r>
              <a:rPr lang="en-US" sz="2400" dirty="0" smtClean="0">
                <a:latin typeface="Times New Roman" panose="02020603050405020304" pitchFamily="18" charset="0"/>
                <a:cs typeface="Times New Roman" panose="02020603050405020304" pitchFamily="18" charset="0"/>
              </a:rPr>
              <a:t>SD</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700" dirty="0" smtClean="0">
                <a:cs typeface="B Nazanin" panose="00000400000000000000" pitchFamily="2" charset="-78"/>
              </a:rPr>
              <a:t>اختلاف ها ، میانگین اختلاف ها به عنوان </a:t>
            </a:r>
            <a:r>
              <a:rPr lang="en-US" sz="2000" dirty="0">
                <a:latin typeface="Times New Roman" panose="02020603050405020304" pitchFamily="18" charset="0"/>
                <a:cs typeface="Times New Roman" panose="02020603050405020304" pitchFamily="18" charset="0"/>
              </a:rPr>
              <a:t>CL)</a:t>
            </a:r>
            <a:r>
              <a:rPr lang="fa-I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Control limit</a:t>
            </a:r>
            <a:r>
              <a:rPr lang="fa-IR" sz="2000" dirty="0">
                <a:latin typeface="Times New Roman" panose="02020603050405020304" pitchFamily="18" charset="0"/>
                <a:cs typeface="Times New Roman" panose="02020603050405020304" pitchFamily="18" charset="0"/>
              </a:rPr>
              <a:t> </a:t>
            </a:r>
            <a:r>
              <a:rPr lang="fa-IR" sz="2700" dirty="0" smtClean="0">
                <a:cs typeface="B Nazanin" panose="00000400000000000000" pitchFamily="2" charset="-78"/>
              </a:rPr>
              <a:t>و دو پارامتر مهم دیگر به نام</a:t>
            </a:r>
            <a:r>
              <a:rPr lang="en-US" sz="2000" dirty="0">
                <a:latin typeface="Times New Roman" panose="02020603050405020304" pitchFamily="18" charset="0"/>
                <a:cs typeface="Times New Roman" panose="02020603050405020304" pitchFamily="18" charset="0"/>
              </a:rPr>
              <a:t>Upper </a:t>
            </a:r>
            <a:r>
              <a:rPr lang="en-US" sz="2000" dirty="0" smtClean="0">
                <a:latin typeface="Times New Roman" panose="02020603050405020304" pitchFamily="18" charset="0"/>
                <a:cs typeface="Times New Roman" panose="02020603050405020304" pitchFamily="18" charset="0"/>
              </a:rPr>
              <a:t>Warning limit (</a:t>
            </a:r>
            <a:r>
              <a:rPr lang="en-US" sz="2000" dirty="0">
                <a:latin typeface="Times New Roman" panose="02020603050405020304" pitchFamily="18" charset="0"/>
                <a:cs typeface="Times New Roman" panose="02020603050405020304" pitchFamily="18" charset="0"/>
              </a:rPr>
              <a:t>UWL) </a:t>
            </a:r>
            <a:r>
              <a:rPr lang="fa-IR" sz="2000" dirty="0" smtClean="0">
                <a:latin typeface="Times New Roman" panose="02020603050405020304" pitchFamily="18" charset="0"/>
                <a:cs typeface="Times New Roman" panose="02020603050405020304" pitchFamily="18" charset="0"/>
              </a:rPr>
              <a:t> و</a:t>
            </a:r>
            <a:r>
              <a:rPr lang="en-US"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Upper </a:t>
            </a:r>
            <a:r>
              <a:rPr lang="en-US" sz="2000" dirty="0">
                <a:latin typeface="Times New Roman" panose="02020603050405020304" pitchFamily="18" charset="0"/>
                <a:cs typeface="Times New Roman" panose="02020603050405020304" pitchFamily="18" charset="0"/>
              </a:rPr>
              <a:t>Control Limit (UCL </a:t>
            </a:r>
            <a:r>
              <a:rPr lang="en-US" sz="2700" dirty="0">
                <a:latin typeface="Times New Roman" panose="02020603050405020304" pitchFamily="18" charset="0"/>
                <a:cs typeface="Times New Roman" panose="02020603050405020304" pitchFamily="18" charset="0"/>
              </a:rPr>
              <a:t>) </a:t>
            </a:r>
            <a:r>
              <a:rPr lang="fa-IR" sz="2700" dirty="0">
                <a:cs typeface="B Nazanin" panose="00000400000000000000" pitchFamily="2" charset="-78"/>
              </a:rPr>
              <a:t>نیز در این روش در تفسیر بر روی نمودار محاسبه می شود.</a:t>
            </a:r>
          </a:p>
          <a:p>
            <a:pPr algn="just" rtl="1" fontAlgn="base"/>
            <a:r>
              <a:rPr lang="fa-IR" sz="2700" dirty="0" smtClean="0">
                <a:cs typeface="B Nazanin" panose="00000400000000000000" pitchFamily="2" charset="-78"/>
              </a:rPr>
              <a:t> </a:t>
            </a:r>
            <a:r>
              <a:rPr lang="en-US" sz="2700" dirty="0" smtClean="0">
                <a:cs typeface="B Nazanin" panose="00000400000000000000" pitchFamily="2" charset="-78"/>
              </a:rPr>
              <a:t> </a:t>
            </a:r>
            <a:r>
              <a:rPr lang="fa-IR" sz="2700" dirty="0" smtClean="0">
                <a:cs typeface="B Nazanin" panose="00000400000000000000" pitchFamily="2" charset="-78"/>
              </a:rPr>
              <a:t>  </a:t>
            </a:r>
            <a:r>
              <a:rPr lang="en-US" sz="2700" dirty="0" smtClean="0">
                <a:cs typeface="B Nazanin" panose="00000400000000000000" pitchFamily="2" charset="-78"/>
              </a:rPr>
              <a:t>   </a:t>
            </a:r>
            <a:r>
              <a:rPr lang="fa-IR" dirty="0" smtClean="0">
                <a:cs typeface="B Nazanin" panose="00000400000000000000" pitchFamily="2" charset="-78"/>
              </a:rPr>
              <a:t> </a:t>
            </a:r>
            <a:endParaRPr lang="fa-IR" dirty="0">
              <a:cs typeface="B Nazanin" panose="00000400000000000000" pitchFamily="2" charset="-78"/>
            </a:endParaRPr>
          </a:p>
        </p:txBody>
      </p:sp>
    </p:spTree>
    <p:extLst>
      <p:ext uri="{BB962C8B-B14F-4D97-AF65-F5344CB8AC3E}">
        <p14:creationId xmlns:p14="http://schemas.microsoft.com/office/powerpoint/2010/main" val="11572412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124200" y="247473"/>
            <a:ext cx="5486400" cy="2400657"/>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ar-SA" sz="2700" dirty="0" smtClean="0">
                <a:cs typeface="B Nazanin" panose="00000400000000000000" pitchFamily="2" charset="-78"/>
              </a:rPr>
              <a:t>محاسبه میانگین اختلاف داده ها</a:t>
            </a:r>
            <a:endParaRPr lang="en-US" sz="2700" dirty="0" smtClean="0">
              <a:cs typeface="B Nazanin"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2700" dirty="0" smtClean="0">
                <a:cs typeface="B Nazanin" panose="00000400000000000000" pitchFamily="2" charset="-78"/>
              </a:rPr>
              <a:t>  </a:t>
            </a:r>
          </a:p>
          <a:p>
            <a:pPr marL="0" marR="0" lvl="0" indent="0" algn="r" defTabSz="914400" rtl="0" eaLnBrk="0" fontAlgn="base" latinLnBrk="0" hangingPunct="0">
              <a:lnSpc>
                <a:spcPct val="100000"/>
              </a:lnSpc>
              <a:spcBef>
                <a:spcPct val="0"/>
              </a:spcBef>
              <a:spcAft>
                <a:spcPct val="0"/>
              </a:spcAft>
              <a:buClrTx/>
              <a:buSzTx/>
              <a:buFontTx/>
              <a:buNone/>
              <a:tabLst/>
            </a:pPr>
            <a:r>
              <a:rPr lang="en-US" sz="2700" dirty="0" smtClean="0">
                <a:cs typeface="B Nazanin" panose="00000400000000000000" pitchFamily="2" charset="-78"/>
              </a:rPr>
              <a:t> </a:t>
            </a:r>
          </a:p>
          <a:p>
            <a:pPr marL="0" marR="0" lvl="0" indent="0" algn="r" defTabSz="914400" rtl="0" eaLnBrk="0" fontAlgn="base" latinLnBrk="0" hangingPunct="0">
              <a:lnSpc>
                <a:spcPct val="100000"/>
              </a:lnSpc>
              <a:spcBef>
                <a:spcPct val="0"/>
              </a:spcBef>
              <a:spcAft>
                <a:spcPct val="0"/>
              </a:spcAft>
              <a:buClrTx/>
              <a:buSzTx/>
              <a:buFontTx/>
              <a:buNone/>
              <a:tabLst/>
            </a:pPr>
            <a:r>
              <a:rPr lang="ar-SA" sz="2700" dirty="0" smtClean="0">
                <a:cs typeface="B Nazanin" panose="00000400000000000000" pitchFamily="2" charset="-78"/>
              </a:rPr>
              <a:t>محاسبه حد هشدار و حد کنترل</a:t>
            </a:r>
            <a:endParaRPr lang="en-US" sz="2700" dirty="0" smtClean="0">
              <a:cs typeface="B Nazanin"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03030"/>
                </a:solidFill>
                <a:effectLst/>
                <a:latin typeface="iranyekan"/>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03030"/>
                </a:solidFill>
                <a:effectLst/>
                <a:latin typeface="iranyekan"/>
                <a:cs typeface="Arial" pitchFamily="34" charset="0"/>
              </a:rPr>
              <a:t> </a:t>
            </a:r>
          </a:p>
        </p:txBody>
      </p:sp>
      <p:pic>
        <p:nvPicPr>
          <p:cNvPr id="87042" name="Picture 2" descr="https://www.treata.academy/wp-content/uploads/2021/01/R.png"/>
          <p:cNvPicPr>
            <a:picLocks noChangeAspect="1" noChangeArrowheads="1"/>
          </p:cNvPicPr>
          <p:nvPr/>
        </p:nvPicPr>
        <p:blipFill>
          <a:blip r:embed="rId2" cstate="print"/>
          <a:srcRect/>
          <a:stretch>
            <a:fillRect/>
          </a:stretch>
        </p:blipFill>
        <p:spPr bwMode="auto">
          <a:xfrm>
            <a:off x="2895600" y="228600"/>
            <a:ext cx="1676400" cy="885825"/>
          </a:xfrm>
          <a:prstGeom prst="rect">
            <a:avLst/>
          </a:prstGeom>
          <a:noFill/>
        </p:spPr>
      </p:pic>
      <p:pic>
        <p:nvPicPr>
          <p:cNvPr id="87043" name="Picture 3" descr="https://www.treata.academy/wp-content/uploads/2021/01/UW.png"/>
          <p:cNvPicPr>
            <a:picLocks noChangeAspect="1" noChangeArrowheads="1"/>
          </p:cNvPicPr>
          <p:nvPr/>
        </p:nvPicPr>
        <p:blipFill>
          <a:blip r:embed="rId3" cstate="print"/>
          <a:srcRect/>
          <a:stretch>
            <a:fillRect/>
          </a:stretch>
        </p:blipFill>
        <p:spPr bwMode="auto">
          <a:xfrm>
            <a:off x="2514600" y="1447800"/>
            <a:ext cx="2495550" cy="1276350"/>
          </a:xfrm>
          <a:prstGeom prst="rect">
            <a:avLst/>
          </a:prstGeom>
          <a:noFill/>
        </p:spPr>
      </p:pic>
      <p:pic>
        <p:nvPicPr>
          <p:cNvPr id="87045" name="Picture 5" descr="https://www.treata.academy/wp-content/uploads/2021/01/Table.png"/>
          <p:cNvPicPr>
            <a:picLocks noChangeAspect="1" noChangeArrowheads="1"/>
          </p:cNvPicPr>
          <p:nvPr/>
        </p:nvPicPr>
        <p:blipFill>
          <a:blip r:embed="rId4" cstate="print"/>
          <a:srcRect/>
          <a:stretch>
            <a:fillRect/>
          </a:stretch>
        </p:blipFill>
        <p:spPr bwMode="auto">
          <a:xfrm>
            <a:off x="1162050" y="2962844"/>
            <a:ext cx="7696200" cy="3000376"/>
          </a:xfrm>
          <a:prstGeom prst="rect">
            <a:avLst/>
          </a:prstGeom>
          <a:no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 y="12010"/>
            <a:ext cx="2476500" cy="1145062"/>
          </a:xfrm>
          <a:prstGeom prst="rect">
            <a:avLst/>
          </a:prstGeom>
        </p:spPr>
      </p:pic>
      <p:sp>
        <p:nvSpPr>
          <p:cNvPr id="3" name="Rectangle 2"/>
          <p:cNvSpPr/>
          <p:nvPr/>
        </p:nvSpPr>
        <p:spPr>
          <a:xfrm>
            <a:off x="3848100" y="351683"/>
            <a:ext cx="1333500" cy="671915"/>
          </a:xfrm>
          <a:prstGeom prst="rect">
            <a:avLst/>
          </a:prstGeom>
        </p:spPr>
        <p:txBody>
          <a:bodyPr wrap="square">
            <a:spAutoFit/>
          </a:bodyPr>
          <a:lstStyle/>
          <a:p>
            <a:pPr algn="r" rtl="1">
              <a:lnSpc>
                <a:spcPct val="107000"/>
              </a:lnSpc>
              <a:spcAft>
                <a:spcPts val="800"/>
              </a:spcAft>
            </a:pPr>
            <a:r>
              <a:rPr lang="en-US"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Control limit(CL)</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905000" y="782046"/>
            <a:ext cx="301685" cy="388696"/>
          </a:xfrm>
          <a:prstGeom prst="rect">
            <a:avLst/>
          </a:prstGeom>
        </p:spPr>
        <p:txBody>
          <a:bodyPr wrap="none">
            <a:spAutoFit/>
          </a:bodyPr>
          <a:lstStyle/>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2</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39443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treata.academy/wp-content/uploads/2021/01/tabl.png"/>
          <p:cNvPicPr>
            <a:picLocks noGrp="1" noChangeAspect="1" noChangeArrowheads="1"/>
          </p:cNvPicPr>
          <p:nvPr>
            <p:ph sz="half" idx="1"/>
          </p:nvPr>
        </p:nvPicPr>
        <p:blipFill>
          <a:blip r:embed="rId2" cstate="print"/>
          <a:stretch>
            <a:fillRect/>
          </a:stretch>
        </p:blipFill>
        <p:spPr bwMode="auto">
          <a:xfrm>
            <a:off x="1315649" y="1481138"/>
            <a:ext cx="2321701" cy="4525962"/>
          </a:xfrm>
          <a:prstGeom prst="rect">
            <a:avLst/>
          </a:prstGeom>
          <a:noFill/>
        </p:spPr>
      </p:pic>
      <p:pic>
        <p:nvPicPr>
          <p:cNvPr id="89090" name="Picture 2" descr="https://www.treata.academy/wp-content/uploads/2021/01/nemodar.png"/>
          <p:cNvPicPr>
            <a:picLocks noGrp="1" noChangeAspect="1" noChangeArrowheads="1"/>
          </p:cNvPicPr>
          <p:nvPr>
            <p:ph sz="half" idx="2"/>
          </p:nvPr>
        </p:nvPicPr>
        <p:blipFill>
          <a:blip r:embed="rId3" cstate="print"/>
          <a:stretch>
            <a:fillRect/>
          </a:stretch>
        </p:blipFill>
        <p:spPr bwMode="auto">
          <a:xfrm>
            <a:off x="4648200" y="2211219"/>
            <a:ext cx="4038600" cy="3065799"/>
          </a:xfrm>
          <a:prstGeom prst="rect">
            <a:avLst/>
          </a:prstGeom>
          <a:noFill/>
        </p:spPr>
      </p:pic>
      <p:pic>
        <p:nvPicPr>
          <p:cNvPr id="7" name="Picture 3" descr="https://www.treata.academy/wp-content/uploads/2021/01/uw2.png"/>
          <p:cNvPicPr>
            <a:picLocks noChangeAspect="1" noChangeArrowheads="1"/>
          </p:cNvPicPr>
          <p:nvPr/>
        </p:nvPicPr>
        <p:blipFill>
          <a:blip r:embed="rId4" cstate="print"/>
          <a:srcRect/>
          <a:stretch>
            <a:fillRect/>
          </a:stretch>
        </p:blipFill>
        <p:spPr bwMode="auto">
          <a:xfrm>
            <a:off x="5562600" y="1143000"/>
            <a:ext cx="2733675" cy="809625"/>
          </a:xfrm>
          <a:prstGeom prst="rect">
            <a:avLst/>
          </a:prstGeom>
          <a:noFill/>
        </p:spPr>
      </p:pic>
      <p:sp>
        <p:nvSpPr>
          <p:cNvPr id="8" name="Rectangle 7"/>
          <p:cNvSpPr/>
          <p:nvPr/>
        </p:nvSpPr>
        <p:spPr>
          <a:xfrm>
            <a:off x="838200" y="381000"/>
            <a:ext cx="4308219" cy="646331"/>
          </a:xfrm>
          <a:prstGeom prst="rect">
            <a:avLst/>
          </a:prstGeom>
        </p:spPr>
        <p:txBody>
          <a:bodyPr wrap="square">
            <a:spAutoFit/>
          </a:bodyPr>
          <a:lstStyle/>
          <a:p>
            <a:pPr algn="ctr"/>
            <a:r>
              <a:rPr lang="fa-IR" dirty="0" smtClean="0">
                <a:cs typeface="2  Elm" pitchFamily="2" charset="-78"/>
              </a:rPr>
              <a:t>مثالی از آزمون دوپلیکیت و جدول  دوپلیکیت کنترل چارت</a:t>
            </a:r>
            <a:endParaRPr lang="en-US" dirty="0">
              <a:cs typeface="2  Elm" pitchFamily="2" charset="-78"/>
            </a:endParaRPr>
          </a:p>
        </p:txBody>
      </p:sp>
      <p:pic>
        <p:nvPicPr>
          <p:cNvPr id="9" name="Picture 3" descr="https://www.treata.academy/wp-content/uploads/2021/01/UW.png"/>
          <p:cNvPicPr>
            <a:picLocks noChangeAspect="1" noChangeArrowheads="1"/>
          </p:cNvPicPr>
          <p:nvPr/>
        </p:nvPicPr>
        <p:blipFill>
          <a:blip r:embed="rId5" cstate="print"/>
          <a:srcRect/>
          <a:stretch>
            <a:fillRect/>
          </a:stretch>
        </p:blipFill>
        <p:spPr bwMode="auto">
          <a:xfrm>
            <a:off x="5562600" y="5410200"/>
            <a:ext cx="2743200" cy="742950"/>
          </a:xfrm>
          <a:prstGeom prst="rect">
            <a:avLst/>
          </a:prstGeom>
          <a:noFill/>
        </p:spPr>
      </p:pic>
    </p:spTree>
    <p:extLst>
      <p:ext uri="{BB962C8B-B14F-4D97-AF65-F5344CB8AC3E}">
        <p14:creationId xmlns:p14="http://schemas.microsoft.com/office/powerpoint/2010/main" val="918587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xample Control Chart"/>
          <p:cNvPicPr>
            <a:picLocks noChangeAspect="1" noChangeArrowheads="1"/>
          </p:cNvPicPr>
          <p:nvPr/>
        </p:nvPicPr>
        <p:blipFill>
          <a:blip r:embed="rId2" cstate="print"/>
          <a:srcRect/>
          <a:stretch>
            <a:fillRect/>
          </a:stretch>
        </p:blipFill>
        <p:spPr bwMode="auto">
          <a:xfrm>
            <a:off x="1795196" y="381000"/>
            <a:ext cx="5287051" cy="55626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1" y="2057400"/>
            <a:ext cx="8400288" cy="4114800"/>
          </a:xfrm>
        </p:spPr>
        <p:txBody>
          <a:bodyPr>
            <a:normAutofit/>
          </a:bodyPr>
          <a:lstStyle/>
          <a:p>
            <a:pPr algn="r" rtl="1"/>
            <a:r>
              <a:rPr lang="fa-IR" dirty="0" smtClean="0">
                <a:cs typeface="B Nazanin" panose="00000400000000000000" pitchFamily="2" charset="-78"/>
              </a:rPr>
              <a:t>1-در این روش از مقدار </a:t>
            </a:r>
            <a:r>
              <a:rPr lang="fa-IR" dirty="0" smtClean="0">
                <a:solidFill>
                  <a:srgbClr val="FF0000"/>
                </a:solidFill>
                <a:cs typeface="B Nazanin" panose="00000400000000000000" pitchFamily="2" charset="-78"/>
              </a:rPr>
              <a:t>قدر</a:t>
            </a:r>
            <a:r>
              <a:rPr lang="fa-IR" dirty="0" smtClean="0">
                <a:cs typeface="B Nazanin" panose="00000400000000000000" pitchFamily="2" charset="-78"/>
              </a:rPr>
              <a:t> </a:t>
            </a:r>
            <a:r>
              <a:rPr lang="fa-IR" dirty="0" smtClean="0">
                <a:solidFill>
                  <a:srgbClr val="FF0000"/>
                </a:solidFill>
                <a:cs typeface="B Nazanin" panose="00000400000000000000" pitchFamily="2" charset="-78"/>
              </a:rPr>
              <a:t>مطلق</a:t>
            </a:r>
            <a:r>
              <a:rPr lang="fa-IR" dirty="0" smtClean="0">
                <a:cs typeface="B Nazanin" panose="00000400000000000000" pitchFamily="2" charset="-78"/>
              </a:rPr>
              <a:t> اختلاف ها استفاده می شود و پایه نمودار از صفر شروع می شود.</a:t>
            </a:r>
          </a:p>
          <a:p>
            <a:pPr algn="r" rtl="1"/>
            <a:r>
              <a:rPr lang="fa-IR" dirty="0" smtClean="0">
                <a:cs typeface="B Nazanin" panose="00000400000000000000" pitchFamily="2" charset="-78"/>
              </a:rPr>
              <a:t>2-تا زمانیکه از مقدار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UCL</a:t>
            </a:r>
            <a:r>
              <a:rPr lang="en-US" dirty="0" smtClean="0">
                <a:cs typeface="B Nazanin" panose="00000400000000000000" pitchFamily="2" charset="-78"/>
              </a:rPr>
              <a:t> </a:t>
            </a:r>
            <a:r>
              <a:rPr lang="fa-IR" dirty="0" smtClean="0">
                <a:cs typeface="B Nazanin" panose="00000400000000000000" pitchFamily="2" charset="-78"/>
              </a:rPr>
              <a:t>خارج نشده است دقت ارزیابی قابل قبول است هر چند در محدوده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UWL</a:t>
            </a:r>
            <a:r>
              <a:rPr lang="en-US" dirty="0" smtClean="0">
                <a:cs typeface="B Nazanin" panose="00000400000000000000" pitchFamily="2" charset="-78"/>
              </a:rPr>
              <a:t> </a:t>
            </a:r>
            <a:r>
              <a:rPr lang="fa-IR" dirty="0" smtClean="0">
                <a:cs typeface="B Nazanin" panose="00000400000000000000" pitchFamily="2" charset="-78"/>
              </a:rPr>
              <a:t>تکرار نمونه و اقدام اصلاحی لازم است.</a:t>
            </a:r>
            <a:endParaRPr lang="en-US" dirty="0">
              <a:cs typeface="B Nazanin" panose="00000400000000000000" pitchFamily="2" charset="-78"/>
            </a:endParaRPr>
          </a:p>
        </p:txBody>
      </p:sp>
      <p:sp>
        <p:nvSpPr>
          <p:cNvPr id="2" name="Title 1"/>
          <p:cNvSpPr>
            <a:spLocks noGrp="1"/>
          </p:cNvSpPr>
          <p:nvPr>
            <p:ph type="title"/>
          </p:nvPr>
        </p:nvSpPr>
        <p:spPr>
          <a:xfrm>
            <a:off x="1828800" y="1092488"/>
            <a:ext cx="7498080" cy="1143000"/>
          </a:xfrm>
        </p:spPr>
        <p:txBody>
          <a:bodyPr>
            <a:normAutofit/>
          </a:bodyPr>
          <a:lstStyle/>
          <a:p>
            <a:pPr algn="l"/>
            <a:r>
              <a:rPr lang="en-US" sz="3200" dirty="0" smtClean="0">
                <a:effectLst/>
                <a:latin typeface="Times New Roman" panose="02020603050405020304" pitchFamily="18" charset="0"/>
                <a:cs typeface="Times New Roman" panose="02020603050405020304" pitchFamily="18" charset="0"/>
              </a:rPr>
              <a:t>Duplicate Control Chart</a:t>
            </a:r>
            <a:r>
              <a:rPr lang="fa-IR" sz="3200" dirty="0" smtClean="0">
                <a:effectLst/>
                <a:latin typeface="Times New Roman" panose="02020603050405020304" pitchFamily="18" charset="0"/>
                <a:cs typeface="Times New Roman" panose="02020603050405020304" pitchFamily="18" charset="0"/>
              </a:rPr>
              <a:t>)</a:t>
            </a:r>
            <a:r>
              <a:rPr lang="en-US" sz="3200" dirty="0" smtClean="0">
                <a:effectLst/>
                <a:latin typeface="Times New Roman" panose="02020603050405020304" pitchFamily="18" charset="0"/>
                <a:cs typeface="Times New Roman" panose="02020603050405020304" pitchFamily="18" charset="0"/>
              </a:rPr>
              <a:t>DCC)</a:t>
            </a:r>
            <a:br>
              <a:rPr lang="en-US" sz="3200" dirty="0" smtClean="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200400" y="507713"/>
            <a:ext cx="2957861" cy="584775"/>
          </a:xfrm>
          <a:prstGeom prst="rect">
            <a:avLst/>
          </a:prstGeom>
          <a:noFill/>
        </p:spPr>
        <p:txBody>
          <a:bodyPr wrap="none" rtlCol="1">
            <a:spAutoFit/>
          </a:bodyPr>
          <a:lstStyle/>
          <a:p>
            <a:pPr algn="ctr"/>
            <a:r>
              <a:rPr lang="fa-IR" sz="3200" dirty="0" smtClean="0">
                <a:cs typeface="B Nazanin" panose="00000400000000000000" pitchFamily="2" charset="-78"/>
              </a:rPr>
              <a:t>دونکته مهم در باره ی:</a:t>
            </a:r>
            <a:endParaRPr lang="fa-IR" sz="3200" dirty="0">
              <a:cs typeface="B Nazanin" panose="00000400000000000000" pitchFamily="2" charset="-78"/>
            </a:endParaRPr>
          </a:p>
        </p:txBody>
      </p:sp>
    </p:spTree>
    <p:extLst>
      <p:ext uri="{BB962C8B-B14F-4D97-AF65-F5344CB8AC3E}">
        <p14:creationId xmlns:p14="http://schemas.microsoft.com/office/powerpoint/2010/main" val="14006590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7638"/>
            <a:ext cx="8305800" cy="4589653"/>
          </a:xfrm>
        </p:spPr>
        <p:txBody>
          <a:bodyPr/>
          <a:lstStyle/>
          <a:p>
            <a:pPr algn="just" rtl="1"/>
            <a:r>
              <a:rPr lang="fa-IR" dirty="0" smtClean="0">
                <a:cs typeface="B Nazanin" panose="00000400000000000000" pitchFamily="2" charset="-78"/>
              </a:rPr>
              <a:t>برای اینکار داده های  بیست روز آزمایش بر روی نمونه سرم یا خون کنترل را یادداشت و در پایان از داده ها میانگین و </a:t>
            </a:r>
            <a:r>
              <a:rPr lang="en-US" dirty="0" smtClean="0">
                <a:latin typeface="Times New Roman" panose="02020603050405020304" pitchFamily="18" charset="0"/>
                <a:cs typeface="Times New Roman" panose="02020603050405020304" pitchFamily="18" charset="0"/>
              </a:rPr>
              <a:t>cv</a:t>
            </a:r>
            <a:r>
              <a:rPr lang="en-US" dirty="0" smtClean="0">
                <a:cs typeface="B Nazanin" panose="00000400000000000000" pitchFamily="2" charset="-78"/>
              </a:rPr>
              <a:t> , </a:t>
            </a:r>
            <a:r>
              <a:rPr lang="en-US" dirty="0" err="1" smtClean="0">
                <a:latin typeface="Times New Roman" panose="02020603050405020304" pitchFamily="18" charset="0"/>
                <a:cs typeface="Times New Roman" panose="02020603050405020304" pitchFamily="18" charset="0"/>
              </a:rPr>
              <a:t>sd</a:t>
            </a:r>
            <a:r>
              <a:rPr lang="fa-IR" dirty="0" smtClean="0">
                <a:cs typeface="B Nazanin" panose="00000400000000000000" pitchFamily="2" charset="-78"/>
              </a:rPr>
              <a:t> </a:t>
            </a:r>
          </a:p>
          <a:p>
            <a:pPr algn="just" rtl="1"/>
            <a:r>
              <a:rPr lang="fa-IR" dirty="0" smtClean="0">
                <a:cs typeface="B Nazanin" panose="00000400000000000000" pitchFamily="2" charset="-78"/>
              </a:rPr>
              <a:t>حساب کنید. </a:t>
            </a:r>
          </a:p>
          <a:p>
            <a:pPr algn="just" rtl="1"/>
            <a:r>
              <a:rPr lang="fa-IR" dirty="0" smtClean="0">
                <a:cs typeface="B Nazanin" panose="00000400000000000000" pitchFamily="2" charset="-78"/>
              </a:rPr>
              <a:t>در شرایط خاص میتوان از داده های  2 بار انجام در 10 روز یا  4 بار تکرار در طی5 روز استفاده کرد.</a:t>
            </a:r>
          </a:p>
          <a:p>
            <a:pPr algn="just" rtl="1"/>
            <a:r>
              <a:rPr lang="en-US" dirty="0" err="1" smtClean="0">
                <a:latin typeface="Times New Roman" panose="02020603050405020304" pitchFamily="18" charset="0"/>
                <a:cs typeface="Times New Roman" panose="02020603050405020304" pitchFamily="18" charset="0"/>
              </a:rPr>
              <a:t>Cv</a:t>
            </a:r>
            <a:r>
              <a:rPr lang="en-US" dirty="0" smtClean="0">
                <a:cs typeface="B Nazanin" panose="00000400000000000000" pitchFamily="2" charset="-78"/>
              </a:rPr>
              <a:t> </a:t>
            </a:r>
            <a:r>
              <a:rPr lang="fa-IR" dirty="0" smtClean="0">
                <a:cs typeface="B Nazanin" panose="00000400000000000000" pitchFamily="2" charset="-78"/>
              </a:rPr>
              <a:t> محاسبه شده باید کمتر از </a:t>
            </a:r>
            <a:r>
              <a:rPr lang="en-US" dirty="0" smtClean="0">
                <a:latin typeface="Times New Roman" panose="02020603050405020304" pitchFamily="18" charset="0"/>
                <a:cs typeface="Times New Roman" panose="02020603050405020304" pitchFamily="18" charset="0"/>
              </a:rPr>
              <a:t> cv</a:t>
            </a:r>
            <a:r>
              <a:rPr lang="fa-IR" dirty="0" smtClean="0">
                <a:cs typeface="B Nazanin" panose="00000400000000000000" pitchFamily="2" charset="-78"/>
              </a:rPr>
              <a:t>مجاز معیارهای استاندارد نظیر </a:t>
            </a:r>
            <a:r>
              <a:rPr lang="en-US" dirty="0" err="1" smtClean="0">
                <a:latin typeface="Times New Roman" panose="02020603050405020304" pitchFamily="18" charset="0"/>
                <a:cs typeface="Times New Roman" panose="02020603050405020304" pitchFamily="18" charset="0"/>
              </a:rPr>
              <a:t>clia</a:t>
            </a:r>
            <a:r>
              <a:rPr lang="fa-IR" dirty="0" smtClean="0">
                <a:cs typeface="B Nazanin" panose="00000400000000000000" pitchFamily="2" charset="-78"/>
              </a:rPr>
              <a:t> و ...باشد.تا بتوان گفت دقت این آزمایشگاه قابل قبول است.</a:t>
            </a:r>
          </a:p>
          <a:p>
            <a:pPr algn="just" rtl="1"/>
            <a:r>
              <a:rPr lang="fa-IR" dirty="0" smtClean="0">
                <a:cs typeface="B Nazanin" panose="00000400000000000000" pitchFamily="2" charset="-78"/>
              </a:rPr>
              <a:t>با استفاده از داده های این بیست روز میتوان برای ماه های بعد  نمودار لوی جنینگ رسم و قوانین وستگارد  را برای بررسی دقت روزانه رعایت و خطاها را شناسایی کرد</a:t>
            </a:r>
            <a:r>
              <a:rPr lang="fa-IR" dirty="0" smtClean="0"/>
              <a:t>.</a:t>
            </a:r>
            <a:endParaRPr lang="fa-IR" dirty="0"/>
          </a:p>
        </p:txBody>
      </p:sp>
      <p:sp>
        <p:nvSpPr>
          <p:cNvPr id="3" name="Title 2"/>
          <p:cNvSpPr>
            <a:spLocks noGrp="1"/>
          </p:cNvSpPr>
          <p:nvPr>
            <p:ph type="title"/>
          </p:nvPr>
        </p:nvSpPr>
        <p:spPr>
          <a:xfrm>
            <a:off x="304800" y="516619"/>
            <a:ext cx="8229600" cy="868362"/>
          </a:xfrm>
        </p:spPr>
        <p:txBody>
          <a:bodyPr>
            <a:normAutofit/>
          </a:bodyPr>
          <a:lstStyle/>
          <a:p>
            <a:pPr algn="r" rtl="1"/>
            <a:r>
              <a:rPr lang="fa-IR" sz="2800" dirty="0" smtClean="0">
                <a:solidFill>
                  <a:schemeClr val="tx1"/>
                </a:solidFill>
                <a:effectLst/>
                <a:latin typeface="Times New Roman" panose="02020603050405020304" pitchFamily="18" charset="0"/>
                <a:cs typeface="B Nazanin" panose="00000400000000000000" pitchFamily="2" charset="-78"/>
              </a:rPr>
              <a:t>4</a:t>
            </a:r>
            <a:r>
              <a:rPr lang="fa-IR" sz="2800" dirty="0">
                <a:solidFill>
                  <a:schemeClr val="tx1"/>
                </a:solidFill>
                <a:effectLst/>
                <a:latin typeface="Times New Roman" panose="02020603050405020304" pitchFamily="18" charset="0"/>
                <a:cs typeface="B Nazanin" panose="00000400000000000000" pitchFamily="2" charset="-78"/>
              </a:rPr>
              <a:t>-تجدیدپذیری</a:t>
            </a:r>
            <a:r>
              <a:rPr lang="fa-IR" sz="2800" dirty="0" smtClean="0">
                <a:solidFill>
                  <a:schemeClr val="tx1"/>
                </a:solidFill>
                <a:effectLst/>
                <a:latin typeface="Times New Roman" panose="02020603050405020304" pitchFamily="18" charset="0"/>
                <a:cs typeface="B Nazanin" panose="00000400000000000000" pitchFamily="2" charset="-78"/>
              </a:rPr>
              <a:t>(</a:t>
            </a:r>
            <a:r>
              <a:rPr lang="en-US" sz="2800" dirty="0" smtClean="0">
                <a:solidFill>
                  <a:schemeClr val="tx1"/>
                </a:solidFill>
                <a:effectLst/>
                <a:latin typeface="Times New Roman" panose="02020603050405020304" pitchFamily="18" charset="0"/>
                <a:cs typeface="B Nazanin" panose="00000400000000000000" pitchFamily="2" charset="-78"/>
              </a:rPr>
              <a:t>(Reproducibility</a:t>
            </a:r>
            <a:r>
              <a:rPr lang="fa-IR" sz="2800" dirty="0" smtClean="0">
                <a:solidFill>
                  <a:schemeClr val="tx1"/>
                </a:solidFill>
                <a:effectLst/>
                <a:latin typeface="Times New Roman" panose="02020603050405020304" pitchFamily="18" charset="0"/>
                <a:cs typeface="B Nazanin" panose="00000400000000000000" pitchFamily="2" charset="-78"/>
              </a:rPr>
              <a:t> </a:t>
            </a:r>
            <a:endParaRPr lang="fa-IR" sz="2800" dirty="0">
              <a:solidFill>
                <a:schemeClr val="tx1"/>
              </a:solidFill>
              <a:effectLst/>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884702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457200"/>
            <a:ext cx="6042960" cy="55499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rtl="1">
              <a:lnSpc>
                <a:spcPct val="150000"/>
              </a:lnSpc>
              <a:buNone/>
            </a:pPr>
            <a:r>
              <a:rPr lang="fa-IR" dirty="0" smtClean="0">
                <a:cs typeface="B Nazanin" panose="00000400000000000000" pitchFamily="2" charset="-78"/>
              </a:rPr>
              <a:t>کنترل کیفیت:</a:t>
            </a:r>
          </a:p>
          <a:p>
            <a:pPr algn="just" rtl="1">
              <a:lnSpc>
                <a:spcPct val="150000"/>
              </a:lnSpc>
            </a:pPr>
            <a:r>
              <a:rPr lang="fa-IR" dirty="0" smtClean="0">
                <a:cs typeface="B Nazanin" panose="00000400000000000000" pitchFamily="2" charset="-78"/>
              </a:rPr>
              <a:t>تضمین می کند که حین کار از استانداردها پیروی شده است یا نه </a:t>
            </a:r>
          </a:p>
          <a:p>
            <a:pPr algn="just" rtl="1">
              <a:lnSpc>
                <a:spcPct val="150000"/>
              </a:lnSpc>
            </a:pPr>
            <a:r>
              <a:rPr lang="fa-IR" dirty="0" smtClean="0">
                <a:solidFill>
                  <a:srgbClr val="FF0000"/>
                </a:solidFill>
                <a:cs typeface="B Nazanin" panose="00000400000000000000" pitchFamily="2" charset="-78"/>
              </a:rPr>
              <a:t>اطمینان حاصل می کند </a:t>
            </a:r>
            <a:r>
              <a:rPr lang="fa-IR" dirty="0" smtClean="0">
                <a:cs typeface="B Nazanin" panose="00000400000000000000" pitchFamily="2" charset="-78"/>
              </a:rPr>
              <a:t>از اینکه الزامات یا خواسته های تعریف شده به درستی اجرا میشوند..</a:t>
            </a:r>
          </a:p>
          <a:p>
            <a:pPr algn="just" rtl="1">
              <a:lnSpc>
                <a:spcPct val="150000"/>
              </a:lnSpc>
            </a:pPr>
            <a:r>
              <a:rPr lang="fa-IR" dirty="0" smtClean="0">
                <a:cs typeface="B Nazanin" panose="00000400000000000000" pitchFamily="2" charset="-78"/>
              </a:rPr>
              <a:t>کنترل کیفیت به دنبال </a:t>
            </a:r>
            <a:r>
              <a:rPr lang="fa-IR" dirty="0" smtClean="0">
                <a:solidFill>
                  <a:schemeClr val="accent2">
                    <a:lumMod val="75000"/>
                  </a:schemeClr>
                </a:solidFill>
                <a:cs typeface="B Nazanin" panose="00000400000000000000" pitchFamily="2" charset="-78"/>
              </a:rPr>
              <a:t>شناسایی نقص </a:t>
            </a:r>
            <a:r>
              <a:rPr lang="fa-IR" dirty="0" smtClean="0">
                <a:cs typeface="B Nazanin" panose="00000400000000000000" pitchFamily="2" charset="-78"/>
              </a:rPr>
              <a:t>است.</a:t>
            </a:r>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1"/>
            <a:r>
              <a:rPr lang="en-US" dirty="0" smtClean="0">
                <a:effectLst/>
                <a:latin typeface="Times New Roman" panose="02020603050405020304" pitchFamily="18" charset="0"/>
                <a:cs typeface="Times New Roman" panose="02020603050405020304" pitchFamily="18" charset="0"/>
              </a:rPr>
              <a:t>Quality Control</a:t>
            </a:r>
            <a:endParaRPr lang="fa-I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0316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algn="r" rtl="1"/>
            <a:r>
              <a:rPr lang="fa-IR" dirty="0" smtClean="0">
                <a:latin typeface="Times New Roman" panose="02020603050405020304" pitchFamily="18" charset="0"/>
                <a:cs typeface="B Nazanin" panose="00000400000000000000" pitchFamily="2" charset="-78"/>
              </a:rPr>
              <a:t>نمودار</a:t>
            </a:r>
            <a:r>
              <a:rPr lang="en-US" dirty="0" err="1" smtClean="0">
                <a:latin typeface="Times New Roman" panose="02020603050405020304" pitchFamily="18" charset="0"/>
                <a:cs typeface="Times New Roman" panose="02020603050405020304" pitchFamily="18" charset="0"/>
              </a:rPr>
              <a:t>levey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jenning</a:t>
            </a:r>
            <a:r>
              <a:rPr lang="en-US" dirty="0" smtClean="0">
                <a:latin typeface="Times New Roman" panose="02020603050405020304" pitchFamily="18" charset="0"/>
                <a:cs typeface="Times New Roman" panose="02020603050405020304" pitchFamily="18" charset="0"/>
              </a:rPr>
              <a:t>  </a:t>
            </a:r>
            <a:endParaRPr lang="fa-IR" dirty="0">
              <a:latin typeface="Times New Roman" panose="02020603050405020304" pitchFamily="18" charset="0"/>
              <a:cs typeface="Times New Roman" panose="02020603050405020304" pitchFamily="18" charset="0"/>
            </a:endParaRPr>
          </a:p>
        </p:txBody>
      </p:sp>
      <p:grpSp>
        <p:nvGrpSpPr>
          <p:cNvPr id="4" name="Canvas 24"/>
          <p:cNvGrpSpPr/>
          <p:nvPr/>
        </p:nvGrpSpPr>
        <p:grpSpPr>
          <a:xfrm>
            <a:off x="-990600" y="1010538"/>
            <a:ext cx="9067800" cy="4443413"/>
            <a:chOff x="0" y="0"/>
            <a:chExt cx="4431030" cy="2181561"/>
          </a:xfrm>
        </p:grpSpPr>
        <p:sp>
          <p:nvSpPr>
            <p:cNvPr id="5" name="Rectangle 4"/>
            <p:cNvSpPr/>
            <p:nvPr/>
          </p:nvSpPr>
          <p:spPr>
            <a:xfrm>
              <a:off x="0" y="0"/>
              <a:ext cx="4431030" cy="2181225"/>
            </a:xfrm>
            <a:prstGeom prst="rect">
              <a:avLst/>
            </a:prstGeom>
            <a:noFill/>
          </p:spPr>
        </p:sp>
        <p:cxnSp>
          <p:nvCxnSpPr>
            <p:cNvPr id="6" name="Line 4"/>
            <p:cNvCxnSpPr>
              <a:cxnSpLocks noChangeShapeType="1"/>
            </p:cNvCxnSpPr>
            <p:nvPr/>
          </p:nvCxnSpPr>
          <p:spPr bwMode="auto">
            <a:xfrm>
              <a:off x="1481051" y="1191433"/>
              <a:ext cx="288844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7" name="Line 5"/>
            <p:cNvCxnSpPr>
              <a:cxnSpLocks noChangeShapeType="1"/>
            </p:cNvCxnSpPr>
            <p:nvPr/>
          </p:nvCxnSpPr>
          <p:spPr bwMode="auto">
            <a:xfrm>
              <a:off x="1481051" y="1439140"/>
              <a:ext cx="2805948"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8" name="Line 6"/>
            <p:cNvCxnSpPr>
              <a:cxnSpLocks noChangeShapeType="1"/>
            </p:cNvCxnSpPr>
            <p:nvPr/>
          </p:nvCxnSpPr>
          <p:spPr bwMode="auto">
            <a:xfrm>
              <a:off x="1460150" y="1686747"/>
              <a:ext cx="2723447" cy="60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sp>
          <p:nvSpPr>
            <p:cNvPr id="9" name="Text Box 6"/>
            <p:cNvSpPr txBox="1">
              <a:spLocks noChangeArrowheads="1"/>
            </p:cNvSpPr>
            <p:nvPr/>
          </p:nvSpPr>
          <p:spPr bwMode="auto">
            <a:xfrm>
              <a:off x="809973" y="623316"/>
              <a:ext cx="588576" cy="21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ct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+2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7"/>
            <p:cNvSpPr txBox="1">
              <a:spLocks noChangeArrowheads="1"/>
            </p:cNvSpPr>
            <p:nvPr/>
          </p:nvSpPr>
          <p:spPr bwMode="auto">
            <a:xfrm>
              <a:off x="809973" y="861423"/>
              <a:ext cx="623177" cy="2407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ct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+1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Box 8"/>
            <p:cNvSpPr txBox="1">
              <a:spLocks noChangeArrowheads="1"/>
            </p:cNvSpPr>
            <p:nvPr/>
          </p:nvSpPr>
          <p:spPr bwMode="auto">
            <a:xfrm>
              <a:off x="634836" y="1356737"/>
              <a:ext cx="700412" cy="2407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- 1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85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9"/>
            <p:cNvSpPr txBox="1">
              <a:spLocks noChangeArrowheads="1"/>
            </p:cNvSpPr>
            <p:nvPr/>
          </p:nvSpPr>
          <p:spPr bwMode="auto">
            <a:xfrm>
              <a:off x="552335" y="1601744"/>
              <a:ext cx="782913" cy="2958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- 2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Line 11"/>
            <p:cNvCxnSpPr>
              <a:cxnSpLocks noChangeShapeType="1"/>
            </p:cNvCxnSpPr>
            <p:nvPr/>
          </p:nvCxnSpPr>
          <p:spPr bwMode="auto">
            <a:xfrm>
              <a:off x="1460150" y="1934454"/>
              <a:ext cx="2826848" cy="12800"/>
            </a:xfrm>
            <a:prstGeom prst="line">
              <a:avLst/>
            </a:prstGeom>
            <a:noFill/>
            <a:ln w="38100">
              <a:solidFill>
                <a:srgbClr val="000000"/>
              </a:solidFill>
              <a:prstDash val="dashDot"/>
              <a:round/>
              <a:headEnd/>
              <a:tailEnd/>
            </a:ln>
            <a:extLst>
              <a:ext uri="{909E8E84-426E-40DD-AFC4-6F175D3DCCD1}">
                <a14:hiddenFill xmlns:a14="http://schemas.microsoft.com/office/drawing/2010/main">
                  <a:noFill/>
                </a14:hiddenFill>
              </a:ext>
            </a:extLst>
          </p:spPr>
        </p:cxnSp>
        <p:sp>
          <p:nvSpPr>
            <p:cNvPr id="14" name="Text Box 11"/>
            <p:cNvSpPr txBox="1">
              <a:spLocks noChangeArrowheads="1"/>
            </p:cNvSpPr>
            <p:nvPr/>
          </p:nvSpPr>
          <p:spPr bwMode="auto">
            <a:xfrm>
              <a:off x="809973" y="366109"/>
              <a:ext cx="671078" cy="24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ct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+3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12"/>
            <p:cNvSpPr txBox="1">
              <a:spLocks noChangeArrowheads="1"/>
            </p:cNvSpPr>
            <p:nvPr/>
          </p:nvSpPr>
          <p:spPr bwMode="auto">
            <a:xfrm>
              <a:off x="552335" y="1851552"/>
              <a:ext cx="782913" cy="2471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 -  3 SD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 Box 13"/>
            <p:cNvSpPr txBox="1">
              <a:spLocks noChangeArrowheads="1"/>
            </p:cNvSpPr>
            <p:nvPr/>
          </p:nvSpPr>
          <p:spPr bwMode="auto">
            <a:xfrm>
              <a:off x="1790256" y="35999"/>
              <a:ext cx="2145737" cy="2477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nSpc>
                  <a:spcPct val="115000"/>
                </a:lnSpc>
                <a:spcAft>
                  <a:spcPts val="1000"/>
                </a:spcAft>
              </a:pPr>
              <a:r>
                <a:rPr lang="en-US" sz="85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a:spLocks noChangeArrowheads="1"/>
            </p:cNvSpPr>
            <p:nvPr/>
          </p:nvSpPr>
          <p:spPr bwMode="auto">
            <a:xfrm>
              <a:off x="634836" y="1109030"/>
              <a:ext cx="651592" cy="2477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6057" tIns="33028" rIns="66057" bIns="33028" anchor="t" anchorCtr="0" upright="1">
              <a:noAutofit/>
            </a:bodyPr>
            <a:lstStyle/>
            <a:p>
              <a:pPr algn="r">
                <a:lnSpc>
                  <a:spcPct val="115000"/>
                </a:lnSpc>
                <a:spcAft>
                  <a:spcPts val="1000"/>
                </a:spcAft>
              </a:pPr>
              <a:r>
                <a:rPr lang="en-US" sz="850" b="1" dirty="0">
                  <a:effectLst/>
                  <a:latin typeface="Calibri" panose="020F0502020204030204" pitchFamily="34" charset="0"/>
                  <a:ea typeface="Calibri" panose="020F0502020204030204" pitchFamily="34" charset="0"/>
                  <a:cs typeface="Arial" panose="020B0604020202020204" pitchFamily="34" charset="0"/>
                </a:rPr>
                <a:t>mean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8" name="Group 17"/>
            <p:cNvGrpSpPr>
              <a:grpSpLocks/>
            </p:cNvGrpSpPr>
            <p:nvPr/>
          </p:nvGrpSpPr>
          <p:grpSpPr bwMode="auto">
            <a:xfrm>
              <a:off x="1459606" y="283706"/>
              <a:ext cx="2970000" cy="1897855"/>
              <a:chOff x="3089" y="12598"/>
              <a:chExt cx="5400" cy="3548"/>
            </a:xfrm>
          </p:grpSpPr>
          <p:cxnSp>
            <p:nvCxnSpPr>
              <p:cNvPr id="19" name="Line 17"/>
              <p:cNvCxnSpPr>
                <a:cxnSpLocks noChangeShapeType="1"/>
              </p:cNvCxnSpPr>
              <p:nvPr/>
            </p:nvCxnSpPr>
            <p:spPr bwMode="auto">
              <a:xfrm>
                <a:off x="3089" y="12598"/>
                <a:ext cx="1" cy="35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8"/>
              <p:cNvCxnSpPr>
                <a:cxnSpLocks noChangeShapeType="1"/>
              </p:cNvCxnSpPr>
              <p:nvPr/>
            </p:nvCxnSpPr>
            <p:spPr bwMode="auto">
              <a:xfrm flipH="1">
                <a:off x="3089" y="13832"/>
                <a:ext cx="4950" cy="1"/>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1" name="Line 19"/>
              <p:cNvCxnSpPr>
                <a:cxnSpLocks noChangeShapeType="1"/>
              </p:cNvCxnSpPr>
              <p:nvPr/>
            </p:nvCxnSpPr>
            <p:spPr bwMode="auto">
              <a:xfrm>
                <a:off x="3127" y="13369"/>
                <a:ext cx="4950" cy="1"/>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2" name="Line 20"/>
              <p:cNvCxnSpPr>
                <a:cxnSpLocks noChangeShapeType="1"/>
              </p:cNvCxnSpPr>
              <p:nvPr/>
            </p:nvCxnSpPr>
            <p:spPr bwMode="auto">
              <a:xfrm flipV="1">
                <a:off x="3089" y="12906"/>
                <a:ext cx="5250" cy="1"/>
              </a:xfrm>
              <a:prstGeom prst="line">
                <a:avLst/>
              </a:prstGeom>
              <a:noFill/>
              <a:ln w="38100">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3" name="Line 21"/>
              <p:cNvCxnSpPr>
                <a:cxnSpLocks noChangeShapeType="1"/>
              </p:cNvCxnSpPr>
              <p:nvPr/>
            </p:nvCxnSpPr>
            <p:spPr bwMode="auto">
              <a:xfrm>
                <a:off x="3239" y="14295"/>
                <a:ext cx="525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4" name="Line 22"/>
              <p:cNvCxnSpPr>
                <a:cxnSpLocks noChangeShapeType="1"/>
              </p:cNvCxnSpPr>
              <p:nvPr/>
            </p:nvCxnSpPr>
            <p:spPr bwMode="auto">
              <a:xfrm>
                <a:off x="3239" y="14758"/>
                <a:ext cx="5100" cy="1"/>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5" name="Line 23"/>
              <p:cNvCxnSpPr>
                <a:cxnSpLocks noChangeShapeType="1"/>
              </p:cNvCxnSpPr>
              <p:nvPr/>
            </p:nvCxnSpPr>
            <p:spPr bwMode="auto">
              <a:xfrm>
                <a:off x="3202" y="15221"/>
                <a:ext cx="4950" cy="1"/>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26" name="Line 24"/>
              <p:cNvCxnSpPr>
                <a:cxnSpLocks noChangeShapeType="1"/>
              </p:cNvCxnSpPr>
              <p:nvPr/>
            </p:nvCxnSpPr>
            <p:spPr bwMode="auto">
              <a:xfrm>
                <a:off x="3202" y="15684"/>
                <a:ext cx="5137" cy="24"/>
              </a:xfrm>
              <a:prstGeom prst="line">
                <a:avLst/>
              </a:prstGeom>
              <a:noFill/>
              <a:ln w="38100">
                <a:solidFill>
                  <a:srgbClr val="000000"/>
                </a:solidFill>
                <a:prstDash val="dashDot"/>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0445605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90600"/>
            <a:ext cx="8229600" cy="3754924"/>
          </a:xfrm>
        </p:spPr>
      </p:pic>
    </p:spTree>
    <p:extLst>
      <p:ext uri="{BB962C8B-B14F-4D97-AF65-F5344CB8AC3E}">
        <p14:creationId xmlns:p14="http://schemas.microsoft.com/office/powerpoint/2010/main" val="17577591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95000"/>
                  </a:prstClr>
                </a:solidFill>
              </a:rPr>
              <a:pPr/>
              <a:t>32</a:t>
            </a:fld>
            <a:endParaRPr lang="en-US">
              <a:solidFill>
                <a:prstClr val="black">
                  <a:tint val="9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16843" y="3063059"/>
            <a:ext cx="2302154" cy="283529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3001" y="3887791"/>
            <a:ext cx="3219008" cy="2010566"/>
          </a:xfrm>
          <a:prstGeom prst="rect">
            <a:avLst/>
          </a:prstGeom>
        </p:spPr>
      </p:pic>
      <p:pic>
        <p:nvPicPr>
          <p:cNvPr id="6" name="Picture 5"/>
          <p:cNvPicPr>
            <a:picLocks noChangeAspect="1"/>
          </p:cNvPicPr>
          <p:nvPr/>
        </p:nvPicPr>
        <p:blipFill>
          <a:blip r:embed="rId4" cstate="print"/>
          <a:stretch>
            <a:fillRect/>
          </a:stretch>
        </p:blipFill>
        <p:spPr>
          <a:xfrm>
            <a:off x="1143001" y="857250"/>
            <a:ext cx="2345618" cy="1556826"/>
          </a:xfrm>
          <a:prstGeom prst="rect">
            <a:avLst/>
          </a:prstGeom>
        </p:spPr>
      </p:pic>
      <p:pic>
        <p:nvPicPr>
          <p:cNvPr id="7" name="Picture 6"/>
          <p:cNvPicPr>
            <a:picLocks noChangeAspect="1"/>
          </p:cNvPicPr>
          <p:nvPr/>
        </p:nvPicPr>
        <p:blipFill>
          <a:blip r:embed="rId5" cstate="print"/>
          <a:stretch>
            <a:fillRect/>
          </a:stretch>
        </p:blipFill>
        <p:spPr>
          <a:xfrm>
            <a:off x="6329198" y="857250"/>
            <a:ext cx="1475690" cy="2068464"/>
          </a:xfrm>
          <a:prstGeom prst="rect">
            <a:avLst/>
          </a:prstGeom>
        </p:spPr>
      </p:pic>
    </p:spTree>
    <p:extLst>
      <p:ext uri="{BB962C8B-B14F-4D97-AF65-F5344CB8AC3E}">
        <p14:creationId xmlns:p14="http://schemas.microsoft.com/office/powerpoint/2010/main" val="18971532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7235872"/>
              </p:ext>
            </p:extLst>
          </p:nvPr>
        </p:nvGraphicFramePr>
        <p:xfrm>
          <a:off x="457201" y="1481138"/>
          <a:ext cx="8229599" cy="4952999"/>
        </p:xfrm>
        <a:graphic>
          <a:graphicData uri="http://schemas.openxmlformats.org/drawingml/2006/table">
            <a:tbl>
              <a:tblPr rtl="1" firstRow="1" firstCol="1" lastRow="1" lastCol="1" bandRow="1" bandCol="1">
                <a:tableStyleId>{D7AC3CCA-C797-4891-BE02-D94E43425B78}</a:tableStyleId>
              </a:tblPr>
              <a:tblGrid>
                <a:gridCol w="756545"/>
                <a:gridCol w="7473054"/>
              </a:tblGrid>
              <a:tr h="549823">
                <a:tc>
                  <a:txBody>
                    <a:bodyPr/>
                    <a:lstStyle/>
                    <a:p>
                      <a:pPr algn="ctr" rtl="1">
                        <a:lnSpc>
                          <a:spcPct val="115000"/>
                        </a:lnSpc>
                        <a:spcAft>
                          <a:spcPts val="0"/>
                        </a:spcAft>
                        <a:tabLst>
                          <a:tab pos="176530" algn="l"/>
                        </a:tabLst>
                      </a:pPr>
                      <a:r>
                        <a:rPr lang="en-US" sz="1100" dirty="0">
                          <a:effectLst/>
                        </a:rPr>
                        <a:t>1 </a:t>
                      </a:r>
                      <a:r>
                        <a:rPr lang="en-US" sz="1100" baseline="-25000" dirty="0">
                          <a:effectLst/>
                        </a:rPr>
                        <a:t>2s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يک کنترل خارج از محدوده </a:t>
                      </a:r>
                      <a:r>
                        <a:rPr lang="en-US" sz="1100" dirty="0">
                          <a:effectLst/>
                        </a:rPr>
                        <a:t>2 SD</a:t>
                      </a:r>
                      <a:r>
                        <a:rPr lang="fa-IR" sz="1100" dirty="0">
                          <a:effectLst/>
                        </a:rPr>
                        <a:t>± بمعني هشداربوده و لزوم بررسي ساير قوانين را مطرح مي‌سازد.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r h="552735">
                <a:tc>
                  <a:txBody>
                    <a:bodyPr/>
                    <a:lstStyle/>
                    <a:p>
                      <a:pPr algn="ctr" rtl="1">
                        <a:lnSpc>
                          <a:spcPct val="115000"/>
                        </a:lnSpc>
                        <a:spcAft>
                          <a:spcPts val="0"/>
                        </a:spcAft>
                        <a:tabLst>
                          <a:tab pos="176530" algn="l"/>
                        </a:tabLst>
                      </a:pPr>
                      <a:r>
                        <a:rPr lang="en-US" sz="1100">
                          <a:effectLst/>
                        </a:rPr>
                        <a:t>1 </a:t>
                      </a:r>
                      <a:r>
                        <a:rPr lang="en-US" sz="1100" baseline="-25000">
                          <a:effectLst/>
                        </a:rPr>
                        <a:t>3s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يک کنترل خارج از محدوده </a:t>
                      </a:r>
                      <a:r>
                        <a:rPr lang="en-US" sz="1100" dirty="0">
                          <a:effectLst/>
                        </a:rPr>
                        <a:t>3 SD</a:t>
                      </a:r>
                      <a:r>
                        <a:rPr lang="fa-IR" sz="1100" dirty="0">
                          <a:effectLst/>
                        </a:rPr>
                        <a:t>± باعث رد نتايج شده و مي تواند نشاندهنده خطاي راندوم يا شروع خطاي سيستماتيک باشد.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r h="549823">
                <a:tc>
                  <a:txBody>
                    <a:bodyPr/>
                    <a:lstStyle/>
                    <a:p>
                      <a:pPr algn="ctr" rtl="1">
                        <a:lnSpc>
                          <a:spcPct val="115000"/>
                        </a:lnSpc>
                        <a:spcAft>
                          <a:spcPts val="0"/>
                        </a:spcAft>
                        <a:tabLst>
                          <a:tab pos="176530" algn="l"/>
                        </a:tabLst>
                      </a:pPr>
                      <a:r>
                        <a:rPr lang="en-US" sz="1100">
                          <a:effectLst/>
                        </a:rPr>
                        <a:t>2 </a:t>
                      </a:r>
                      <a:r>
                        <a:rPr lang="en-US" sz="1100" baseline="-25000">
                          <a:effectLst/>
                        </a:rPr>
                        <a:t>2s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دوخوانده متوالي همسو و خارج از محدوده </a:t>
                      </a:r>
                      <a:r>
                        <a:rPr lang="en-US" sz="1100" dirty="0">
                          <a:effectLst/>
                        </a:rPr>
                        <a:t>2SD</a:t>
                      </a:r>
                      <a:r>
                        <a:rPr lang="fa-IR" sz="1100" dirty="0">
                          <a:effectLst/>
                        </a:rPr>
                        <a:t>± باعث رد نتايج شده و به خطاي سيستماتيک حساس مي‌باشد.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r h="1100206">
                <a:tc>
                  <a:txBody>
                    <a:bodyPr/>
                    <a:lstStyle/>
                    <a:p>
                      <a:pPr algn="ctr" rtl="1">
                        <a:lnSpc>
                          <a:spcPct val="115000"/>
                        </a:lnSpc>
                        <a:spcAft>
                          <a:spcPts val="0"/>
                        </a:spcAft>
                        <a:tabLst>
                          <a:tab pos="176530" algn="l"/>
                        </a:tabLst>
                      </a:pPr>
                      <a:r>
                        <a:rPr lang="en-US" sz="1100">
                          <a:effectLst/>
                        </a:rPr>
                        <a:t>R </a:t>
                      </a:r>
                      <a:r>
                        <a:rPr lang="en-US" sz="1100" baseline="-25000">
                          <a:effectLst/>
                        </a:rPr>
                        <a:t>4s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يک خوانده خارج از محدوده </a:t>
                      </a:r>
                      <a:r>
                        <a:rPr lang="en-US" sz="1100" dirty="0">
                          <a:effectLst/>
                        </a:rPr>
                        <a:t>2 SD</a:t>
                      </a:r>
                      <a:r>
                        <a:rPr lang="fa-IR" sz="1100" dirty="0">
                          <a:effectLst/>
                        </a:rPr>
                        <a:t> + و ديگري خارج از محدوده </a:t>
                      </a:r>
                      <a:r>
                        <a:rPr lang="en-US" sz="1100" dirty="0">
                          <a:effectLst/>
                        </a:rPr>
                        <a:t>2 SD</a:t>
                      </a:r>
                      <a:r>
                        <a:rPr lang="fa-IR" sz="1100" dirty="0">
                          <a:effectLst/>
                        </a:rPr>
                        <a:t> -   باعث رد نتايج گرديده ونشانگر خطاي راندوم مي‌باشد.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r h="1100206">
                <a:tc>
                  <a:txBody>
                    <a:bodyPr/>
                    <a:lstStyle/>
                    <a:p>
                      <a:pPr algn="ctr" rtl="1">
                        <a:lnSpc>
                          <a:spcPct val="115000"/>
                        </a:lnSpc>
                        <a:spcAft>
                          <a:spcPts val="0"/>
                        </a:spcAft>
                        <a:tabLst>
                          <a:tab pos="176530" algn="l"/>
                        </a:tabLst>
                      </a:pPr>
                      <a:r>
                        <a:rPr lang="en-US" sz="1100">
                          <a:effectLst/>
                        </a:rPr>
                        <a:t>4 </a:t>
                      </a:r>
                      <a:r>
                        <a:rPr lang="en-US" sz="1100" baseline="-25000">
                          <a:effectLst/>
                        </a:rPr>
                        <a:t>1s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4 خوانده متوالي و همسو،  خارج از محدوده </a:t>
                      </a:r>
                      <a:r>
                        <a:rPr lang="en-US" sz="1100" dirty="0">
                          <a:effectLst/>
                        </a:rPr>
                        <a:t>1 SD</a:t>
                      </a:r>
                      <a:r>
                        <a:rPr lang="fa-IR" sz="1100" dirty="0">
                          <a:effectLst/>
                        </a:rPr>
                        <a:t> + يا </a:t>
                      </a:r>
                      <a:r>
                        <a:rPr lang="en-US" sz="1100" dirty="0">
                          <a:effectLst/>
                        </a:rPr>
                        <a:t>1 SD</a:t>
                      </a:r>
                      <a:r>
                        <a:rPr lang="fa-IR" sz="1100" dirty="0">
                          <a:effectLst/>
                        </a:rPr>
                        <a:t>-  باعث رد نتايج مي‌شود و به خطاي سيستماتيک حساس مي‌باشد.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r h="1100206">
                <a:tc>
                  <a:txBody>
                    <a:bodyPr/>
                    <a:lstStyle/>
                    <a:p>
                      <a:pPr algn="ctr" rtl="1">
                        <a:lnSpc>
                          <a:spcPct val="115000"/>
                        </a:lnSpc>
                        <a:spcAft>
                          <a:spcPts val="0"/>
                        </a:spcAft>
                        <a:tabLst>
                          <a:tab pos="176530" algn="l"/>
                        </a:tabLst>
                      </a:pPr>
                      <a:r>
                        <a:rPr lang="en-US" sz="1100">
                          <a:effectLst/>
                        </a:rPr>
                        <a:t>6</a:t>
                      </a:r>
                      <a:r>
                        <a:rPr lang="en-US" sz="1100" baseline="-25000">
                          <a:effectLst/>
                        </a:rPr>
                        <a:t>x</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c>
                  <a:txBody>
                    <a:bodyPr/>
                    <a:lstStyle/>
                    <a:p>
                      <a:pPr algn="justLow" rtl="1">
                        <a:lnSpc>
                          <a:spcPct val="115000"/>
                        </a:lnSpc>
                        <a:spcAft>
                          <a:spcPts val="0"/>
                        </a:spcAft>
                        <a:tabLst>
                          <a:tab pos="176530" algn="l"/>
                        </a:tabLst>
                      </a:pPr>
                      <a:r>
                        <a:rPr lang="fa-IR" sz="1100" dirty="0">
                          <a:effectLst/>
                        </a:rPr>
                        <a:t>6 خوانده متوالي در يک طرف ميانگين (بالا يا پائين ميانگين و بدون توجه به اندازه انحراف)   باعث رد نتايج مي‌شود و به خطاي سيستماتيک حساس مي‌باشد.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9221" marR="69221" marT="0" marB="0" anchor="ctr"/>
                </a:tc>
              </a:tr>
            </a:tbl>
          </a:graphicData>
        </a:graphic>
      </p:graphicFrame>
      <p:sp>
        <p:nvSpPr>
          <p:cNvPr id="2" name="Title 1"/>
          <p:cNvSpPr>
            <a:spLocks noGrp="1"/>
          </p:cNvSpPr>
          <p:nvPr>
            <p:ph type="title"/>
          </p:nvPr>
        </p:nvSpPr>
        <p:spPr>
          <a:xfrm rot="20176208">
            <a:off x="252792" y="1006816"/>
            <a:ext cx="4486465" cy="1143000"/>
          </a:xfrm>
        </p:spPr>
        <p:txBody>
          <a:bodyPr/>
          <a:lstStyle/>
          <a:p>
            <a:r>
              <a:rPr lang="en-US" dirty="0" err="1" smtClean="0"/>
              <a:t>Westgard</a:t>
            </a:r>
            <a:r>
              <a:rPr lang="en-US" dirty="0" smtClean="0"/>
              <a:t>  Rules</a:t>
            </a:r>
            <a:endParaRPr lang="fa-IR" dirty="0"/>
          </a:p>
        </p:txBody>
      </p:sp>
    </p:spTree>
    <p:extLst>
      <p:ext uri="{BB962C8B-B14F-4D97-AF65-F5344CB8AC3E}">
        <p14:creationId xmlns:p14="http://schemas.microsoft.com/office/powerpoint/2010/main" val="276743012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dirty="0"/>
          </a:p>
        </p:txBody>
      </p:sp>
      <p:sp>
        <p:nvSpPr>
          <p:cNvPr id="4" name="Down Arrow 3"/>
          <p:cNvSpPr/>
          <p:nvPr/>
        </p:nvSpPr>
        <p:spPr>
          <a:xfrm>
            <a:off x="2590800" y="1981200"/>
            <a:ext cx="38100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Coparision</a:t>
            </a:r>
            <a:r>
              <a:rPr lang="en-US" dirty="0" smtClean="0"/>
              <a:t> Between </a:t>
            </a:r>
          </a:p>
          <a:p>
            <a:pPr algn="ctr"/>
            <a:r>
              <a:rPr lang="en-US" dirty="0" smtClean="0"/>
              <a:t>LAB</a:t>
            </a:r>
          </a:p>
          <a:p>
            <a:pPr algn="ctr"/>
            <a:r>
              <a:rPr lang="en-US" dirty="0" smtClean="0"/>
              <a:t>precision</a:t>
            </a:r>
            <a:endParaRPr lang="fa-IR" dirty="0"/>
          </a:p>
        </p:txBody>
      </p:sp>
      <p:sp>
        <p:nvSpPr>
          <p:cNvPr id="5" name="7-Point Star 4"/>
          <p:cNvSpPr/>
          <p:nvPr/>
        </p:nvSpPr>
        <p:spPr>
          <a:xfrm>
            <a:off x="2514600" y="3841845"/>
            <a:ext cx="3962400" cy="1905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t>F Ratio</a:t>
            </a:r>
            <a:endParaRPr lang="fa-IR" sz="4000" dirty="0"/>
          </a:p>
        </p:txBody>
      </p:sp>
    </p:spTree>
    <p:extLst>
      <p:ext uri="{BB962C8B-B14F-4D97-AF65-F5344CB8AC3E}">
        <p14:creationId xmlns:p14="http://schemas.microsoft.com/office/powerpoint/2010/main" val="1383551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109728" indent="0" algn="r" rtl="1">
              <a:buNone/>
            </a:pPr>
            <a:endParaRPr lang="en-US" sz="3900" dirty="0">
              <a:cs typeface="B Nazanin" panose="00000400000000000000" pitchFamily="2" charset="-78"/>
            </a:endParaRPr>
          </a:p>
          <a:p>
            <a:pPr algn="r" rtl="1"/>
            <a:endParaRPr lang="en-US" sz="3900" dirty="0">
              <a:cs typeface="B Nazanin" panose="00000400000000000000" pitchFamily="2" charset="-78"/>
            </a:endParaRPr>
          </a:p>
          <a:p>
            <a:pPr algn="r" rtl="1"/>
            <a:r>
              <a:rPr lang="fa-IR" sz="3900" dirty="0">
                <a:cs typeface="B Nazanin" panose="00000400000000000000" pitchFamily="2" charset="-78"/>
              </a:rPr>
              <a:t>آزمـون </a:t>
            </a:r>
            <a:r>
              <a:rPr lang="en-US" sz="3900" dirty="0" smtClean="0">
                <a:cs typeface="B Nazanin" panose="00000400000000000000" pitchFamily="2" charset="-78"/>
              </a:rPr>
              <a:t> F </a:t>
            </a:r>
            <a:r>
              <a:rPr lang="fa-IR" sz="3900" dirty="0">
                <a:cs typeface="B Nazanin" panose="00000400000000000000" pitchFamily="2" charset="-78"/>
              </a:rPr>
              <a:t>براي مقايسه انحراف استانداردهاي دو روش اندازه گيري (آزمون </a:t>
            </a:r>
            <a:r>
              <a:rPr lang="fa-IR" sz="3900" dirty="0" smtClean="0">
                <a:cs typeface="B Nazanin" panose="00000400000000000000" pitchFamily="2" charset="-78"/>
              </a:rPr>
              <a:t>دقت)انجام میگیرد</a:t>
            </a:r>
            <a:endParaRPr lang="fa-IR" sz="3900" dirty="0">
              <a:cs typeface="B Nazanin" panose="00000400000000000000" pitchFamily="2" charset="-78"/>
            </a:endParaRPr>
          </a:p>
          <a:p>
            <a:pPr algn="r" rtl="1"/>
            <a:endParaRPr lang="fa-IR" sz="3900" dirty="0">
              <a:cs typeface="B Nazanin" panose="00000400000000000000" pitchFamily="2" charset="-78"/>
            </a:endParaRPr>
          </a:p>
          <a:p>
            <a:pPr algn="r" rtl="1"/>
            <a:r>
              <a:rPr lang="fa-IR" sz="3900" dirty="0">
                <a:cs typeface="B Nazanin" panose="00000400000000000000" pitchFamily="2" charset="-78"/>
              </a:rPr>
              <a:t>هدف از این آزمون مقایسه دقت </a:t>
            </a:r>
            <a:r>
              <a:rPr lang="fa-IR" sz="3900" dirty="0" smtClean="0">
                <a:cs typeface="B Nazanin" panose="00000400000000000000" pitchFamily="2" charset="-78"/>
              </a:rPr>
              <a:t>دو </a:t>
            </a:r>
            <a:r>
              <a:rPr lang="fa-IR" sz="3900" dirty="0">
                <a:cs typeface="B Nazanin" panose="00000400000000000000" pitchFamily="2" charset="-78"/>
              </a:rPr>
              <a:t>آزمایشگاه ، دو روش آزمون یا کالیبراسیون ، دو کاربر ، دو سیستم اندازه گیری (مجموعه ای متشکل از یک یا چند دستگاه اندازه گیری همراه با مجری ، شرایط محیطی و...) </a:t>
            </a:r>
            <a:r>
              <a:rPr lang="fa-IR" sz="3900" dirty="0" smtClean="0">
                <a:cs typeface="B Nazanin" panose="00000400000000000000" pitchFamily="2" charset="-78"/>
              </a:rPr>
              <a:t>میباشد</a:t>
            </a:r>
            <a:r>
              <a:rPr lang="fa-IR" sz="3900" dirty="0">
                <a:cs typeface="B Nazanin" panose="00000400000000000000" pitchFamily="2" charset="-78"/>
              </a:rPr>
              <a:t>.</a:t>
            </a:r>
          </a:p>
          <a:p>
            <a:pPr algn="r" rtl="1"/>
            <a:endParaRPr lang="fa-IR" sz="3900" dirty="0">
              <a:cs typeface="B Nazanin" panose="00000400000000000000" pitchFamily="2" charset="-78"/>
            </a:endParaRPr>
          </a:p>
          <a:p>
            <a:pPr algn="r" rtl="1"/>
            <a:r>
              <a:rPr lang="fa-IR" sz="3900" dirty="0">
                <a:cs typeface="B Nazanin" panose="00000400000000000000" pitchFamily="2" charset="-78"/>
              </a:rPr>
              <a:t>آزمون </a:t>
            </a:r>
            <a:r>
              <a:rPr lang="en-US" sz="3900" dirty="0">
                <a:cs typeface="B Nazanin" panose="00000400000000000000" pitchFamily="2" charset="-78"/>
              </a:rPr>
              <a:t>F ، </a:t>
            </a:r>
            <a:r>
              <a:rPr lang="fa-IR" sz="3900" dirty="0">
                <a:cs typeface="B Nazanin" panose="00000400000000000000" pitchFamily="2" charset="-78"/>
              </a:rPr>
              <a:t>نسبت </a:t>
            </a:r>
            <a:r>
              <a:rPr lang="fa-IR" sz="3900" dirty="0" smtClean="0">
                <a:cs typeface="B Nazanin" panose="00000400000000000000" pitchFamily="2" charset="-78"/>
              </a:rPr>
              <a:t>واريانسهاي حاصل </a:t>
            </a:r>
            <a:r>
              <a:rPr lang="fa-IR" sz="3900" dirty="0">
                <a:cs typeface="B Nazanin" panose="00000400000000000000" pitchFamily="2" charset="-78"/>
              </a:rPr>
              <a:t>از اندازه گيريهاي دو روش آزمون را مد نظر قرار مي‌دهد و به همین دلیل به این آزمون واریانس (پراش)نیز میگویند. </a:t>
            </a:r>
            <a:r>
              <a:rPr lang="fa-IR" sz="3900" dirty="0">
                <a:solidFill>
                  <a:schemeClr val="accent2"/>
                </a:solidFill>
                <a:cs typeface="B Nazanin" panose="00000400000000000000" pitchFamily="2" charset="-78"/>
              </a:rPr>
              <a:t>درصورت کسر هميشه واريانس بزرگتر </a:t>
            </a:r>
            <a:r>
              <a:rPr lang="fa-IR" sz="3900" dirty="0">
                <a:cs typeface="B Nazanin" panose="00000400000000000000" pitchFamily="2" charset="-78"/>
              </a:rPr>
              <a:t>قرار مي گيرد تا هميشه آماره </a:t>
            </a:r>
            <a:r>
              <a:rPr lang="en-US" sz="3900" dirty="0">
                <a:cs typeface="B Nazanin" panose="00000400000000000000" pitchFamily="2" charset="-78"/>
              </a:rPr>
              <a:t>F </a:t>
            </a:r>
            <a:r>
              <a:rPr lang="fa-IR" sz="3900" dirty="0" smtClean="0">
                <a:cs typeface="B Nazanin" panose="00000400000000000000" pitchFamily="2" charset="-78"/>
              </a:rPr>
              <a:t>در </a:t>
            </a:r>
            <a:r>
              <a:rPr lang="fa-IR" sz="3900" dirty="0">
                <a:cs typeface="B Nazanin" panose="00000400000000000000" pitchFamily="2" charset="-78"/>
              </a:rPr>
              <a:t>رابطه </a:t>
            </a:r>
            <a:r>
              <a:rPr lang="fa-IR" sz="3900" dirty="0" smtClean="0">
                <a:cs typeface="B Nazanin" panose="00000400000000000000" pitchFamily="2" charset="-78"/>
              </a:rPr>
              <a:t>زيربزرگتر </a:t>
            </a:r>
            <a:r>
              <a:rPr lang="fa-IR" sz="3900" dirty="0">
                <a:cs typeface="B Nazanin" panose="00000400000000000000" pitchFamily="2" charset="-78"/>
              </a:rPr>
              <a:t>يا مساوي 1 باشد:</a:t>
            </a:r>
          </a:p>
          <a:p>
            <a:pPr algn="r" rtl="1"/>
            <a:endParaRPr lang="fa-IR" sz="3900" dirty="0">
              <a:cs typeface="B Nazanin" panose="00000400000000000000" pitchFamily="2" charset="-78"/>
            </a:endParaRPr>
          </a:p>
          <a:p>
            <a:pPr algn="r" rtl="1"/>
            <a:r>
              <a:rPr lang="en-US" sz="3900" dirty="0">
                <a:cs typeface="B Nazanin" panose="00000400000000000000" pitchFamily="2" charset="-78"/>
              </a:rPr>
              <a:t>F = </a:t>
            </a:r>
            <a:r>
              <a:rPr lang="en-US" sz="3900" dirty="0" smtClean="0">
                <a:cs typeface="B Nazanin" panose="00000400000000000000" pitchFamily="2" charset="-78"/>
              </a:rPr>
              <a:t>s1/ s2  </a:t>
            </a:r>
            <a:r>
              <a:rPr lang="en-US" sz="3900" dirty="0">
                <a:cs typeface="B Nazanin" panose="00000400000000000000" pitchFamily="2" charset="-78"/>
              </a:rPr>
              <a:t>≥1</a:t>
            </a:r>
          </a:p>
          <a:p>
            <a:pPr algn="r" rtl="1"/>
            <a:endParaRPr lang="en-US" dirty="0"/>
          </a:p>
          <a:p>
            <a:pPr marL="109728" indent="0" algn="r" rtl="1">
              <a:buNone/>
            </a:pPr>
            <a:r>
              <a:rPr lang="fa-IR" dirty="0" smtClean="0"/>
              <a:t> </a:t>
            </a:r>
            <a:endParaRPr lang="fa-IR" dirty="0"/>
          </a:p>
        </p:txBody>
      </p:sp>
      <p:sp>
        <p:nvSpPr>
          <p:cNvPr id="3" name="Title 2"/>
          <p:cNvSpPr>
            <a:spLocks noGrp="1"/>
          </p:cNvSpPr>
          <p:nvPr>
            <p:ph type="title"/>
          </p:nvPr>
        </p:nvSpPr>
        <p:spPr/>
        <p:txBody>
          <a:bodyPr/>
          <a:lstStyle/>
          <a:p>
            <a:pPr algn="ctr" rtl="1"/>
            <a:r>
              <a:rPr lang="fa-IR" dirty="0" smtClean="0"/>
              <a:t>آزمون </a:t>
            </a:r>
            <a:r>
              <a:rPr lang="en-US" dirty="0" smtClean="0"/>
              <a:t>F Ratio</a:t>
            </a:r>
            <a:endParaRPr lang="fa-IR" dirty="0"/>
          </a:p>
        </p:txBody>
      </p:sp>
    </p:spTree>
    <p:extLst>
      <p:ext uri="{BB962C8B-B14F-4D97-AF65-F5344CB8AC3E}">
        <p14:creationId xmlns:p14="http://schemas.microsoft.com/office/powerpoint/2010/main" val="24328030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endParaRPr lang="fa-IR" sz="2100" dirty="0" smtClean="0">
              <a:cs typeface="B Nazanin" panose="00000400000000000000" pitchFamily="2" charset="-78"/>
            </a:endParaRPr>
          </a:p>
          <a:p>
            <a:pPr algn="r" rtl="1"/>
            <a:endParaRPr lang="fa-IR" sz="2100" dirty="0" smtClean="0">
              <a:cs typeface="B Nazanin" panose="00000400000000000000" pitchFamily="2" charset="-78"/>
            </a:endParaRPr>
          </a:p>
          <a:p>
            <a:pPr algn="r" rtl="1"/>
            <a:r>
              <a:rPr lang="fa-IR" sz="2100" dirty="0" smtClean="0">
                <a:cs typeface="B Nazanin" panose="00000400000000000000" pitchFamily="2" charset="-78"/>
              </a:rPr>
              <a:t>در </a:t>
            </a:r>
            <a:r>
              <a:rPr lang="fa-IR" sz="2100" dirty="0">
                <a:cs typeface="B Nazanin" panose="00000400000000000000" pitchFamily="2" charset="-78"/>
              </a:rPr>
              <a:t>صورتيکه مقدار</a:t>
            </a:r>
            <a:r>
              <a:rPr lang="en-US" sz="2100" dirty="0">
                <a:cs typeface="B Nazanin" panose="00000400000000000000" pitchFamily="2" charset="-78"/>
              </a:rPr>
              <a:t>F </a:t>
            </a:r>
            <a:r>
              <a:rPr lang="fa-IR" sz="2100" dirty="0">
                <a:cs typeface="B Nazanin" panose="00000400000000000000" pitchFamily="2" charset="-78"/>
              </a:rPr>
              <a:t>نزديک 1 باشد، يکسان بودن انحراف استاندارهاي </a:t>
            </a:r>
            <a:r>
              <a:rPr lang="en-US" sz="2100" dirty="0" smtClean="0">
                <a:cs typeface="B Nazanin" panose="00000400000000000000" pitchFamily="2" charset="-78"/>
              </a:rPr>
              <a:t> S1 </a:t>
            </a:r>
            <a:r>
              <a:rPr lang="fa-IR" sz="2100" dirty="0" smtClean="0">
                <a:cs typeface="B Nazanin" panose="00000400000000000000" pitchFamily="2" charset="-78"/>
              </a:rPr>
              <a:t>و </a:t>
            </a:r>
            <a:r>
              <a:rPr lang="en-US" sz="2100" dirty="0" smtClean="0">
                <a:cs typeface="B Nazanin" panose="00000400000000000000" pitchFamily="2" charset="-78"/>
              </a:rPr>
              <a:t>S2</a:t>
            </a:r>
            <a:r>
              <a:rPr lang="fa-IR" sz="2100" dirty="0" smtClean="0">
                <a:cs typeface="B Nazanin" panose="00000400000000000000" pitchFamily="2" charset="-78"/>
              </a:rPr>
              <a:t> تائيد </a:t>
            </a:r>
            <a:r>
              <a:rPr lang="fa-IR" sz="2100" dirty="0">
                <a:cs typeface="B Nazanin" panose="00000400000000000000" pitchFamily="2" charset="-78"/>
              </a:rPr>
              <a:t>مي‌شود. اگر مقدار محاسبه آماره </a:t>
            </a:r>
            <a:r>
              <a:rPr lang="en-US" sz="2100" dirty="0">
                <a:cs typeface="B Nazanin" panose="00000400000000000000" pitchFamily="2" charset="-78"/>
              </a:rPr>
              <a:t>F </a:t>
            </a:r>
            <a:r>
              <a:rPr lang="fa-IR" sz="2100" dirty="0" smtClean="0">
                <a:cs typeface="B Nazanin" panose="00000400000000000000" pitchFamily="2" charset="-78"/>
              </a:rPr>
              <a:t>از </a:t>
            </a:r>
            <a:r>
              <a:rPr lang="fa-IR" sz="2100" dirty="0">
                <a:cs typeface="B Nazanin" panose="00000400000000000000" pitchFamily="2" charset="-78"/>
              </a:rPr>
              <a:t>مقدار بحراني </a:t>
            </a:r>
            <a:r>
              <a:rPr lang="fa-IR" sz="2100" dirty="0" smtClean="0">
                <a:cs typeface="B Nazanin" panose="00000400000000000000" pitchFamily="2" charset="-78"/>
              </a:rPr>
              <a:t>که </a:t>
            </a:r>
            <a:r>
              <a:rPr lang="fa-IR" sz="2100" dirty="0">
                <a:cs typeface="B Nazanin" panose="00000400000000000000" pitchFamily="2" charset="-78"/>
              </a:rPr>
              <a:t>از روي جدول </a:t>
            </a:r>
            <a:r>
              <a:rPr lang="en-US" sz="2100" dirty="0">
                <a:cs typeface="B Nazanin" panose="00000400000000000000" pitchFamily="2" charset="-78"/>
              </a:rPr>
              <a:t>F </a:t>
            </a:r>
            <a:r>
              <a:rPr lang="fa-IR" sz="2100" dirty="0">
                <a:cs typeface="B Nazanin" panose="00000400000000000000" pitchFamily="2" charset="-78"/>
              </a:rPr>
              <a:t>بدست مي آيد </a:t>
            </a:r>
            <a:r>
              <a:rPr lang="fa-IR" sz="2100" dirty="0" smtClean="0">
                <a:cs typeface="B Nazanin" panose="00000400000000000000" pitchFamily="2" charset="-78"/>
              </a:rPr>
              <a:t>(</a:t>
            </a:r>
            <a:r>
              <a:rPr lang="en-US" sz="2100" dirty="0" smtClean="0">
                <a:cs typeface="B Nazanin" panose="00000400000000000000" pitchFamily="2" charset="-78"/>
              </a:rPr>
              <a:t>(</a:t>
            </a:r>
            <a:r>
              <a:rPr lang="en-US" sz="2100" dirty="0" err="1" smtClean="0">
                <a:cs typeface="B Nazanin" panose="00000400000000000000" pitchFamily="2" charset="-78"/>
              </a:rPr>
              <a:t>Fcrit</a:t>
            </a:r>
            <a:r>
              <a:rPr lang="en-US" sz="2100" dirty="0" smtClean="0">
                <a:cs typeface="B Nazanin" panose="00000400000000000000" pitchFamily="2" charset="-78"/>
              </a:rPr>
              <a:t> </a:t>
            </a:r>
            <a:r>
              <a:rPr lang="fa-IR" sz="2100" dirty="0">
                <a:cs typeface="B Nazanin" panose="00000400000000000000" pitchFamily="2" charset="-78"/>
              </a:rPr>
              <a:t>تجاوز نمايد، آنگاه فرض يکسان بودن انحراف استاندارهاي دو روش </a:t>
            </a:r>
            <a:r>
              <a:rPr lang="fa-IR" sz="2100" dirty="0" smtClean="0">
                <a:cs typeface="B Nazanin" panose="00000400000000000000" pitchFamily="2" charset="-78"/>
              </a:rPr>
              <a:t>رد میشود.</a:t>
            </a:r>
            <a:endParaRPr lang="en-US" sz="2100" dirty="0" smtClean="0">
              <a:cs typeface="B Nazanin" panose="00000400000000000000" pitchFamily="2" charset="-78"/>
            </a:endParaRPr>
          </a:p>
          <a:p>
            <a:pPr algn="r" rtl="1"/>
            <a:endParaRPr lang="fa-IR" sz="2100" dirty="0" smtClean="0">
              <a:cs typeface="B Nazanin" panose="00000400000000000000" pitchFamily="2" charset="-78"/>
            </a:endParaRPr>
          </a:p>
          <a:p>
            <a:pPr algn="r" rtl="1"/>
            <a:r>
              <a:rPr lang="fa-IR" sz="2100" dirty="0" smtClean="0">
                <a:cs typeface="B Nazanin" panose="00000400000000000000" pitchFamily="2" charset="-78"/>
              </a:rPr>
              <a:t>  مقدار </a:t>
            </a:r>
            <a:r>
              <a:rPr lang="fa-IR" sz="2100" dirty="0">
                <a:cs typeface="B Nazanin" panose="00000400000000000000" pitchFamily="2" charset="-78"/>
              </a:rPr>
              <a:t>بحراني </a:t>
            </a:r>
            <a:r>
              <a:rPr lang="en-US" sz="2100" dirty="0" err="1">
                <a:cs typeface="B Nazanin" panose="00000400000000000000" pitchFamily="2" charset="-78"/>
              </a:rPr>
              <a:t>Fcrit</a:t>
            </a:r>
            <a:r>
              <a:rPr lang="en-US" sz="2100" dirty="0">
                <a:cs typeface="B Nazanin" panose="00000400000000000000" pitchFamily="2" charset="-78"/>
              </a:rPr>
              <a:t> </a:t>
            </a:r>
            <a:r>
              <a:rPr lang="en-US" sz="2100" dirty="0" smtClean="0">
                <a:cs typeface="B Nazanin" panose="00000400000000000000" pitchFamily="2" charset="-78"/>
              </a:rPr>
              <a:t>)</a:t>
            </a:r>
            <a:r>
              <a:rPr lang="fa-IR" sz="2100" dirty="0" smtClean="0">
                <a:cs typeface="B Nazanin" panose="00000400000000000000" pitchFamily="2" charset="-78"/>
              </a:rPr>
              <a:t>)بستگي </a:t>
            </a:r>
            <a:r>
              <a:rPr lang="fa-IR" sz="2100" dirty="0">
                <a:cs typeface="B Nazanin" panose="00000400000000000000" pitchFamily="2" charset="-78"/>
              </a:rPr>
              <a:t>به تعداد تکرار </a:t>
            </a:r>
            <a:r>
              <a:rPr lang="fa-IR" sz="2100" dirty="0" smtClean="0">
                <a:cs typeface="B Nazanin" panose="00000400000000000000" pitchFamily="2" charset="-78"/>
              </a:rPr>
              <a:t>اندازه ‌گيريها  وضریب اطمینان (در آزمایشگاه توزیع پواسون بوده و ضریب اطمینان 95% مورد انتظار است) دارد و از جدول زیر به دست می آید. </a:t>
            </a:r>
            <a:endParaRPr lang="fa-IR" sz="2100" dirty="0">
              <a:cs typeface="B Nazanin" panose="00000400000000000000" pitchFamily="2" charset="-78"/>
            </a:endParaRPr>
          </a:p>
          <a:p>
            <a:pPr algn="r" rtl="1">
              <a:buNone/>
            </a:pPr>
            <a:endParaRPr lang="fa-IR" dirty="0"/>
          </a:p>
        </p:txBody>
      </p:sp>
      <p:sp>
        <p:nvSpPr>
          <p:cNvPr id="3" name="Title 2"/>
          <p:cNvSpPr>
            <a:spLocks noGrp="1"/>
          </p:cNvSpPr>
          <p:nvPr>
            <p:ph type="title"/>
          </p:nvPr>
        </p:nvSpPr>
        <p:spPr>
          <a:xfrm>
            <a:off x="0" y="762000"/>
            <a:ext cx="8229600" cy="1143000"/>
          </a:xfrm>
        </p:spPr>
        <p:txBody>
          <a:bodyPr/>
          <a:lstStyle/>
          <a:p>
            <a:pPr algn="r"/>
            <a:r>
              <a:rPr lang="fa-IR" dirty="0" smtClean="0"/>
              <a:t>تفسیر:</a:t>
            </a:r>
            <a:endParaRPr lang="fa-IR" dirty="0"/>
          </a:p>
        </p:txBody>
      </p:sp>
    </p:spTree>
    <p:extLst>
      <p:ext uri="{BB962C8B-B14F-4D97-AF65-F5344CB8AC3E}">
        <p14:creationId xmlns:p14="http://schemas.microsoft.com/office/powerpoint/2010/main" val="16327934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9.picofile.com/file/8314201868/t_tes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81000"/>
            <a:ext cx="7239000" cy="562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703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876800"/>
            <a:ext cx="7557976" cy="990600"/>
          </a:xfrm>
        </p:spPr>
        <p:txBody>
          <a:bodyPr/>
          <a:lstStyle/>
          <a:p>
            <a:pPr algn="ctr"/>
            <a:r>
              <a:rPr lang="fa-IR" sz="5400" dirty="0" smtClean="0">
                <a:solidFill>
                  <a:schemeClr val="accent2"/>
                </a:solidFill>
                <a:latin typeface="Arial" panose="020B0604020202020204" pitchFamily="34" charset="0"/>
                <a:cs typeface="Arial" panose="020B0604020202020204" pitchFamily="34" charset="0"/>
              </a:rPr>
              <a:t>بررسی صحت </a:t>
            </a:r>
            <a:endParaRPr lang="en-US" sz="5400" dirty="0">
              <a:solidFill>
                <a:schemeClr val="accent2"/>
              </a:solidFill>
              <a:latin typeface="Arial" panose="020B0604020202020204" pitchFamily="34" charset="0"/>
              <a:cs typeface="Arial" panose="020B0604020202020204" pitchFamily="34" charset="0"/>
            </a:endParaRPr>
          </a:p>
        </p:txBody>
      </p:sp>
      <p:pic>
        <p:nvPicPr>
          <p:cNvPr id="141314" name="Picture 2" descr="C:\Users\Administrator\Desktop\poster_c649b5e2-fd29-497d-b683-29604166f9ab.jpeg"/>
          <p:cNvPicPr>
            <a:picLocks noGrp="1" noChangeAspect="1" noChangeArrowheads="1"/>
          </p:cNvPicPr>
          <p:nvPr>
            <p:ph sz="half" idx="1"/>
          </p:nvPr>
        </p:nvPicPr>
        <p:blipFill>
          <a:blip r:embed="rId2" cstate="print"/>
          <a:srcRect/>
          <a:stretch>
            <a:fillRect/>
          </a:stretch>
        </p:blipFill>
        <p:spPr bwMode="auto">
          <a:xfrm>
            <a:off x="457200" y="228600"/>
            <a:ext cx="8077200" cy="4572000"/>
          </a:xfrm>
          <a:prstGeom prst="rect">
            <a:avLst/>
          </a:prstGeom>
          <a:noFill/>
        </p:spPr>
      </p:pic>
    </p:spTree>
    <p:extLst>
      <p:ext uri="{BB962C8B-B14F-4D97-AF65-F5344CB8AC3E}">
        <p14:creationId xmlns:p14="http://schemas.microsoft.com/office/powerpoint/2010/main" val="3922723165"/>
      </p:ext>
    </p:extLst>
  </p:cSld>
  <p:clrMapOvr>
    <a:masterClrMapping/>
  </p:clrMapOvr>
  <p:transition>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rtl="1">
              <a:buNone/>
            </a:pPr>
            <a:endParaRPr lang="fa-IR" sz="2100" dirty="0" smtClean="0">
              <a:cs typeface="B Nazanin" panose="00000400000000000000" pitchFamily="2" charset="-78"/>
            </a:endParaRPr>
          </a:p>
          <a:p>
            <a:pPr marL="109728" indent="0" algn="just" rtl="1">
              <a:buNone/>
            </a:pPr>
            <a:endParaRPr lang="fa-IR" sz="2100" dirty="0" smtClean="0">
              <a:cs typeface="B Nazanin" panose="00000400000000000000" pitchFamily="2" charset="-78"/>
            </a:endParaRPr>
          </a:p>
          <a:p>
            <a:pPr marL="109728" indent="0" algn="just" rtl="1">
              <a:buNone/>
            </a:pPr>
            <a:r>
              <a:rPr lang="fa-IR" sz="2100" dirty="0" smtClean="0">
                <a:cs typeface="B Nazanin" panose="00000400000000000000" pitchFamily="2" charset="-78"/>
              </a:rPr>
              <a:t>برای بررسی صحت در آزمایشگاه به چند طریق میتوان عمل کرد</a:t>
            </a:r>
          </a:p>
          <a:p>
            <a:pPr algn="just" rtl="1"/>
            <a:r>
              <a:rPr lang="fa-IR" sz="2100" dirty="0" smtClean="0">
                <a:cs typeface="B Nazanin" panose="00000400000000000000" pitchFamily="2" charset="-78"/>
              </a:rPr>
              <a:t>استفاده از ماده مرجع </a:t>
            </a:r>
            <a:endParaRPr lang="en-US" sz="2100" dirty="0" smtClean="0">
              <a:cs typeface="B Nazanin" panose="00000400000000000000" pitchFamily="2" charset="-78"/>
            </a:endParaRPr>
          </a:p>
          <a:p>
            <a:pPr algn="just" rtl="1"/>
            <a:r>
              <a:rPr lang="fa-IR" sz="2100" dirty="0" smtClean="0">
                <a:cs typeface="B Nazanin" panose="00000400000000000000" pitchFamily="2" charset="-78"/>
              </a:rPr>
              <a:t>استفاده از نمونه ارزیابی خارجی </a:t>
            </a:r>
          </a:p>
          <a:p>
            <a:pPr algn="just" rtl="1"/>
            <a:r>
              <a:rPr lang="fa-IR" sz="2100" dirty="0" smtClean="0">
                <a:cs typeface="B Nazanin" panose="00000400000000000000" pitchFamily="2" charset="-78"/>
              </a:rPr>
              <a:t>استفاده از روش مقایسه ای </a:t>
            </a:r>
          </a:p>
        </p:txBody>
      </p:sp>
      <p:sp>
        <p:nvSpPr>
          <p:cNvPr id="3" name="Title 2"/>
          <p:cNvSpPr>
            <a:spLocks noGrp="1"/>
          </p:cNvSpPr>
          <p:nvPr>
            <p:ph type="title"/>
          </p:nvPr>
        </p:nvSpPr>
        <p:spPr/>
        <p:txBody>
          <a:bodyPr/>
          <a:lstStyle/>
          <a:p>
            <a:r>
              <a:rPr lang="fa-IR" dirty="0" smtClean="0"/>
              <a:t>بررسی صحت در آزمایشگاه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4525963"/>
          </a:xfrm>
        </p:spPr>
        <p:txBody>
          <a:bodyPr>
            <a:normAutofit lnSpcReduction="10000"/>
          </a:bodyPr>
          <a:lstStyle/>
          <a:p>
            <a:pPr marL="109728" indent="0" algn="r" rtl="1">
              <a:lnSpc>
                <a:spcPct val="150000"/>
              </a:lnSpc>
              <a:buNone/>
            </a:pPr>
            <a:endParaRPr lang="fa-IR" dirty="0" smtClean="0"/>
          </a:p>
          <a:p>
            <a:pPr marL="109728" indent="0" algn="r" rtl="1">
              <a:lnSpc>
                <a:spcPct val="150000"/>
              </a:lnSpc>
              <a:buNone/>
            </a:pPr>
            <a:endParaRPr lang="fa-IR" dirty="0" smtClean="0"/>
          </a:p>
          <a:p>
            <a:pPr algn="r" rtl="1">
              <a:lnSpc>
                <a:spcPct val="150000"/>
              </a:lnSpc>
            </a:pPr>
            <a:r>
              <a:rPr lang="en-US" dirty="0" smtClean="0">
                <a:cs typeface="+mj-cs"/>
              </a:rPr>
              <a:t>Pre analytical phase</a:t>
            </a:r>
            <a:endParaRPr lang="en-US" dirty="0" smtClean="0">
              <a:cs typeface="B Nazanin" panose="00000400000000000000" pitchFamily="2" charset="-78"/>
            </a:endParaRPr>
          </a:p>
          <a:p>
            <a:pPr algn="r" rtl="1">
              <a:lnSpc>
                <a:spcPct val="150000"/>
              </a:lnSpc>
            </a:pPr>
            <a:r>
              <a:rPr lang="en-US" dirty="0" smtClean="0"/>
              <a:t>Analytical phase</a:t>
            </a:r>
          </a:p>
          <a:p>
            <a:pPr algn="r" rtl="1">
              <a:lnSpc>
                <a:spcPct val="150000"/>
              </a:lnSpc>
            </a:pPr>
            <a:r>
              <a:rPr lang="en-US" dirty="0" smtClean="0"/>
              <a:t>Post analytical Phase</a:t>
            </a:r>
            <a:endParaRPr lang="fa-IR" dirty="0" smtClean="0"/>
          </a:p>
          <a:p>
            <a:pPr algn="r" rtl="1">
              <a:lnSpc>
                <a:spcPct val="150000"/>
              </a:lnSpc>
            </a:pPr>
            <a:r>
              <a:rPr lang="fa-IR" sz="2800" dirty="0" smtClean="0">
                <a:solidFill>
                  <a:schemeClr val="dk1"/>
                </a:solidFill>
                <a:cs typeface="B Nazanin" panose="00000400000000000000" pitchFamily="2" charset="-78"/>
              </a:rPr>
              <a:t>اولین قدم مدیریت و تضمین کیفیت شناسایی خطا در این سه مرحله است.</a:t>
            </a:r>
            <a:endParaRPr lang="en-US" sz="2800" dirty="0" smtClean="0">
              <a:solidFill>
                <a:schemeClr val="dk1"/>
              </a:solidFill>
              <a:cs typeface="B Nazanin" panose="00000400000000000000" pitchFamily="2" charset="-78"/>
            </a:endParaRPr>
          </a:p>
        </p:txBody>
      </p:sp>
      <p:sp>
        <p:nvSpPr>
          <p:cNvPr id="4" name="TextBox 3"/>
          <p:cNvSpPr txBox="1"/>
          <p:nvPr/>
        </p:nvSpPr>
        <p:spPr>
          <a:xfrm>
            <a:off x="3276600" y="5486400"/>
            <a:ext cx="4648200" cy="369332"/>
          </a:xfrm>
          <a:prstGeom prst="rect">
            <a:avLst/>
          </a:prstGeom>
          <a:noFill/>
        </p:spPr>
        <p:txBody>
          <a:bodyPr wrap="square" rtlCol="1">
            <a:spAutoFit/>
          </a:bodyPr>
          <a:lstStyle/>
          <a:p>
            <a:endParaRPr lang="fa-IR"/>
          </a:p>
        </p:txBody>
      </p:sp>
      <p:sp>
        <p:nvSpPr>
          <p:cNvPr id="5" name="Rectangle 4"/>
          <p:cNvSpPr/>
          <p:nvPr/>
        </p:nvSpPr>
        <p:spPr>
          <a:xfrm>
            <a:off x="1465919" y="645367"/>
            <a:ext cx="6885539" cy="68480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109728" indent="0" algn="r" rtl="1">
              <a:lnSpc>
                <a:spcPct val="150000"/>
              </a:lnSpc>
              <a:buNone/>
            </a:pPr>
            <a:r>
              <a:rPr lang="fa-IR" sz="2800" dirty="0" smtClean="0">
                <a:cs typeface="B Nazanin" panose="00000400000000000000" pitchFamily="2" charset="-78"/>
              </a:rPr>
              <a:t>تضمین </a:t>
            </a:r>
            <a:r>
              <a:rPr lang="fa-IR" sz="2800" dirty="0" smtClean="0">
                <a:cs typeface="B Nazanin" panose="00000400000000000000" pitchFamily="2" charset="-78"/>
              </a:rPr>
              <a:t>کیفیت  در سه مرحله قابل اجرا است  </a:t>
            </a:r>
            <a:r>
              <a:rPr lang="fa-IR" sz="2800" dirty="0">
                <a:cs typeface="B Nazanin" panose="00000400000000000000" pitchFamily="2" charset="-78"/>
              </a:rPr>
              <a:t>که عبارتند از:</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5-Point Star 3"/>
          <p:cNvSpPr/>
          <p:nvPr/>
        </p:nvSpPr>
        <p:spPr>
          <a:xfrm>
            <a:off x="685800" y="914400"/>
            <a:ext cx="7315200" cy="5029200"/>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r>
              <a:rPr lang="fa-IR" sz="3200" dirty="0" smtClean="0">
                <a:solidFill>
                  <a:srgbClr val="FFFF00"/>
                </a:solidFill>
                <a:cs typeface="B Nazanin" panose="00000400000000000000" pitchFamily="2" charset="-78"/>
              </a:rPr>
              <a:t>بررسی صحت با</a:t>
            </a:r>
          </a:p>
          <a:p>
            <a:pPr algn="ctr"/>
            <a:r>
              <a:rPr lang="fa-IR" sz="3200" dirty="0" smtClean="0">
                <a:solidFill>
                  <a:srgbClr val="FFFF00"/>
                </a:solidFill>
                <a:cs typeface="B Nazanin" panose="00000400000000000000" pitchFamily="2" charset="-78"/>
              </a:rPr>
              <a:t>ماده مرجع یا </a:t>
            </a:r>
          </a:p>
          <a:p>
            <a:pPr algn="ctr"/>
            <a:r>
              <a:rPr lang="fa-IR" sz="3200" dirty="0" smtClean="0">
                <a:solidFill>
                  <a:srgbClr val="FFFF00"/>
                </a:solidFill>
                <a:cs typeface="B Nazanin" panose="00000400000000000000" pitchFamily="2" charset="-78"/>
              </a:rPr>
              <a:t>ارزیابی خارجی</a:t>
            </a:r>
            <a:endParaRPr lang="en-US" sz="32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2585818446"/>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buNone/>
            </a:pPr>
            <a:r>
              <a:rPr lang="fa-IR" sz="2100" dirty="0" smtClean="0">
                <a:cs typeface="B Nazanin" panose="00000400000000000000" pitchFamily="2" charset="-78"/>
              </a:rPr>
              <a:t>     صحت يک روش آزمايشگاهي از راههاي مختلفي بررسي می‌گردد که يکي از آنها اندازه‌گيری کميت مورد نظر در ماده مرجع و مقايسه نتيجه حاصله با مقدار مورد انتظارمي‌باشد. تنها موادي براي اين منظور قابل استفاده هستند که توسط روشهاي مرجع تعيين مقدار شده يا توسط روش مورد بررسی و در مقابل ماده مرجع تعيين ارزش شده باشند. میتوان از نمونه مجهول ارزیابی خارجی به عنوان ماده مرجع استفاده نمود اما در این مورد هم با قطعیت نمیتوان صحت میانگین کلی را ثابت کرد.</a:t>
            </a:r>
            <a:endParaRPr lang="en-US" sz="2100" dirty="0" smtClean="0">
              <a:cs typeface="B Nazanin" panose="00000400000000000000" pitchFamily="2" charset="-78"/>
            </a:endParaRPr>
          </a:p>
          <a:p>
            <a:pPr algn="r" rtl="1"/>
            <a:endParaRPr lang="en-US" dirty="0"/>
          </a:p>
        </p:txBody>
      </p:sp>
      <p:sp>
        <p:nvSpPr>
          <p:cNvPr id="4" name="Title 2"/>
          <p:cNvSpPr>
            <a:spLocks noGrp="1"/>
          </p:cNvSpPr>
          <p:nvPr>
            <p:ph type="title"/>
          </p:nvPr>
        </p:nvSpPr>
        <p:spPr/>
        <p:txBody>
          <a:bodyPr/>
          <a:lstStyle/>
          <a:p>
            <a:r>
              <a:rPr lang="fa-IR" dirty="0" smtClean="0"/>
              <a:t>بررسی صحت در آزمایشگاه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fa-IR" sz="2100" dirty="0" smtClean="0">
                <a:cs typeface="B Nazanin" panose="00000400000000000000" pitchFamily="2" charset="-78"/>
              </a:rPr>
              <a:t>پس</a:t>
            </a:r>
            <a:r>
              <a:rPr lang="fa-IR" dirty="0" smtClean="0"/>
              <a:t> </a:t>
            </a:r>
            <a:r>
              <a:rPr lang="fa-IR" sz="2100" dirty="0" smtClean="0">
                <a:cs typeface="B Nazanin" panose="00000400000000000000" pitchFamily="2" charset="-78"/>
              </a:rPr>
              <a:t>از تعیین یک ماده به عنوان مرجع میتوان مقدار اندازه گیری شده در آزمایشگاه را با آن مقایسه و بایاس حساب کرد .</a:t>
            </a:r>
          </a:p>
          <a:p>
            <a:pPr algn="just" rtl="1"/>
            <a:endParaRPr lang="fa-IR" sz="2100" dirty="0" smtClean="0">
              <a:cs typeface="B Nazanin" panose="00000400000000000000" pitchFamily="2" charset="-78"/>
            </a:endParaRPr>
          </a:p>
          <a:p>
            <a:pPr algn="just" rtl="1"/>
            <a:endParaRPr lang="fa-IR" sz="2100" dirty="0" smtClean="0">
              <a:cs typeface="B Nazanin" panose="00000400000000000000" pitchFamily="2" charset="-78"/>
            </a:endParaRPr>
          </a:p>
          <a:p>
            <a:pPr algn="just" rtl="1"/>
            <a:endParaRPr lang="fa-IR" sz="2100" dirty="0" smtClean="0">
              <a:cs typeface="B Nazanin" panose="00000400000000000000" pitchFamily="2" charset="-78"/>
            </a:endParaRPr>
          </a:p>
          <a:p>
            <a:pPr algn="just" rtl="1"/>
            <a:r>
              <a:rPr lang="fa-IR" sz="2100" dirty="0" smtClean="0">
                <a:cs typeface="B Nazanin" panose="00000400000000000000" pitchFamily="2" charset="-78"/>
              </a:rPr>
              <a:t>سپس مجموع بایاس با </a:t>
            </a:r>
            <a:r>
              <a:rPr lang="en-US" sz="2100" dirty="0" smtClean="0">
                <a:cs typeface="B Nazanin" panose="00000400000000000000" pitchFamily="2" charset="-78"/>
              </a:rPr>
              <a:t>2cv</a:t>
            </a:r>
            <a:r>
              <a:rPr lang="fa-IR" sz="2100" dirty="0" smtClean="0">
                <a:cs typeface="B Nazanin" panose="00000400000000000000" pitchFamily="2" charset="-78"/>
              </a:rPr>
              <a:t> را حساب و عدد توتال ارور را محاسبه و با توتال ارور مجاز </a:t>
            </a:r>
            <a:r>
              <a:rPr lang="en-US" sz="2100" dirty="0" smtClean="0">
                <a:cs typeface="B Nazanin" panose="00000400000000000000" pitchFamily="2" charset="-78"/>
              </a:rPr>
              <a:t>)</a:t>
            </a:r>
            <a:r>
              <a:rPr lang="fa-IR" sz="2100" dirty="0" smtClean="0">
                <a:cs typeface="B Nazanin" panose="00000400000000000000" pitchFamily="2" charset="-78"/>
              </a:rPr>
              <a:t>جدول خطای مجاز) مقایسه کرد و صحت نتایج را به آن تعمیم داد.</a:t>
            </a:r>
            <a:endParaRPr lang="en-US" sz="2100" dirty="0">
              <a:cs typeface="B Nazanin" panose="00000400000000000000" pitchFamily="2" charset="-78"/>
            </a:endParaRPr>
          </a:p>
        </p:txBody>
      </p:sp>
      <p:sp>
        <p:nvSpPr>
          <p:cNvPr id="3" name="Title 2"/>
          <p:cNvSpPr>
            <a:spLocks noGrp="1"/>
          </p:cNvSpPr>
          <p:nvPr>
            <p:ph type="title"/>
          </p:nvPr>
        </p:nvSpPr>
        <p:spPr/>
        <p:txBody>
          <a:bodyPr/>
          <a:lstStyle/>
          <a:p>
            <a:endParaRPr lang="en-US" dirty="0"/>
          </a:p>
        </p:txBody>
      </p:sp>
      <p:sp>
        <p:nvSpPr>
          <p:cNvPr id="4" name="Rectangle 3"/>
          <p:cNvSpPr/>
          <p:nvPr/>
        </p:nvSpPr>
        <p:spPr>
          <a:xfrm>
            <a:off x="838200" y="4114800"/>
            <a:ext cx="7772400" cy="723275"/>
          </a:xfrm>
          <a:prstGeom prst="rect">
            <a:avLst/>
          </a:prstGeom>
        </p:spPr>
        <p:txBody>
          <a:bodyPr wrap="square">
            <a:spAutoFit/>
          </a:bodyPr>
          <a:lstStyle/>
          <a:p>
            <a:pPr lvl="0">
              <a:spcBef>
                <a:spcPct val="0"/>
              </a:spcBef>
            </a:pPr>
            <a:r>
              <a:rPr lang="en-US" sz="4100" b="1" dirty="0" smtClean="0">
                <a:solidFill>
                  <a:srgbClr val="464646"/>
                </a:solidFill>
                <a:effectLst>
                  <a:outerShdw blurRad="31750" dist="25400" dir="5400000" algn="tl" rotWithShape="0">
                    <a:srgbClr val="000000">
                      <a:alpha val="25000"/>
                    </a:srgbClr>
                  </a:outerShdw>
                </a:effectLst>
                <a:ea typeface="+mj-ea"/>
                <a:cs typeface="+mj-cs"/>
              </a:rPr>
              <a:t>TAE = B% + 1.65 x </a:t>
            </a:r>
            <a:r>
              <a:rPr lang="en-US" sz="4100" b="1" dirty="0" err="1" smtClean="0">
                <a:solidFill>
                  <a:srgbClr val="464646"/>
                </a:solidFill>
                <a:effectLst>
                  <a:outerShdw blurRad="31750" dist="25400" dir="5400000" algn="tl" rotWithShape="0">
                    <a:srgbClr val="000000">
                      <a:alpha val="25000"/>
                    </a:srgbClr>
                  </a:outerShdw>
                </a:effectLst>
                <a:ea typeface="+mj-ea"/>
                <a:cs typeface="+mj-cs"/>
              </a:rPr>
              <a:t>cv</a:t>
            </a:r>
            <a:r>
              <a:rPr lang="en-US" sz="4100" b="1" dirty="0" smtClean="0">
                <a:solidFill>
                  <a:srgbClr val="464646"/>
                </a:solidFill>
                <a:effectLst>
                  <a:outerShdw blurRad="31750" dist="25400" dir="5400000" algn="tl" rotWithShape="0">
                    <a:srgbClr val="000000">
                      <a:alpha val="25000"/>
                    </a:srgbClr>
                  </a:outerShdw>
                </a:effectLst>
                <a:ea typeface="+mj-ea"/>
                <a:cs typeface="+mj-cs"/>
              </a:rPr>
              <a:t>%</a:t>
            </a:r>
            <a:endParaRPr lang="en-US" sz="4100" b="1" dirty="0">
              <a:solidFill>
                <a:srgbClr val="464646"/>
              </a:solidFill>
              <a:effectLst>
                <a:outerShdw blurRad="31750" dist="25400" dir="5400000" algn="tl" rotWithShape="0">
                  <a:srgbClr val="000000">
                    <a:alpha val="25000"/>
                  </a:srgbClr>
                </a:outerShdw>
              </a:effectLst>
              <a:ea typeface="+mj-ea"/>
              <a:cs typeface="+mj-cs"/>
            </a:endParaRPr>
          </a:p>
        </p:txBody>
      </p:sp>
      <p:pic>
        <p:nvPicPr>
          <p:cNvPr id="142339" name="Picture 3" descr="C:\Users\Administrator\Desktop\download.png"/>
          <p:cNvPicPr>
            <a:picLocks noChangeAspect="1" noChangeArrowheads="1"/>
          </p:cNvPicPr>
          <p:nvPr/>
        </p:nvPicPr>
        <p:blipFill>
          <a:blip r:embed="rId2" cstate="print"/>
          <a:srcRect/>
          <a:stretch>
            <a:fillRect/>
          </a:stretch>
        </p:blipFill>
        <p:spPr bwMode="auto">
          <a:xfrm>
            <a:off x="1205461" y="2024062"/>
            <a:ext cx="4280939" cy="1285875"/>
          </a:xfrm>
          <a:prstGeom prst="rect">
            <a:avLst/>
          </a:prstGeom>
          <a:noFill/>
        </p:spPr>
      </p:pic>
      <p:sp>
        <p:nvSpPr>
          <p:cNvPr id="6" name="TextBox 5"/>
          <p:cNvSpPr txBox="1"/>
          <p:nvPr/>
        </p:nvSpPr>
        <p:spPr>
          <a:xfrm>
            <a:off x="5166306" y="2667000"/>
            <a:ext cx="853494" cy="369332"/>
          </a:xfrm>
          <a:prstGeom prst="rect">
            <a:avLst/>
          </a:prstGeom>
          <a:noFill/>
        </p:spPr>
        <p:txBody>
          <a:bodyPr wrap="square" rtlCol="1">
            <a:spAutoFit/>
          </a:bodyPr>
          <a:lstStyle/>
          <a:p>
            <a:r>
              <a:rPr lang="en-US" dirty="0" smtClean="0"/>
              <a:t>*100</a:t>
            </a:r>
            <a:endParaRPr lang="fa-I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5-Point Star 3"/>
          <p:cNvSpPr/>
          <p:nvPr/>
        </p:nvSpPr>
        <p:spPr>
          <a:xfrm>
            <a:off x="685800" y="914400"/>
            <a:ext cx="7315200" cy="502920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3200" dirty="0" smtClean="0">
                <a:solidFill>
                  <a:srgbClr val="FFFF00"/>
                </a:solidFill>
                <a:cs typeface="B Nazanin" panose="00000400000000000000" pitchFamily="2" charset="-78"/>
              </a:rPr>
              <a:t>بررسی صحت با روش های مقایسه ای</a:t>
            </a:r>
            <a:endParaRPr lang="en-US" sz="3200" dirty="0">
              <a:solidFill>
                <a:srgbClr val="FFFF00"/>
              </a:solidFill>
              <a:cs typeface="B Nazanin" panose="00000400000000000000" pitchFamily="2" charset="-78"/>
            </a:endParaRPr>
          </a:p>
        </p:txBody>
      </p:sp>
    </p:spTree>
  </p:cSld>
  <p:clrMapOvr>
    <a:masterClrMapping/>
  </p:clrMapOvr>
  <p:transition>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lnSpc>
                <a:spcPct val="200000"/>
              </a:lnSpc>
            </a:pPr>
            <a:r>
              <a:rPr lang="fa-IR" sz="2100" dirty="0" smtClean="0">
                <a:cs typeface="B Nazanin" panose="00000400000000000000" pitchFamily="2" charset="-78"/>
              </a:rPr>
              <a:t>متاسفانه براي بسياري از پارامترها مواد يا روشهاي مرجع در دسترس نيست و يا حتي عليرغم عملکرد قابل قبول روش آزمايشگاهي بر روي نمونه‌هاي انساني، به دلايل مختلف مانند اثرات زمينه‌ای خوانش مقادير ماده مرجع بدرستي انجام نمي‌گيرد.</a:t>
            </a:r>
            <a:endParaRPr lang="en-US" sz="2100" dirty="0" smtClean="0">
              <a:cs typeface="B Nazanin" panose="00000400000000000000" pitchFamily="2" charset="-78"/>
            </a:endParaRPr>
          </a:p>
          <a:p>
            <a:pPr algn="r" rtl="1">
              <a:lnSpc>
                <a:spcPct val="200000"/>
              </a:lnSpc>
            </a:pPr>
            <a:r>
              <a:rPr lang="fa-IR" sz="2100" dirty="0" smtClean="0">
                <a:cs typeface="B Nazanin" panose="00000400000000000000" pitchFamily="2" charset="-78"/>
              </a:rPr>
              <a:t>به همين جهت روش دوم بررسي صحت از طريق مقايسه روشها </a:t>
            </a:r>
            <a:r>
              <a:rPr lang="en-US" sz="2100" dirty="0" smtClean="0">
                <a:solidFill>
                  <a:schemeClr val="accent2"/>
                </a:solidFill>
                <a:cs typeface="B Nazanin" panose="00000400000000000000" pitchFamily="2" charset="-78"/>
              </a:rPr>
              <a:t>Comparison between method</a:t>
            </a:r>
            <a:r>
              <a:rPr lang="fa-IR" sz="2100" dirty="0" smtClean="0">
                <a:solidFill>
                  <a:schemeClr val="accent2"/>
                </a:solidFill>
                <a:cs typeface="B Nazanin" panose="00000400000000000000" pitchFamily="2" charset="-78"/>
              </a:rPr>
              <a:t> </a:t>
            </a:r>
            <a:r>
              <a:rPr lang="fa-IR" sz="2100" dirty="0" smtClean="0">
                <a:cs typeface="B Nazanin" panose="00000400000000000000" pitchFamily="2" charset="-78"/>
              </a:rPr>
              <a:t>ارزش پيدا مي‌کند</a:t>
            </a:r>
            <a:r>
              <a:rPr lang="en-US" sz="2100" dirty="0" smtClean="0">
                <a:cs typeface="B Nazanin" panose="00000400000000000000" pitchFamily="2" charset="-78"/>
              </a:rPr>
              <a:t>.</a:t>
            </a:r>
            <a:r>
              <a:rPr lang="fa-IR" sz="2100" dirty="0" smtClean="0">
                <a:cs typeface="B Nazanin" panose="00000400000000000000" pitchFamily="2" charset="-78"/>
              </a:rPr>
              <a:t>به شرطی که یک روش یا آزمایشگاه به عنوان روش یا آزمایشگاه مرجع و قابل اعتماد در نظر گرفته شود.</a:t>
            </a:r>
          </a:p>
          <a:p>
            <a:pPr algn="r" rtl="1">
              <a:lnSpc>
                <a:spcPct val="200000"/>
              </a:lnSpc>
            </a:pPr>
            <a:r>
              <a:rPr lang="fa-IR" sz="2100" dirty="0" smtClean="0">
                <a:cs typeface="B Nazanin" panose="00000400000000000000" pitchFamily="2" charset="-78"/>
              </a:rPr>
              <a:t>دو روش توصیه شده منابع </a:t>
            </a:r>
            <a:r>
              <a:rPr lang="en-US" sz="2100" dirty="0" err="1" smtClean="0">
                <a:cs typeface="B Nazanin" panose="00000400000000000000" pitchFamily="2" charset="-78"/>
              </a:rPr>
              <a:t>Diffrent</a:t>
            </a:r>
            <a:r>
              <a:rPr lang="en-US" sz="2100" dirty="0" smtClean="0">
                <a:cs typeface="B Nazanin" panose="00000400000000000000" pitchFamily="2" charset="-78"/>
              </a:rPr>
              <a:t> plot </a:t>
            </a:r>
            <a:r>
              <a:rPr lang="fa-IR" sz="2100" dirty="0" smtClean="0">
                <a:cs typeface="B Nazanin" panose="00000400000000000000" pitchFamily="2" charset="-78"/>
              </a:rPr>
              <a:t> و </a:t>
            </a:r>
            <a:r>
              <a:rPr lang="en-US" sz="2100" dirty="0" smtClean="0">
                <a:cs typeface="B Nazanin" panose="00000400000000000000" pitchFamily="2" charset="-78"/>
              </a:rPr>
              <a:t> comparison plot</a:t>
            </a:r>
            <a:r>
              <a:rPr lang="fa-IR" sz="2100" dirty="0" smtClean="0">
                <a:cs typeface="B Nazanin" panose="00000400000000000000" pitchFamily="2" charset="-78"/>
              </a:rPr>
              <a:t> است.</a:t>
            </a:r>
            <a:endParaRPr lang="en-US" sz="2100" dirty="0" smtClean="0">
              <a:cs typeface="B Nazanin" panose="00000400000000000000" pitchFamily="2" charset="-78"/>
            </a:endParaRPr>
          </a:p>
          <a:p>
            <a:endParaRPr lang="en-US" dirty="0"/>
          </a:p>
        </p:txBody>
      </p:sp>
      <p:sp>
        <p:nvSpPr>
          <p:cNvPr id="3" name="Title 2"/>
          <p:cNvSpPr>
            <a:spLocks noGrp="1"/>
          </p:cNvSpPr>
          <p:nvPr>
            <p:ph type="title"/>
          </p:nvPr>
        </p:nvSpPr>
        <p:spPr/>
        <p:txBody>
          <a:bodyPr/>
          <a:lstStyle/>
          <a:p>
            <a:pPr algn="ctr"/>
            <a:r>
              <a:rPr lang="en-US" sz="4400" dirty="0" smtClean="0">
                <a:solidFill>
                  <a:schemeClr val="accent2"/>
                </a:solidFill>
                <a:cs typeface="B Nazanin" panose="00000400000000000000" pitchFamily="2" charset="-78"/>
              </a:rPr>
              <a:t>Comparison</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52" y="-23327"/>
            <a:ext cx="8305800" cy="1143000"/>
          </a:xfrm>
        </p:spPr>
        <p:txBody>
          <a:bodyPr>
            <a:normAutofit/>
          </a:bodyPr>
          <a:lstStyle/>
          <a:p>
            <a:pPr algn="ctr"/>
            <a:r>
              <a:rPr lang="en-US" sz="2200" dirty="0" smtClean="0">
                <a:solidFill>
                  <a:schemeClr val="tx1"/>
                </a:solidFill>
                <a:effectLst/>
                <a:latin typeface="Times New Roman" panose="02020603050405020304" pitchFamily="18" charset="0"/>
                <a:cs typeface="Times New Roman" panose="02020603050405020304" pitchFamily="18" charset="0"/>
              </a:rPr>
              <a:t>COMPARISION BETWEEN METHOD/LAB/EQ</a:t>
            </a: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49809"/>
            <a:ext cx="8229600" cy="4525963"/>
          </a:xfrm>
        </p:spPr>
        <p:txBody>
          <a:bodyPr>
            <a:normAutofit/>
          </a:bodyPr>
          <a:lstStyle/>
          <a:p>
            <a:pPr algn="r">
              <a:buFont typeface="Wingdings" panose="05000000000000000000" pitchFamily="2" charset="2"/>
              <a:buChar char="ü"/>
            </a:pPr>
            <a:r>
              <a:rPr lang="fa-IR" dirty="0">
                <a:cs typeface="B Nazanin" panose="00000400000000000000" pitchFamily="2" charset="-78"/>
              </a:rPr>
              <a:t>برای بررسی </a:t>
            </a:r>
            <a:r>
              <a:rPr lang="fa-IR" dirty="0" smtClean="0">
                <a:cs typeface="B Nazanin" panose="00000400000000000000" pitchFamily="2" charset="-78"/>
              </a:rPr>
              <a:t>صحت</a:t>
            </a:r>
            <a:endParaRPr lang="en-US" dirty="0">
              <a:cs typeface="B Nazanin" panose="00000400000000000000" pitchFamily="2" charset="-78"/>
            </a:endParaRPr>
          </a:p>
          <a:p>
            <a:r>
              <a:rPr lang="en-US" dirty="0">
                <a:cs typeface="B Nazanin" panose="00000400000000000000" pitchFamily="2" charset="-78"/>
              </a:rPr>
              <a:t>Paired </a:t>
            </a:r>
            <a:r>
              <a:rPr lang="en-US" dirty="0" smtClean="0"/>
              <a:t>T Test?(obsolete)</a:t>
            </a:r>
          </a:p>
          <a:p>
            <a:r>
              <a:rPr lang="en-US" dirty="0" smtClean="0"/>
              <a:t>Bland-Altman</a:t>
            </a:r>
            <a:endParaRPr lang="en-US" dirty="0"/>
          </a:p>
          <a:p>
            <a:r>
              <a:rPr lang="en-US" b="1" dirty="0"/>
              <a:t>Paired</a:t>
            </a:r>
            <a:r>
              <a:rPr lang="en-US" dirty="0"/>
              <a:t> sample </a:t>
            </a:r>
            <a:r>
              <a:rPr lang="en-US" b="1" dirty="0"/>
              <a:t>t</a:t>
            </a:r>
            <a:r>
              <a:rPr lang="en-US" dirty="0"/>
              <a:t>-</a:t>
            </a:r>
            <a:r>
              <a:rPr lang="en-US" b="1" dirty="0"/>
              <a:t>test</a:t>
            </a:r>
            <a:r>
              <a:rPr lang="en-US" dirty="0"/>
              <a:t> is a </a:t>
            </a:r>
            <a:r>
              <a:rPr lang="en-US" u="sng" dirty="0"/>
              <a:t>statistical</a:t>
            </a:r>
            <a:r>
              <a:rPr lang="en-US" dirty="0"/>
              <a:t> technique that is used to </a:t>
            </a:r>
            <a:r>
              <a:rPr lang="en-US" b="1" dirty="0"/>
              <a:t>compare two </a:t>
            </a:r>
            <a:r>
              <a:rPr lang="en-US" b="1" dirty="0">
                <a:solidFill>
                  <a:srgbClr val="FF0000"/>
                </a:solidFill>
              </a:rPr>
              <a:t>means</a:t>
            </a:r>
            <a:r>
              <a:rPr lang="en-US" b="1" dirty="0"/>
              <a:t> </a:t>
            </a:r>
            <a:r>
              <a:rPr lang="en-US" dirty="0"/>
              <a:t>in the case of two samples that are </a:t>
            </a:r>
            <a:r>
              <a:rPr lang="en-US" b="1" dirty="0"/>
              <a:t>correlated</a:t>
            </a:r>
            <a:r>
              <a:rPr lang="en-US" dirty="0"/>
              <a:t>. (</a:t>
            </a:r>
            <a:r>
              <a:rPr lang="en-US" dirty="0">
                <a:solidFill>
                  <a:schemeClr val="accent2"/>
                </a:solidFill>
              </a:rPr>
              <a:t>obsolete</a:t>
            </a:r>
            <a:r>
              <a:rPr lang="en-US" dirty="0"/>
              <a:t>)</a:t>
            </a:r>
          </a:p>
          <a:p>
            <a:r>
              <a:rPr lang="en-US" dirty="0" smtClean="0"/>
              <a:t>Bland-Altman </a:t>
            </a:r>
            <a:r>
              <a:rPr lang="en-US" dirty="0"/>
              <a:t>is a  </a:t>
            </a:r>
            <a:r>
              <a:rPr lang="en-US" u="sng" dirty="0"/>
              <a:t>graphical</a:t>
            </a:r>
            <a:r>
              <a:rPr lang="en-US" dirty="0"/>
              <a:t> method used for assessing </a:t>
            </a:r>
            <a:r>
              <a:rPr lang="en-US" b="1" u="sng" dirty="0"/>
              <a:t>agreement</a:t>
            </a:r>
            <a:r>
              <a:rPr lang="en-US" dirty="0"/>
              <a:t> between two methods</a:t>
            </a:r>
          </a:p>
        </p:txBody>
      </p:sp>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75000"/>
                  </a:prstClr>
                </a:solidFill>
              </a:rPr>
              <a:pPr/>
              <a:t>45</a:t>
            </a:fld>
            <a:endParaRPr lang="en-US">
              <a:solidFill>
                <a:prstClr val="black">
                  <a:tint val="75000"/>
                </a:prstClr>
              </a:solidFill>
            </a:endParaRPr>
          </a:p>
        </p:txBody>
      </p:sp>
      <p:sp>
        <p:nvSpPr>
          <p:cNvPr id="5" name="Multiply 4"/>
          <p:cNvSpPr/>
          <p:nvPr/>
        </p:nvSpPr>
        <p:spPr>
          <a:xfrm>
            <a:off x="2286000" y="4191000"/>
            <a:ext cx="685800" cy="7620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706274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92891"/>
          </a:xfrm>
        </p:spPr>
        <p:txBody>
          <a:bodyPr>
            <a:normAutofit/>
          </a:bodyPr>
          <a:lstStyle/>
          <a:p>
            <a:pPr algn="r" rtl="1"/>
            <a:r>
              <a:rPr lang="fa-IR" sz="2300" dirty="0" smtClean="0">
                <a:cs typeface="B Nazanin" panose="00000400000000000000" pitchFamily="2" charset="-78"/>
              </a:rPr>
              <a:t>تعداد نمونه:</a:t>
            </a:r>
            <a:endParaRPr lang="en-US" sz="2300" dirty="0" smtClean="0">
              <a:cs typeface="B Nazanin" panose="00000400000000000000" pitchFamily="2" charset="-78"/>
            </a:endParaRPr>
          </a:p>
          <a:p>
            <a:pPr lvl="1" algn="r" rtl="1"/>
            <a:r>
              <a:rPr lang="fa-IR" sz="1900" dirty="0" smtClean="0">
                <a:cs typeface="B Nazanin" panose="00000400000000000000" pitchFamily="2" charset="-78"/>
              </a:rPr>
              <a:t>حداقل تعداد نمونه که بايد توسط هر دو روش بررسي شوند، 40 نمونه تعيين شده است. اين نمونه‌ها بايد به گونه‌اي انتخاب شود که محدوده غلظتي قابل اندازه‌گيري دو روش مورد آزمون و مقايسه‌اي را پوشش داده و نمونه‌هاي با غلظت </a:t>
            </a:r>
            <a:r>
              <a:rPr lang="fa-IR" sz="1900" dirty="0" smtClean="0">
                <a:solidFill>
                  <a:schemeClr val="accent2"/>
                </a:solidFill>
                <a:cs typeface="B Nazanin" panose="00000400000000000000" pitchFamily="2" charset="-78"/>
              </a:rPr>
              <a:t>طبيعي و غيرطبيعي </a:t>
            </a:r>
            <a:r>
              <a:rPr lang="fa-IR" sz="1900" dirty="0" smtClean="0">
                <a:cs typeface="B Nazanin" panose="00000400000000000000" pitchFamily="2" charset="-78"/>
              </a:rPr>
              <a:t>را در بر گيرند. وجود غلظتهاي مختلف بحدي مهم است که در برخي مقالات عنوان شده که از آزمايش 20 نمونه  که با دقت انتخاب شده و پراکندگي غلظت آنها در تمام گستره اندازه‌گيري باشد ، اطلاعات بيشتري نسبت به 100 نمونه که فاقد اين خصوصيات باشد، بدست مي‌آيد.</a:t>
            </a:r>
            <a:endParaRPr lang="en-US" sz="1900" dirty="0" smtClean="0">
              <a:cs typeface="B Nazanin" panose="00000400000000000000" pitchFamily="2" charset="-78"/>
            </a:endParaRPr>
          </a:p>
          <a:p>
            <a:pPr algn="r" rtl="1"/>
            <a:r>
              <a:rPr lang="fa-IR" sz="2300" dirty="0" smtClean="0">
                <a:cs typeface="B Nazanin" panose="00000400000000000000" pitchFamily="2" charset="-78"/>
              </a:rPr>
              <a:t>محدوده زماني:</a:t>
            </a:r>
            <a:endParaRPr lang="en-US" sz="2300" dirty="0" smtClean="0">
              <a:cs typeface="B Nazanin" panose="00000400000000000000" pitchFamily="2" charset="-78"/>
            </a:endParaRPr>
          </a:p>
          <a:p>
            <a:pPr lvl="1" algn="r" rtl="1"/>
            <a:r>
              <a:rPr lang="fa-IR" sz="1900" dirty="0" smtClean="0">
                <a:cs typeface="B Nazanin" panose="00000400000000000000" pitchFamily="2" charset="-78"/>
              </a:rPr>
              <a:t>براي به حداقل رساندن اثر خطاي سيستماتيک  ناشي از يک سري کاري، توصيه مي‌شود ارزيابي مقايسه روشها در روزهاي مختلف انجام شود. </a:t>
            </a:r>
            <a:r>
              <a:rPr lang="fa-IR" sz="1900" dirty="0" smtClean="0">
                <a:solidFill>
                  <a:schemeClr val="accent2"/>
                </a:solidFill>
                <a:cs typeface="B Nazanin" panose="00000400000000000000" pitchFamily="2" charset="-78"/>
              </a:rPr>
              <a:t>حداقل دوره زماني 5 روز تعيين شده است و روزانه 8 </a:t>
            </a:r>
            <a:r>
              <a:rPr lang="fa-IR" sz="1900" dirty="0" smtClean="0">
                <a:cs typeface="B Nazanin" panose="00000400000000000000" pitchFamily="2" charset="-78"/>
              </a:rPr>
              <a:t>نمونه بايد با دو روش آزمايش شود.</a:t>
            </a:r>
            <a:endParaRPr lang="en-US" sz="1900" dirty="0" smtClean="0">
              <a:cs typeface="B Nazanin" panose="00000400000000000000" pitchFamily="2" charset="-78"/>
            </a:endParaRPr>
          </a:p>
          <a:p>
            <a:pPr algn="r" rtl="1"/>
            <a:endParaRPr lang="en-US" dirty="0"/>
          </a:p>
        </p:txBody>
      </p:sp>
      <p:sp>
        <p:nvSpPr>
          <p:cNvPr id="3" name="Title 2"/>
          <p:cNvSpPr>
            <a:spLocks noGrp="1"/>
          </p:cNvSpPr>
          <p:nvPr>
            <p:ph type="title"/>
          </p:nvPr>
        </p:nvSpPr>
        <p:spPr/>
        <p:txBody>
          <a:bodyPr/>
          <a:lstStyle/>
          <a:p>
            <a:pPr algn="ctr"/>
            <a:r>
              <a:rPr lang="en-US" dirty="0" smtClean="0"/>
              <a:t>Different Plot</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274638"/>
            <a:ext cx="8229600" cy="1143000"/>
          </a:xfrm>
        </p:spPr>
        <p:txBody>
          <a:bodyPr>
            <a:normAutofit/>
          </a:bodyPr>
          <a:lstStyle/>
          <a:p>
            <a:r>
              <a:rPr lang="en-US" dirty="0" smtClean="0"/>
              <a:t>DIFFERENCE </a:t>
            </a:r>
            <a:r>
              <a:rPr lang="en-US" dirty="0"/>
              <a:t>PLOT</a:t>
            </a:r>
          </a:p>
        </p:txBody>
      </p:sp>
      <p:sp>
        <p:nvSpPr>
          <p:cNvPr id="3" name="Content Placeholder 2"/>
          <p:cNvSpPr>
            <a:spLocks noGrp="1"/>
          </p:cNvSpPr>
          <p:nvPr>
            <p:ph idx="1"/>
          </p:nvPr>
        </p:nvSpPr>
        <p:spPr>
          <a:xfrm>
            <a:off x="562708" y="1600202"/>
            <a:ext cx="8229600" cy="4525963"/>
          </a:xfrm>
        </p:spPr>
        <p:txBody>
          <a:bodyPr>
            <a:normAutofit/>
          </a:bodyPr>
          <a:lstStyle/>
          <a:p>
            <a:r>
              <a:rPr lang="en-US" dirty="0"/>
              <a:t>The </a:t>
            </a:r>
            <a:r>
              <a:rPr lang="en-US" u="sng" dirty="0"/>
              <a:t>differences</a:t>
            </a:r>
            <a:r>
              <a:rPr lang="en-US" dirty="0"/>
              <a:t> between the two </a:t>
            </a:r>
            <a:r>
              <a:rPr lang="en-US" dirty="0" smtClean="0">
                <a:solidFill>
                  <a:srgbClr val="FF0000"/>
                </a:solidFill>
              </a:rPr>
              <a:t>Method </a:t>
            </a:r>
            <a:r>
              <a:rPr lang="en-US" dirty="0"/>
              <a:t>are plotted against the </a:t>
            </a:r>
            <a:r>
              <a:rPr lang="en-US" u="sng" dirty="0"/>
              <a:t>averages</a:t>
            </a:r>
            <a:r>
              <a:rPr lang="en-US" dirty="0"/>
              <a:t> of them</a:t>
            </a:r>
          </a:p>
        </p:txBody>
      </p:sp>
      <p:sp>
        <p:nvSpPr>
          <p:cNvPr id="4" name="Slide Number Placeholder 3"/>
          <p:cNvSpPr>
            <a:spLocks noGrp="1"/>
          </p:cNvSpPr>
          <p:nvPr>
            <p:ph type="sldNum" sz="quarter" idx="12"/>
          </p:nvPr>
        </p:nvSpPr>
        <p:spPr>
          <a:xfrm>
            <a:off x="6658708" y="6356352"/>
            <a:ext cx="2133600" cy="365125"/>
          </a:xfrm>
        </p:spPr>
        <p:txBody>
          <a:bodyPr/>
          <a:lstStyle/>
          <a:p>
            <a:fld id="{BD905401-D25A-AF41-9897-4FEA55EBCD10}" type="slidenum">
              <a:rPr lang="en-US" smtClean="0">
                <a:solidFill>
                  <a:prstClr val="black">
                    <a:tint val="75000"/>
                  </a:prstClr>
                </a:solidFill>
              </a:rPr>
              <a:pPr/>
              <a:t>47</a:t>
            </a:fld>
            <a:endParaRPr lang="en-US">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4356515" y="2438400"/>
            <a:ext cx="4787485" cy="3424787"/>
          </a:xfrm>
          <a:prstGeom prst="rect">
            <a:avLst/>
          </a:prstGeom>
        </p:spPr>
      </p:pic>
      <p:graphicFrame>
        <p:nvGraphicFramePr>
          <p:cNvPr id="7" name="Table 6"/>
          <p:cNvGraphicFramePr>
            <a:graphicFrameLocks noGrp="1"/>
          </p:cNvGraphicFramePr>
          <p:nvPr>
            <p:extLst/>
          </p:nvPr>
        </p:nvGraphicFramePr>
        <p:xfrm>
          <a:off x="562704" y="2473570"/>
          <a:ext cx="3644880" cy="4026940"/>
        </p:xfrm>
        <a:graphic>
          <a:graphicData uri="http://schemas.openxmlformats.org/drawingml/2006/table">
            <a:tbl>
              <a:tblPr firstRow="1" bandRow="1">
                <a:tableStyleId>{5C22544A-7EE6-4342-B048-85BDC9FD1C3A}</a:tableStyleId>
              </a:tblPr>
              <a:tblGrid>
                <a:gridCol w="911220">
                  <a:extLst>
                    <a:ext uri="{9D8B030D-6E8A-4147-A177-3AD203B41FA5}">
                      <a16:colId xmlns="" xmlns:a16="http://schemas.microsoft.com/office/drawing/2014/main" val="20000"/>
                    </a:ext>
                  </a:extLst>
                </a:gridCol>
                <a:gridCol w="911220">
                  <a:extLst>
                    <a:ext uri="{9D8B030D-6E8A-4147-A177-3AD203B41FA5}">
                      <a16:colId xmlns="" xmlns:a16="http://schemas.microsoft.com/office/drawing/2014/main" val="20001"/>
                    </a:ext>
                  </a:extLst>
                </a:gridCol>
                <a:gridCol w="911220">
                  <a:extLst>
                    <a:ext uri="{9D8B030D-6E8A-4147-A177-3AD203B41FA5}">
                      <a16:colId xmlns="" xmlns:a16="http://schemas.microsoft.com/office/drawing/2014/main" val="20002"/>
                    </a:ext>
                  </a:extLst>
                </a:gridCol>
                <a:gridCol w="911220">
                  <a:extLst>
                    <a:ext uri="{9D8B030D-6E8A-4147-A177-3AD203B41FA5}">
                      <a16:colId xmlns="" xmlns:a16="http://schemas.microsoft.com/office/drawing/2014/main" val="20003"/>
                    </a:ext>
                  </a:extLst>
                </a:gridCol>
              </a:tblGrid>
              <a:tr h="485348">
                <a:tc>
                  <a:txBody>
                    <a:bodyPr/>
                    <a:lstStyle/>
                    <a:p>
                      <a:pPr algn="ctr"/>
                      <a:r>
                        <a:rPr lang="en-US" sz="2400" dirty="0"/>
                        <a:t>HB</a:t>
                      </a:r>
                      <a:r>
                        <a:rPr lang="en-US" sz="2400" baseline="0" dirty="0"/>
                        <a:t> 1</a:t>
                      </a:r>
                      <a:endParaRPr lang="en-US" sz="2400" dirty="0"/>
                    </a:p>
                  </a:txBody>
                  <a:tcPr marL="68580" marR="68580" marT="34290" marB="34290"/>
                </a:tc>
                <a:tc>
                  <a:txBody>
                    <a:bodyPr/>
                    <a:lstStyle/>
                    <a:p>
                      <a:pPr algn="ctr"/>
                      <a:r>
                        <a:rPr lang="en-US" sz="2400" dirty="0"/>
                        <a:t>HB 2</a:t>
                      </a:r>
                    </a:p>
                  </a:txBody>
                  <a:tcPr marL="68580" marR="68580" marT="34290" marB="34290"/>
                </a:tc>
                <a:tc>
                  <a:txBody>
                    <a:bodyPr/>
                    <a:lstStyle/>
                    <a:p>
                      <a:pPr algn="ctr"/>
                      <a:r>
                        <a:rPr lang="en-US" sz="2400" dirty="0"/>
                        <a:t>1-2</a:t>
                      </a:r>
                    </a:p>
                  </a:txBody>
                  <a:tcPr marL="68580" marR="68580" marT="34290" marB="34290"/>
                </a:tc>
                <a:tc>
                  <a:txBody>
                    <a:bodyPr/>
                    <a:lstStyle/>
                    <a:p>
                      <a:pPr algn="ctr"/>
                      <a:r>
                        <a:rPr lang="en-US" sz="2400" dirty="0"/>
                        <a:t>1+2/2</a:t>
                      </a:r>
                    </a:p>
                  </a:txBody>
                  <a:tcPr marL="68580" marR="68580" marT="34290" marB="34290"/>
                </a:tc>
                <a:extLst>
                  <a:ext uri="{0D108BD9-81ED-4DB2-BD59-A6C34878D82A}">
                    <a16:rowId xmlns="" xmlns:a16="http://schemas.microsoft.com/office/drawing/2014/main" val="10000"/>
                  </a:ext>
                </a:extLst>
              </a:tr>
              <a:tr h="485348">
                <a:tc>
                  <a:txBody>
                    <a:bodyPr/>
                    <a:lstStyle/>
                    <a:p>
                      <a:pPr algn="ctr"/>
                      <a:r>
                        <a:rPr lang="en-US" sz="2400" dirty="0"/>
                        <a:t>10</a:t>
                      </a:r>
                    </a:p>
                  </a:txBody>
                  <a:tcPr marL="68580" marR="68580" marT="34290" marB="34290"/>
                </a:tc>
                <a:tc>
                  <a:txBody>
                    <a:bodyPr/>
                    <a:lstStyle/>
                    <a:p>
                      <a:pPr algn="ctr"/>
                      <a:r>
                        <a:rPr lang="en-US" sz="2400" dirty="0"/>
                        <a:t>12</a:t>
                      </a:r>
                    </a:p>
                  </a:txBody>
                  <a:tcPr marL="68580" marR="68580" marT="34290" marB="34290"/>
                </a:tc>
                <a:tc>
                  <a:txBody>
                    <a:bodyPr/>
                    <a:lstStyle/>
                    <a:p>
                      <a:pPr algn="ctr"/>
                      <a:r>
                        <a:rPr lang="en-US" sz="2400" dirty="0"/>
                        <a:t>-2</a:t>
                      </a:r>
                    </a:p>
                  </a:txBody>
                  <a:tcPr marL="68580" marR="68580" marT="34290" marB="34290"/>
                </a:tc>
                <a:tc>
                  <a:txBody>
                    <a:bodyPr/>
                    <a:lstStyle/>
                    <a:p>
                      <a:pPr algn="ctr"/>
                      <a:r>
                        <a:rPr lang="en-US" sz="2400" dirty="0"/>
                        <a:t>11</a:t>
                      </a:r>
                    </a:p>
                  </a:txBody>
                  <a:tcPr marL="68580" marR="68580" marT="34290" marB="34290"/>
                </a:tc>
                <a:extLst>
                  <a:ext uri="{0D108BD9-81ED-4DB2-BD59-A6C34878D82A}">
                    <a16:rowId xmlns="" xmlns:a16="http://schemas.microsoft.com/office/drawing/2014/main" val="10001"/>
                  </a:ext>
                </a:extLst>
              </a:tr>
              <a:tr h="485348">
                <a:tc>
                  <a:txBody>
                    <a:bodyPr/>
                    <a:lstStyle/>
                    <a:p>
                      <a:pPr algn="ctr"/>
                      <a:r>
                        <a:rPr lang="en-US" sz="2400" dirty="0"/>
                        <a:t>13</a:t>
                      </a:r>
                    </a:p>
                  </a:txBody>
                  <a:tcPr marL="68580" marR="68580" marT="34290" marB="34290"/>
                </a:tc>
                <a:tc>
                  <a:txBody>
                    <a:bodyPr/>
                    <a:lstStyle/>
                    <a:p>
                      <a:pPr algn="ctr"/>
                      <a:r>
                        <a:rPr lang="en-US" sz="2400" dirty="0"/>
                        <a:t>13</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13</a:t>
                      </a:r>
                    </a:p>
                  </a:txBody>
                  <a:tcPr marL="68580" marR="68580" marT="34290" marB="34290"/>
                </a:tc>
                <a:extLst>
                  <a:ext uri="{0D108BD9-81ED-4DB2-BD59-A6C34878D82A}">
                    <a16:rowId xmlns="" xmlns:a16="http://schemas.microsoft.com/office/drawing/2014/main" val="10002"/>
                  </a:ext>
                </a:extLst>
              </a:tr>
              <a:tr h="485348">
                <a:tc>
                  <a:txBody>
                    <a:bodyPr/>
                    <a:lstStyle/>
                    <a:p>
                      <a:pPr algn="ctr"/>
                      <a:r>
                        <a:rPr lang="en-US" sz="2400" dirty="0"/>
                        <a:t>14</a:t>
                      </a:r>
                    </a:p>
                  </a:txBody>
                  <a:tcPr marL="68580" marR="68580" marT="34290" marB="34290"/>
                </a:tc>
                <a:tc>
                  <a:txBody>
                    <a:bodyPr/>
                    <a:lstStyle/>
                    <a:p>
                      <a:pPr algn="ctr"/>
                      <a:r>
                        <a:rPr lang="en-US" sz="2400" dirty="0"/>
                        <a:t>12</a:t>
                      </a:r>
                    </a:p>
                  </a:txBody>
                  <a:tcPr marL="68580" marR="68580" marT="34290" marB="34290"/>
                </a:tc>
                <a:tc>
                  <a:txBody>
                    <a:bodyPr/>
                    <a:lstStyle/>
                    <a:p>
                      <a:pPr algn="ctr"/>
                      <a:r>
                        <a:rPr lang="en-US" sz="2400" dirty="0"/>
                        <a:t>2</a:t>
                      </a:r>
                    </a:p>
                  </a:txBody>
                  <a:tcPr marL="68580" marR="68580" marT="34290" marB="34290"/>
                </a:tc>
                <a:tc>
                  <a:txBody>
                    <a:bodyPr/>
                    <a:lstStyle/>
                    <a:p>
                      <a:pPr algn="ctr"/>
                      <a:r>
                        <a:rPr lang="en-US" sz="2400" dirty="0"/>
                        <a:t>13</a:t>
                      </a:r>
                    </a:p>
                  </a:txBody>
                  <a:tcPr marL="68580" marR="68580" marT="34290" marB="34290"/>
                </a:tc>
                <a:extLst>
                  <a:ext uri="{0D108BD9-81ED-4DB2-BD59-A6C34878D82A}">
                    <a16:rowId xmlns="" xmlns:a16="http://schemas.microsoft.com/office/drawing/2014/main" val="10003"/>
                  </a:ext>
                </a:extLst>
              </a:tr>
              <a:tr h="485348">
                <a:tc>
                  <a:txBody>
                    <a:bodyPr/>
                    <a:lstStyle/>
                    <a:p>
                      <a:pPr algn="ctr"/>
                      <a:r>
                        <a:rPr lang="en-US" sz="2400" dirty="0"/>
                        <a:t>18</a:t>
                      </a:r>
                    </a:p>
                  </a:txBody>
                  <a:tcPr marL="68580" marR="68580" marT="34290" marB="34290"/>
                </a:tc>
                <a:tc>
                  <a:txBody>
                    <a:bodyPr/>
                    <a:lstStyle/>
                    <a:p>
                      <a:pPr algn="ctr"/>
                      <a:r>
                        <a:rPr lang="en-US" sz="2400" dirty="0"/>
                        <a:t>15</a:t>
                      </a:r>
                    </a:p>
                  </a:txBody>
                  <a:tcPr marL="68580" marR="68580" marT="34290" marB="34290"/>
                </a:tc>
                <a:tc>
                  <a:txBody>
                    <a:bodyPr/>
                    <a:lstStyle/>
                    <a:p>
                      <a:pPr algn="ctr"/>
                      <a:r>
                        <a:rPr lang="en-US" sz="2400" dirty="0"/>
                        <a:t>3</a:t>
                      </a:r>
                    </a:p>
                  </a:txBody>
                  <a:tcPr marL="68580" marR="68580" marT="34290" marB="34290"/>
                </a:tc>
                <a:tc>
                  <a:txBody>
                    <a:bodyPr/>
                    <a:lstStyle/>
                    <a:p>
                      <a:pPr algn="ctr"/>
                      <a:r>
                        <a:rPr lang="en-US" sz="2400" dirty="0"/>
                        <a:t>16.5</a:t>
                      </a:r>
                    </a:p>
                  </a:txBody>
                  <a:tcPr marL="68580" marR="68580" marT="34290" marB="34290"/>
                </a:tc>
                <a:extLst>
                  <a:ext uri="{0D108BD9-81ED-4DB2-BD59-A6C34878D82A}">
                    <a16:rowId xmlns="" xmlns:a16="http://schemas.microsoft.com/office/drawing/2014/main" val="10004"/>
                  </a:ext>
                </a:extLst>
              </a:tr>
              <a:tr h="485348">
                <a:tc>
                  <a:txBody>
                    <a:bodyPr/>
                    <a:lstStyle/>
                    <a:p>
                      <a:pPr algn="ctr"/>
                      <a:r>
                        <a:rPr lang="en-US" sz="2400" dirty="0"/>
                        <a:t>16</a:t>
                      </a:r>
                    </a:p>
                  </a:txBody>
                  <a:tcPr marL="68580" marR="68580" marT="34290" marB="34290"/>
                </a:tc>
                <a:tc>
                  <a:txBody>
                    <a:bodyPr/>
                    <a:lstStyle/>
                    <a:p>
                      <a:pPr algn="ctr"/>
                      <a:r>
                        <a:rPr lang="en-US" sz="2400" dirty="0"/>
                        <a:t>16</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16</a:t>
                      </a:r>
                    </a:p>
                  </a:txBody>
                  <a:tcPr marL="68580" marR="68580" marT="34290" marB="34290"/>
                </a:tc>
                <a:extLst>
                  <a:ext uri="{0D108BD9-81ED-4DB2-BD59-A6C34878D82A}">
                    <a16:rowId xmlns="" xmlns:a16="http://schemas.microsoft.com/office/drawing/2014/main" val="10005"/>
                  </a:ext>
                </a:extLst>
              </a:tr>
              <a:tr h="485348">
                <a:tc>
                  <a:txBody>
                    <a:bodyPr/>
                    <a:lstStyle/>
                    <a:p>
                      <a:pPr algn="ctr"/>
                      <a:endParaRPr lang="en-US" sz="2400" dirty="0"/>
                    </a:p>
                  </a:txBody>
                  <a:tcPr marL="68580" marR="68580" marT="34290" marB="34290"/>
                </a:tc>
                <a:tc>
                  <a:txBody>
                    <a:bodyPr/>
                    <a:lstStyle/>
                    <a:p>
                      <a:pPr algn="ctr"/>
                      <a:endParaRPr lang="en-US" sz="2400"/>
                    </a:p>
                  </a:txBody>
                  <a:tcPr marL="68580" marR="68580" marT="34290" marB="34290"/>
                </a:tc>
                <a:tc>
                  <a:txBody>
                    <a:bodyPr/>
                    <a:lstStyle/>
                    <a:p>
                      <a:pPr algn="ctr"/>
                      <a:r>
                        <a:rPr lang="en-US" sz="2400" dirty="0"/>
                        <a:t>X=</a:t>
                      </a:r>
                      <a:r>
                        <a:rPr lang="en-US" sz="2400" baseline="0" dirty="0"/>
                        <a:t> </a:t>
                      </a:r>
                      <a:r>
                        <a:rPr lang="en-US" sz="2400" dirty="0"/>
                        <a:t>0.6</a:t>
                      </a:r>
                    </a:p>
                  </a:txBody>
                  <a:tcPr marL="68580" marR="68580" marT="34290" marB="34290"/>
                </a:tc>
                <a:tc>
                  <a:txBody>
                    <a:bodyPr/>
                    <a:lstStyle/>
                    <a:p>
                      <a:pPr algn="ctr"/>
                      <a:endParaRPr lang="en-US" sz="2400" dirty="0"/>
                    </a:p>
                  </a:txBody>
                  <a:tcPr marL="68580" marR="68580" marT="34290" marB="34290"/>
                </a:tc>
                <a:extLst>
                  <a:ext uri="{0D108BD9-81ED-4DB2-BD59-A6C34878D82A}">
                    <a16:rowId xmlns="" xmlns:a16="http://schemas.microsoft.com/office/drawing/2014/main" val="10006"/>
                  </a:ext>
                </a:extLst>
              </a:tr>
            </a:tbl>
          </a:graphicData>
        </a:graphic>
      </p:graphicFrame>
      <p:sp>
        <p:nvSpPr>
          <p:cNvPr id="6" name="Rounded Rectangle 5"/>
          <p:cNvSpPr/>
          <p:nvPr/>
        </p:nvSpPr>
        <p:spPr>
          <a:xfrm>
            <a:off x="4528772" y="5240858"/>
            <a:ext cx="4263536" cy="2455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black"/>
                </a:solidFill>
              </a:rPr>
              <a:t>10   11   12   13   14   15   16   17   18</a:t>
            </a:r>
            <a:endParaRPr lang="en-US" sz="1350" dirty="0">
              <a:solidFill>
                <a:prstClr val="black"/>
              </a:solidFill>
            </a:endParaRPr>
          </a:p>
        </p:txBody>
      </p:sp>
    </p:spTree>
    <p:extLst>
      <p:ext uri="{BB962C8B-B14F-4D97-AF65-F5344CB8AC3E}">
        <p14:creationId xmlns:p14="http://schemas.microsoft.com/office/powerpoint/2010/main" val="1633789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56122" y="82062"/>
            <a:ext cx="7976030" cy="6447691"/>
          </a:xfrm>
        </p:spPr>
      </p:pic>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55841266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14400"/>
            <a:ext cx="8229600" cy="1143000"/>
          </a:xfrm>
        </p:spPr>
        <p:txBody>
          <a:bodyPr/>
          <a:lstStyle/>
          <a:p>
            <a:pPr algn="ctr"/>
            <a:r>
              <a:rPr lang="en-US" dirty="0" smtClean="0"/>
              <a:t>Bland-Altman </a:t>
            </a:r>
            <a:endParaRPr lang="en-US" dirty="0"/>
          </a:p>
        </p:txBody>
      </p:sp>
      <p:sp>
        <p:nvSpPr>
          <p:cNvPr id="4" name="Content Placeholder 3"/>
          <p:cNvSpPr>
            <a:spLocks noGrp="1"/>
          </p:cNvSpPr>
          <p:nvPr>
            <p:ph idx="1"/>
          </p:nvPr>
        </p:nvSpPr>
        <p:spPr/>
        <p:txBody>
          <a:bodyPr/>
          <a:lstStyle/>
          <a:p>
            <a:pPr algn="ctr">
              <a:buNone/>
            </a:pPr>
            <a:endParaRPr lang="en-US" dirty="0"/>
          </a:p>
          <a:p>
            <a:endParaRPr lang="en-US" dirty="0"/>
          </a:p>
          <a:p>
            <a:r>
              <a:rPr lang="en-US" dirty="0">
                <a:solidFill>
                  <a:schemeClr val="accent2"/>
                </a:solidFill>
              </a:rPr>
              <a:t>In method </a:t>
            </a:r>
            <a:r>
              <a:rPr lang="en-US" dirty="0" err="1">
                <a:solidFill>
                  <a:schemeClr val="accent2"/>
                </a:solidFill>
              </a:rPr>
              <a:t>comparison</a:t>
            </a:r>
            <a:r>
              <a:rPr lang="en-US" dirty="0" err="1"/>
              <a:t>:If</a:t>
            </a:r>
            <a:r>
              <a:rPr lang="en-US" dirty="0"/>
              <a:t> the differences within mean ± 1.96 SD are not </a:t>
            </a:r>
            <a:r>
              <a:rPr lang="en-US" i="1" dirty="0">
                <a:solidFill>
                  <a:schemeClr val="bg2">
                    <a:lumMod val="50000"/>
                  </a:schemeClr>
                </a:solidFill>
              </a:rPr>
              <a:t>clinically</a:t>
            </a:r>
            <a:r>
              <a:rPr lang="en-US" dirty="0">
                <a:solidFill>
                  <a:schemeClr val="bg2">
                    <a:lumMod val="50000"/>
                  </a:schemeClr>
                </a:solidFill>
              </a:rPr>
              <a:t> important</a:t>
            </a:r>
            <a:r>
              <a:rPr lang="en-US" dirty="0"/>
              <a:t>, the two methods may be used </a:t>
            </a:r>
            <a:r>
              <a:rPr lang="en-US" u="sng" dirty="0">
                <a:solidFill>
                  <a:schemeClr val="accent2"/>
                </a:solidFill>
              </a:rPr>
              <a:t>interchangeably</a:t>
            </a:r>
          </a:p>
        </p:txBody>
      </p:sp>
      <p:sp>
        <p:nvSpPr>
          <p:cNvPr id="2" name="Slide Number Placeholder 1"/>
          <p:cNvSpPr>
            <a:spLocks noGrp="1"/>
          </p:cNvSpPr>
          <p:nvPr>
            <p:ph type="sldNum" sz="quarter" idx="12"/>
          </p:nvPr>
        </p:nvSpPr>
        <p:spPr/>
        <p:txBody>
          <a:bodyPr/>
          <a:lstStyle/>
          <a:p>
            <a:fld id="{BD905401-D25A-AF41-9897-4FEA55EBCD10}" type="slidenum">
              <a:rPr lang="en-US" smtClean="0">
                <a:solidFill>
                  <a:prstClr val="black">
                    <a:tint val="95000"/>
                  </a:prstClr>
                </a:solidFill>
              </a:rPr>
              <a:pPr/>
              <a:t>49</a:t>
            </a:fld>
            <a:endParaRPr lang="en-US">
              <a:solidFill>
                <a:prstClr val="black">
                  <a:tint val="95000"/>
                </a:prstClr>
              </a:solidFill>
            </a:endParaRPr>
          </a:p>
        </p:txBody>
      </p:sp>
    </p:spTree>
    <p:extLst>
      <p:ext uri="{BB962C8B-B14F-4D97-AF65-F5344CB8AC3E}">
        <p14:creationId xmlns:p14="http://schemas.microsoft.com/office/powerpoint/2010/main" val="152342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483291"/>
          </a:xfrm>
        </p:spPr>
        <p:txBody>
          <a:bodyPr>
            <a:normAutofit/>
          </a:bodyPr>
          <a:lstStyle/>
          <a:p>
            <a:pPr marL="109728" indent="0" algn="r">
              <a:buNone/>
            </a:pPr>
            <a:r>
              <a:rPr lang="en-US" dirty="0" smtClean="0">
                <a:cs typeface="B Nazanin" panose="00000400000000000000" pitchFamily="2" charset="-78"/>
              </a:rPr>
              <a:t>  </a:t>
            </a:r>
            <a:r>
              <a:rPr lang="fa-IR" dirty="0" smtClean="0">
                <a:cs typeface="B Nazanin" panose="00000400000000000000" pitchFamily="2" charset="-78"/>
              </a:rPr>
              <a:t>بیشترین خطای آزمایشگاهی می تواند در مرحله قبل از آزمایش باشد که عبارتند از:</a:t>
            </a:r>
          </a:p>
          <a:p>
            <a:pPr marL="624078" indent="-514350" algn="just" rtl="1">
              <a:buFont typeface="+mj-lt"/>
              <a:buAutoNum type="arabicPeriod"/>
            </a:pPr>
            <a:r>
              <a:rPr lang="fa-IR" dirty="0" smtClean="0">
                <a:cs typeface="B Nazanin" panose="00000400000000000000" pitchFamily="2" charset="-78"/>
              </a:rPr>
              <a:t> جمع آوری و جابجایی و نقل و انتقال نمونه</a:t>
            </a:r>
          </a:p>
          <a:p>
            <a:pPr marL="624078" indent="-514350" algn="just" rtl="1">
              <a:buFont typeface="+mj-lt"/>
              <a:buAutoNum type="arabicPeriod"/>
            </a:pPr>
            <a:r>
              <a:rPr lang="fa-IR" dirty="0" smtClean="0">
                <a:cs typeface="B Nazanin" panose="00000400000000000000" pitchFamily="2" charset="-78"/>
              </a:rPr>
              <a:t> عوامل غیر بیولوژیک نظیر شناسایی نادرست بیمار </a:t>
            </a:r>
          </a:p>
          <a:p>
            <a:pPr marL="624078" indent="-514350" algn="just" rtl="1">
              <a:buFont typeface="+mj-lt"/>
              <a:buAutoNum type="arabicPeriod"/>
            </a:pPr>
            <a:r>
              <a:rPr lang="fa-IR" dirty="0" smtClean="0">
                <a:cs typeface="B Nazanin" panose="00000400000000000000" pitchFamily="2" charset="-78"/>
              </a:rPr>
              <a:t>عوامل بیولوژیک نظیر بیماریهای انگلی، ویروسی و ...</a:t>
            </a:r>
          </a:p>
          <a:p>
            <a:pPr marL="624078" indent="-514350" algn="just" rtl="1">
              <a:buFont typeface="+mj-lt"/>
              <a:buAutoNum type="arabicPeriod"/>
            </a:pPr>
            <a:r>
              <a:rPr lang="fa-IR" dirty="0" smtClean="0">
                <a:cs typeface="B Nazanin" panose="00000400000000000000" pitchFamily="2" charset="-78"/>
              </a:rPr>
              <a:t>عوامل فیزیولوژیک شامل سن و جنس، نژاد، فعالیت بدنی، رژیم غذایی، مصرف الکل و سیگار، سیکل ماهیانه، چاقی، مصرف داروها و وضعیت قرارگیری بیمار ، حاملگی و...</a:t>
            </a:r>
          </a:p>
          <a:p>
            <a:pPr algn="l" rtl="1"/>
            <a:endParaRPr lang="en-US" dirty="0"/>
          </a:p>
        </p:txBody>
      </p:sp>
      <p:sp>
        <p:nvSpPr>
          <p:cNvPr id="3" name="Title 2"/>
          <p:cNvSpPr>
            <a:spLocks noGrp="1"/>
          </p:cNvSpPr>
          <p:nvPr>
            <p:ph type="title"/>
          </p:nvPr>
        </p:nvSpPr>
        <p:spPr/>
        <p:txBody>
          <a:bodyPr>
            <a:normAutofit/>
          </a:bodyPr>
          <a:lstStyle/>
          <a:p>
            <a:pPr algn="ctr"/>
            <a:r>
              <a:rPr lang="fa-IR" sz="2700" dirty="0" smtClean="0">
                <a:solidFill>
                  <a:schemeClr val="tx1"/>
                </a:solidFill>
                <a:effectLst/>
                <a:latin typeface="+mn-lt"/>
                <a:ea typeface="+mn-ea"/>
                <a:cs typeface="B Nazanin" panose="00000400000000000000" pitchFamily="2" charset="-78"/>
              </a:rPr>
              <a:t>منابع خطای </a:t>
            </a:r>
            <a:r>
              <a:rPr lang="fa-IR" sz="2700" dirty="0" smtClean="0">
                <a:solidFill>
                  <a:schemeClr val="accent2">
                    <a:lumMod val="75000"/>
                  </a:schemeClr>
                </a:solidFill>
                <a:effectLst/>
                <a:latin typeface="+mn-lt"/>
                <a:ea typeface="+mn-ea"/>
                <a:cs typeface="B Nazanin" panose="00000400000000000000" pitchFamily="2" charset="-78"/>
              </a:rPr>
              <a:t>پره آنالیز</a:t>
            </a:r>
            <a:endParaRPr lang="en-US" sz="2700" dirty="0" smtClean="0">
              <a:solidFill>
                <a:schemeClr val="accent2">
                  <a:lumMod val="75000"/>
                </a:schemeClr>
              </a:solidFill>
              <a:effectLst/>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endParaRPr lang="en-US"/>
          </a:p>
        </p:txBody>
      </p:sp>
      <p:pic>
        <p:nvPicPr>
          <p:cNvPr id="65538" name="Picture 2" descr="C:\Users\Administrator\Desktop\Capture.PNG2.PNG"/>
          <p:cNvPicPr>
            <a:picLocks noChangeAspect="1" noChangeArrowheads="1"/>
          </p:cNvPicPr>
          <p:nvPr/>
        </p:nvPicPr>
        <p:blipFill>
          <a:blip r:embed="rId2" cstate="print"/>
          <a:srcRect/>
          <a:stretch>
            <a:fillRect/>
          </a:stretch>
        </p:blipFill>
        <p:spPr bwMode="auto">
          <a:xfrm>
            <a:off x="0" y="228600"/>
            <a:ext cx="8915400" cy="5851525"/>
          </a:xfrm>
          <a:prstGeom prst="rect">
            <a:avLst/>
          </a:prstGeom>
          <a:noFill/>
        </p:spPr>
      </p:pic>
      <p:sp>
        <p:nvSpPr>
          <p:cNvPr id="8" name="Text Placeholder 7"/>
          <p:cNvSpPr>
            <a:spLocks noGrp="1"/>
          </p:cNvSpPr>
          <p:nvPr>
            <p:ph type="body" idx="2"/>
          </p:nvPr>
        </p:nvSpPr>
        <p:spPr/>
        <p:txBody>
          <a:bodyPr/>
          <a:lstStyle/>
          <a:p>
            <a:endParaRPr lang="en-US"/>
          </a:p>
        </p:txBody>
      </p:sp>
      <p:sp>
        <p:nvSpPr>
          <p:cNvPr id="9" name="Text Placeholder 6"/>
          <p:cNvSpPr txBox="1">
            <a:spLocks/>
          </p:cNvSpPr>
          <p:nvPr/>
        </p:nvSpPr>
        <p:spPr>
          <a:xfrm>
            <a:off x="2971800" y="914400"/>
            <a:ext cx="4279392" cy="1219200"/>
          </a:xfrm>
          <a:prstGeom prst="rect">
            <a:avLst/>
          </a:prstGeom>
        </p:spPr>
        <p:txBody>
          <a:bodyPr vert="horz">
            <a:noAutofit/>
          </a:bodyPr>
          <a:lstStyle/>
          <a:p>
            <a:pPr marL="0" marR="0"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800" b="0" i="0" u="none" strike="noStrike" kern="1200" cap="none" spc="0" normalizeH="0" baseline="0" noProof="0" dirty="0" smtClean="0">
                <a:ln>
                  <a:noFill/>
                </a:ln>
                <a:solidFill>
                  <a:srgbClr val="FF0000"/>
                </a:solidFill>
                <a:effectLst/>
                <a:uLnTx/>
                <a:uFillTx/>
                <a:latin typeface="+mn-lt"/>
                <a:ea typeface="+mn-ea"/>
              </a:rPr>
              <a:t>نرم افزار </a:t>
            </a:r>
            <a:r>
              <a:rPr kumimoji="0" lang="en-US" sz="2800" b="0" i="0" u="none" strike="noStrike" kern="1200" cap="none" spc="0" normalizeH="0" baseline="0" noProof="0" dirty="0" smtClean="0">
                <a:ln>
                  <a:noFill/>
                </a:ln>
                <a:solidFill>
                  <a:srgbClr val="FF0000"/>
                </a:solidFill>
                <a:effectLst/>
                <a:uLnTx/>
                <a:uFillTx/>
                <a:latin typeface="+mn-lt"/>
                <a:ea typeface="+mn-ea"/>
                <a:hlinkClick r:id="rId3" action="ppaction://hlinkfile"/>
              </a:rPr>
              <a:t>multi</a:t>
            </a:r>
            <a:r>
              <a:rPr kumimoji="0" lang="en-US" sz="2800" b="0" i="0" u="none" strike="noStrike" kern="1200" cap="none" spc="0" normalizeH="0" baseline="0" noProof="0" dirty="0" smtClean="0">
                <a:ln>
                  <a:noFill/>
                </a:ln>
                <a:solidFill>
                  <a:srgbClr val="FF0000"/>
                </a:solidFill>
                <a:effectLst/>
                <a:uLnTx/>
                <a:uFillTx/>
                <a:latin typeface="+mn-lt"/>
                <a:ea typeface="+mn-ea"/>
              </a:rPr>
              <a:t> QC</a:t>
            </a:r>
            <a:r>
              <a:rPr kumimoji="0" lang="fa-IR" sz="2800" b="0" i="0" u="none" strike="noStrike" kern="1200" cap="none" spc="0" normalizeH="0" baseline="0" noProof="0" dirty="0" smtClean="0">
                <a:ln>
                  <a:noFill/>
                </a:ln>
                <a:solidFill>
                  <a:srgbClr val="FF0000"/>
                </a:solidFill>
                <a:effectLst/>
                <a:uLnTx/>
                <a:uFillTx/>
                <a:latin typeface="+mn-lt"/>
                <a:ea typeface="+mn-ea"/>
              </a:rPr>
              <a:t> این قابلیت را برای ما فراهم کرده است</a:t>
            </a:r>
            <a:endParaRPr kumimoji="0" lang="en-US" sz="2800" b="0" i="0" u="none" strike="noStrike" kern="1200" cap="none" spc="0" normalizeH="0" baseline="0" noProof="0" dirty="0">
              <a:ln>
                <a:noFill/>
              </a:ln>
              <a:solidFill>
                <a:srgbClr val="FF0000"/>
              </a:solidFill>
              <a:effectLst/>
              <a:uLnTx/>
              <a:uFillTx/>
              <a:latin typeface="+mn-lt"/>
              <a:ea typeface="+mn-ea"/>
            </a:endParaRPr>
          </a:p>
        </p:txBody>
      </p:sp>
    </p:spTree>
    <p:extLst>
      <p:ext uri="{BB962C8B-B14F-4D97-AF65-F5344CB8AC3E}">
        <p14:creationId xmlns:p14="http://schemas.microsoft.com/office/powerpoint/2010/main" val="30608609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200000"/>
              </a:lnSpc>
            </a:pPr>
            <a:r>
              <a:rPr lang="fa-IR" sz="1900" dirty="0" smtClean="0">
                <a:cs typeface="B Nazanin" panose="00000400000000000000" pitchFamily="2" charset="-78"/>
              </a:rPr>
              <a:t>در اين نمودار محور </a:t>
            </a:r>
            <a:r>
              <a:rPr lang="en-US" sz="1900" dirty="0" smtClean="0">
                <a:cs typeface="B Nazanin" panose="00000400000000000000" pitchFamily="2" charset="-78"/>
              </a:rPr>
              <a:t>X</a:t>
            </a:r>
            <a:r>
              <a:rPr lang="fa-IR" sz="1900" dirty="0" smtClean="0">
                <a:cs typeface="B Nazanin" panose="00000400000000000000" pitchFamily="2" charset="-78"/>
              </a:rPr>
              <a:t> نشانگر روش مقايسه‌اي  و نمودار </a:t>
            </a:r>
            <a:r>
              <a:rPr lang="en-US" sz="1900" dirty="0" smtClean="0">
                <a:cs typeface="B Nazanin" panose="00000400000000000000" pitchFamily="2" charset="-78"/>
              </a:rPr>
              <a:t>Y </a:t>
            </a:r>
            <a:r>
              <a:rPr lang="fa-IR" sz="1900" dirty="0" smtClean="0">
                <a:cs typeface="B Nazanin" panose="00000400000000000000" pitchFamily="2" charset="-78"/>
              </a:rPr>
              <a:t> نشانگر نتايج روش تحت بررسي مي‌باشد.</a:t>
            </a:r>
            <a:endParaRPr lang="en-US" sz="1900" dirty="0" smtClean="0">
              <a:cs typeface="B Nazanin" panose="00000400000000000000" pitchFamily="2" charset="-78"/>
            </a:endParaRPr>
          </a:p>
          <a:p>
            <a:pPr algn="r" rtl="1">
              <a:lnSpc>
                <a:spcPct val="200000"/>
              </a:lnSpc>
            </a:pPr>
            <a:r>
              <a:rPr lang="fa-IR" sz="1900" dirty="0" smtClean="0">
                <a:cs typeface="B Nazanin" panose="00000400000000000000" pitchFamily="2" charset="-78"/>
              </a:rPr>
              <a:t> نقاط  تلاقي نتايج روش مورد بررسي روي نمودار نشان داه شده و بهترين خط از بين نقاط ترسيم مي‌شود.(رگرسیون)</a:t>
            </a:r>
            <a:endParaRPr lang="en-US" sz="1900" dirty="0" smtClean="0">
              <a:cs typeface="B Nazanin" panose="00000400000000000000" pitchFamily="2" charset="-78"/>
            </a:endParaRPr>
          </a:p>
          <a:p>
            <a:endParaRPr lang="en-US" dirty="0"/>
          </a:p>
        </p:txBody>
      </p:sp>
      <p:sp>
        <p:nvSpPr>
          <p:cNvPr id="3" name="Title 2"/>
          <p:cNvSpPr>
            <a:spLocks noGrp="1"/>
          </p:cNvSpPr>
          <p:nvPr>
            <p:ph type="title"/>
          </p:nvPr>
        </p:nvSpPr>
        <p:spPr/>
        <p:txBody>
          <a:bodyPr/>
          <a:lstStyle/>
          <a:p>
            <a:r>
              <a:rPr lang="en-US" dirty="0" smtClean="0"/>
              <a:t>Comparison Plot</a:t>
            </a:r>
            <a:endParaRPr lang="en-US" dirty="0"/>
          </a:p>
        </p:txBody>
      </p:sp>
      <p:pic>
        <p:nvPicPr>
          <p:cNvPr id="4" name="Content Placeholder 3" descr="F:\fr\Westgard metho validation\Westgard QC, Inc_, Lesson MV - The Comparison of Methods Experiment_files\les23f1.gif"/>
          <p:cNvPicPr>
            <a:picLocks/>
          </p:cNvPicPr>
          <p:nvPr/>
        </p:nvPicPr>
        <p:blipFill>
          <a:blip r:embed="rId2" cstate="print"/>
          <a:srcRect/>
          <a:stretch>
            <a:fillRect/>
          </a:stretch>
        </p:blipFill>
        <p:spPr bwMode="auto">
          <a:xfrm>
            <a:off x="1981200" y="3505200"/>
            <a:ext cx="38862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64514" name="Picture 2" descr="C:\Users\Administrator\Desktop\Capture.PNG"/>
          <p:cNvPicPr>
            <a:picLocks noChangeAspect="1" noChangeArrowheads="1"/>
          </p:cNvPicPr>
          <p:nvPr/>
        </p:nvPicPr>
        <p:blipFill>
          <a:blip r:embed="rId2" cstate="print"/>
          <a:srcRect/>
          <a:stretch>
            <a:fillRect/>
          </a:stretch>
        </p:blipFill>
        <p:spPr bwMode="auto">
          <a:xfrm>
            <a:off x="0" y="228600"/>
            <a:ext cx="9118600" cy="5441950"/>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rtl="1">
              <a:buNone/>
            </a:pPr>
            <a:r>
              <a:rPr lang="en-US" dirty="0" smtClean="0">
                <a:cs typeface="B Nazanin" pitchFamily="2" charset="-78"/>
              </a:rPr>
              <a:t> </a:t>
            </a:r>
            <a:r>
              <a:rPr lang="fa-IR" dirty="0" smtClean="0">
                <a:cs typeface="B Nazanin" pitchFamily="2" charset="-78"/>
              </a:rPr>
              <a:t>کنترل کیفیت با استفاده از تعداد زیادی ازبیماران</a:t>
            </a:r>
          </a:p>
          <a:p>
            <a:pPr algn="ctr" rtl="1">
              <a:buNone/>
            </a:pPr>
            <a:r>
              <a:rPr lang="en-US" dirty="0" smtClean="0">
                <a:cs typeface="B Nazanin" pitchFamily="2" charset="-78"/>
              </a:rPr>
              <a:t> </a:t>
            </a:r>
            <a:endParaRPr lang="fa-IR" dirty="0" smtClean="0">
              <a:cs typeface="B Nazanin" pitchFamily="2" charset="-78"/>
            </a:endParaRPr>
          </a:p>
          <a:p>
            <a:pPr algn="ctr">
              <a:buNone/>
            </a:pPr>
            <a:r>
              <a:rPr lang="en-US" dirty="0" smtClean="0"/>
              <a:t>Multiple sample</a:t>
            </a:r>
          </a:p>
          <a:p>
            <a:pPr algn="ctr">
              <a:buNone/>
            </a:pPr>
            <a:r>
              <a:rPr lang="en-US" dirty="0" smtClean="0"/>
              <a:t>=</a:t>
            </a:r>
          </a:p>
          <a:p>
            <a:pPr algn="ctr">
              <a:buNone/>
            </a:pPr>
            <a:r>
              <a:rPr lang="en-US" dirty="0" smtClean="0"/>
              <a:t>Moving average</a:t>
            </a:r>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96380085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04" y="2597220"/>
            <a:ext cx="8073342" cy="2588022"/>
          </a:xfrm>
        </p:spPr>
        <p:txBody>
          <a:bodyPr>
            <a:noAutofit/>
          </a:bodyPr>
          <a:lstStyle/>
          <a:p>
            <a:r>
              <a:rPr lang="en-US" sz="2100" dirty="0"/>
              <a:t>Dr. Brian Bull in 1974  determined that some hematological parameters have </a:t>
            </a:r>
            <a:r>
              <a:rPr lang="en-US" sz="2100" b="1" dirty="0"/>
              <a:t>very small biological variation</a:t>
            </a:r>
            <a:r>
              <a:rPr lang="en-US" sz="2100" dirty="0"/>
              <a:t> (</a:t>
            </a:r>
            <a:r>
              <a:rPr lang="en-US" sz="2100" dirty="0" err="1"/>
              <a:t>CVg</a:t>
            </a:r>
            <a:r>
              <a:rPr lang="en-US" sz="2100" dirty="0"/>
              <a:t>).</a:t>
            </a:r>
          </a:p>
          <a:p>
            <a:r>
              <a:rPr lang="en-US" sz="2100" dirty="0"/>
              <a:t> their </a:t>
            </a:r>
            <a:r>
              <a:rPr lang="en-US" sz="2100" u="sng" dirty="0"/>
              <a:t>mean</a:t>
            </a:r>
            <a:r>
              <a:rPr lang="en-US" sz="2100" dirty="0"/>
              <a:t> value remaining steady. </a:t>
            </a:r>
          </a:p>
          <a:p>
            <a:r>
              <a:rPr lang="en-US" sz="2100" dirty="0"/>
              <a:t>applied his idea in erythrocyte indexes MCV, MCH, MCHC) at the beginning, but today his algorithm is used for the majority of hematological parameters.</a:t>
            </a:r>
          </a:p>
        </p:txBody>
      </p:sp>
      <p:sp>
        <p:nvSpPr>
          <p:cNvPr id="4" name="Slide Number Placeholder 3"/>
          <p:cNvSpPr>
            <a:spLocks noGrp="1"/>
          </p:cNvSpPr>
          <p:nvPr>
            <p:ph type="sldNum" sz="quarter" idx="12"/>
          </p:nvPr>
        </p:nvSpPr>
        <p:spPr/>
        <p:txBody>
          <a:bodyPr/>
          <a:lstStyle/>
          <a:p>
            <a:fld id="{BD905401-D25A-AF41-9897-4FEA55EBCD10}" type="slidenum">
              <a:rPr lang="en-US" smtClean="0">
                <a:solidFill>
                  <a:srgbClr val="073E87"/>
                </a:solidFill>
              </a:rPr>
              <a:pPr/>
              <a:t>54</a:t>
            </a:fld>
            <a:endParaRPr lang="en-US">
              <a:solidFill>
                <a:srgbClr val="073E87"/>
              </a:solidFill>
            </a:endParaRPr>
          </a:p>
        </p:txBody>
      </p:sp>
      <p:sp>
        <p:nvSpPr>
          <p:cNvPr id="2" name="Title 1"/>
          <p:cNvSpPr>
            <a:spLocks noGrp="1"/>
          </p:cNvSpPr>
          <p:nvPr>
            <p:ph type="title"/>
          </p:nvPr>
        </p:nvSpPr>
        <p:spPr/>
        <p:txBody>
          <a:bodyPr>
            <a:normAutofit fontScale="90000"/>
          </a:bodyPr>
          <a:lstStyle/>
          <a:p>
            <a:r>
              <a:rPr lang="en-US" dirty="0"/>
              <a:t>Moving average</a:t>
            </a:r>
            <a:br>
              <a:rPr lang="en-US" dirty="0"/>
            </a:br>
            <a:r>
              <a:rPr lang="en-US" dirty="0"/>
              <a:t> (BULL’s algorithm)</a:t>
            </a:r>
          </a:p>
        </p:txBody>
      </p:sp>
      <p:sp>
        <p:nvSpPr>
          <p:cNvPr id="5" name="Rectangle 4"/>
          <p:cNvSpPr/>
          <p:nvPr/>
        </p:nvSpPr>
        <p:spPr>
          <a:xfrm>
            <a:off x="2057400" y="5440189"/>
            <a:ext cx="5048250" cy="300082"/>
          </a:xfrm>
          <a:prstGeom prst="rect">
            <a:avLst/>
          </a:prstGeom>
        </p:spPr>
        <p:txBody>
          <a:bodyPr wrap="square">
            <a:spAutoFit/>
          </a:bodyPr>
          <a:lstStyle/>
          <a:p>
            <a:pPr algn="ctr" defTabSz="342900"/>
            <a:r>
              <a:rPr lang="en-US" sz="1350" dirty="0" err="1">
                <a:solidFill>
                  <a:prstClr val="black"/>
                </a:solidFill>
              </a:rPr>
              <a:t>Dacie</a:t>
            </a:r>
            <a:r>
              <a:rPr lang="en-US" sz="1350" dirty="0">
                <a:solidFill>
                  <a:prstClr val="black"/>
                </a:solidFill>
              </a:rPr>
              <a:t> and Lewis  PRACTICAL HAEMATOLOGY TENTH ED1T10N</a:t>
            </a:r>
          </a:p>
        </p:txBody>
      </p:sp>
    </p:spTree>
    <p:extLst>
      <p:ext uri="{BB962C8B-B14F-4D97-AF65-F5344CB8AC3E}">
        <p14:creationId xmlns:p14="http://schemas.microsoft.com/office/powerpoint/2010/main" val="1528848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05401-D25A-AF41-9897-4FEA55EBCD10}" type="slidenum">
              <a:rPr lang="en-US" smtClean="0">
                <a:solidFill>
                  <a:prstClr val="black">
                    <a:tint val="95000"/>
                  </a:prstClr>
                </a:solidFill>
              </a:rPr>
              <a:pPr/>
              <a:t>55</a:t>
            </a:fld>
            <a:endParaRPr lang="en-US">
              <a:solidFill>
                <a:prstClr val="black">
                  <a:tint val="95000"/>
                </a:prstClr>
              </a:solidFill>
            </a:endParaRPr>
          </a:p>
        </p:txBody>
      </p:sp>
      <p:graphicFrame>
        <p:nvGraphicFramePr>
          <p:cNvPr id="3" name="Table 2"/>
          <p:cNvGraphicFramePr>
            <a:graphicFrameLocks noGrp="1"/>
          </p:cNvGraphicFramePr>
          <p:nvPr/>
        </p:nvGraphicFramePr>
        <p:xfrm>
          <a:off x="2105354" y="1043843"/>
          <a:ext cx="4978710" cy="4814484"/>
        </p:xfrm>
        <a:graphic>
          <a:graphicData uri="http://schemas.openxmlformats.org/drawingml/2006/table">
            <a:tbl>
              <a:tblPr firstRow="1" bandRow="1">
                <a:tableStyleId>{5C22544A-7EE6-4342-B048-85BDC9FD1C3A}</a:tableStyleId>
              </a:tblPr>
              <a:tblGrid>
                <a:gridCol w="1659570">
                  <a:extLst>
                    <a:ext uri="{9D8B030D-6E8A-4147-A177-3AD203B41FA5}">
                      <a16:colId xmlns:a16="http://schemas.microsoft.com/office/drawing/2014/main" xmlns="" val="20000"/>
                    </a:ext>
                  </a:extLst>
                </a:gridCol>
                <a:gridCol w="1659570">
                  <a:extLst>
                    <a:ext uri="{9D8B030D-6E8A-4147-A177-3AD203B41FA5}">
                      <a16:colId xmlns:a16="http://schemas.microsoft.com/office/drawing/2014/main" xmlns="" val="20001"/>
                    </a:ext>
                  </a:extLst>
                </a:gridCol>
                <a:gridCol w="1659570">
                  <a:extLst>
                    <a:ext uri="{9D8B030D-6E8A-4147-A177-3AD203B41FA5}">
                      <a16:colId xmlns:a16="http://schemas.microsoft.com/office/drawing/2014/main" xmlns="" val="20002"/>
                    </a:ext>
                  </a:extLst>
                </a:gridCol>
              </a:tblGrid>
              <a:tr h="708674">
                <a:tc>
                  <a:txBody>
                    <a:bodyPr/>
                    <a:lstStyle/>
                    <a:p>
                      <a:pPr algn="ctr"/>
                      <a:r>
                        <a:rPr lang="en-US" sz="1000" dirty="0" err="1"/>
                        <a:t>Analyte</a:t>
                      </a:r>
                      <a:endParaRPr lang="en-US" sz="1000" dirty="0"/>
                    </a:p>
                  </a:txBody>
                  <a:tcPr marL="68580" marR="68580" marT="34290" marB="34290"/>
                </a:tc>
                <a:tc>
                  <a:txBody>
                    <a:bodyPr/>
                    <a:lstStyle/>
                    <a:p>
                      <a:pPr algn="ctr"/>
                      <a:r>
                        <a:rPr lang="en-US" sz="1000" dirty="0"/>
                        <a:t>intra-individual CV</a:t>
                      </a:r>
                    </a:p>
                    <a:p>
                      <a:pPr algn="ctr"/>
                      <a:r>
                        <a:rPr lang="en-US" sz="1000" dirty="0"/>
                        <a:t>(</a:t>
                      </a:r>
                      <a:r>
                        <a:rPr lang="en-US" sz="1000" dirty="0" err="1"/>
                        <a:t>CVw</a:t>
                      </a:r>
                      <a:r>
                        <a:rPr lang="en-US" sz="1000" dirty="0"/>
                        <a:t>)</a:t>
                      </a:r>
                    </a:p>
                  </a:txBody>
                  <a:tcPr marL="68580" marR="68580" marT="34290" marB="34290"/>
                </a:tc>
                <a:tc>
                  <a:txBody>
                    <a:bodyPr/>
                    <a:lstStyle/>
                    <a:p>
                      <a:pPr algn="ctr"/>
                      <a:r>
                        <a:rPr lang="en-US" sz="1000" dirty="0"/>
                        <a:t>Inter-individual CV (</a:t>
                      </a:r>
                      <a:r>
                        <a:rPr lang="en-US" sz="1000" dirty="0" err="1"/>
                        <a:t>CVb</a:t>
                      </a:r>
                      <a:r>
                        <a:rPr lang="en-US" sz="1000" dirty="0"/>
                        <a:t>)</a:t>
                      </a:r>
                    </a:p>
                  </a:txBody>
                  <a:tcPr marL="68580" marR="68580" marT="34290" marB="34290"/>
                </a:tc>
                <a:extLst>
                  <a:ext uri="{0D108BD9-81ED-4DB2-BD59-A6C34878D82A}">
                    <a16:rowId xmlns:a16="http://schemas.microsoft.com/office/drawing/2014/main" xmlns="" val="10000"/>
                  </a:ext>
                </a:extLst>
              </a:tr>
              <a:tr h="410581">
                <a:tc>
                  <a:txBody>
                    <a:bodyPr/>
                    <a:lstStyle/>
                    <a:p>
                      <a:pPr algn="ctr"/>
                      <a:r>
                        <a:rPr lang="en-US" sz="1000" dirty="0"/>
                        <a:t>Erythrocytes</a:t>
                      </a:r>
                    </a:p>
                  </a:txBody>
                  <a:tcPr marL="68580" marR="68580" marT="34290" marB="34290"/>
                </a:tc>
                <a:tc>
                  <a:txBody>
                    <a:bodyPr/>
                    <a:lstStyle/>
                    <a:p>
                      <a:pPr algn="ctr"/>
                      <a:r>
                        <a:rPr lang="en-US" sz="1000" dirty="0"/>
                        <a:t>3.2</a:t>
                      </a:r>
                    </a:p>
                  </a:txBody>
                  <a:tcPr marL="68580" marR="68580" marT="34290" marB="34290"/>
                </a:tc>
                <a:tc>
                  <a:txBody>
                    <a:bodyPr/>
                    <a:lstStyle/>
                    <a:p>
                      <a:pPr algn="ctr"/>
                      <a:r>
                        <a:rPr lang="en-US" sz="1000" dirty="0"/>
                        <a:t>6.1</a:t>
                      </a:r>
                    </a:p>
                  </a:txBody>
                  <a:tcPr marL="68580" marR="68580" marT="34290" marB="34290"/>
                </a:tc>
                <a:extLst>
                  <a:ext uri="{0D108BD9-81ED-4DB2-BD59-A6C34878D82A}">
                    <a16:rowId xmlns:a16="http://schemas.microsoft.com/office/drawing/2014/main" xmlns="" val="10001"/>
                  </a:ext>
                </a:extLst>
              </a:tr>
              <a:tr h="410581">
                <a:tc>
                  <a:txBody>
                    <a:bodyPr/>
                    <a:lstStyle/>
                    <a:p>
                      <a:pPr algn="ctr"/>
                      <a:r>
                        <a:rPr lang="en-US" sz="1000" dirty="0"/>
                        <a:t>WBC</a:t>
                      </a:r>
                    </a:p>
                  </a:txBody>
                  <a:tcPr marL="68580" marR="68580" marT="34290" marB="34290"/>
                </a:tc>
                <a:tc>
                  <a:txBody>
                    <a:bodyPr/>
                    <a:lstStyle/>
                    <a:p>
                      <a:pPr algn="ctr"/>
                      <a:r>
                        <a:rPr lang="en-US" sz="1000" dirty="0"/>
                        <a:t>10.9</a:t>
                      </a:r>
                    </a:p>
                  </a:txBody>
                  <a:tcPr marL="68580" marR="68580" marT="34290" marB="34290"/>
                </a:tc>
                <a:tc>
                  <a:txBody>
                    <a:bodyPr/>
                    <a:lstStyle/>
                    <a:p>
                      <a:pPr algn="ctr"/>
                      <a:r>
                        <a:rPr lang="en-US" sz="1000" dirty="0"/>
                        <a:t>19.6</a:t>
                      </a:r>
                    </a:p>
                  </a:txBody>
                  <a:tcPr marL="68580" marR="68580" marT="34290" marB="34290"/>
                </a:tc>
                <a:extLst>
                  <a:ext uri="{0D108BD9-81ED-4DB2-BD59-A6C34878D82A}">
                    <a16:rowId xmlns:a16="http://schemas.microsoft.com/office/drawing/2014/main" xmlns="" val="10002"/>
                  </a:ext>
                </a:extLst>
              </a:tr>
              <a:tr h="410581">
                <a:tc>
                  <a:txBody>
                    <a:bodyPr/>
                    <a:lstStyle/>
                    <a:p>
                      <a:pPr algn="ctr"/>
                      <a:r>
                        <a:rPr lang="en-US" sz="1000" dirty="0" err="1"/>
                        <a:t>Hb</a:t>
                      </a:r>
                      <a:endParaRPr lang="en-US" sz="1000" dirty="0"/>
                    </a:p>
                  </a:txBody>
                  <a:tcPr marL="68580" marR="68580" marT="34290" marB="34290"/>
                </a:tc>
                <a:tc>
                  <a:txBody>
                    <a:bodyPr/>
                    <a:lstStyle/>
                    <a:p>
                      <a:pPr algn="ctr"/>
                      <a:r>
                        <a:rPr lang="en-US" sz="1000" dirty="0"/>
                        <a:t>2.8</a:t>
                      </a:r>
                    </a:p>
                  </a:txBody>
                  <a:tcPr marL="68580" marR="68580" marT="34290" marB="34290"/>
                </a:tc>
                <a:tc>
                  <a:txBody>
                    <a:bodyPr/>
                    <a:lstStyle/>
                    <a:p>
                      <a:pPr algn="ctr"/>
                      <a:r>
                        <a:rPr lang="en-US" sz="1000" dirty="0"/>
                        <a:t>6.6</a:t>
                      </a:r>
                    </a:p>
                  </a:txBody>
                  <a:tcPr marL="68580" marR="68580" marT="34290" marB="34290"/>
                </a:tc>
                <a:extLst>
                  <a:ext uri="{0D108BD9-81ED-4DB2-BD59-A6C34878D82A}">
                    <a16:rowId xmlns:a16="http://schemas.microsoft.com/office/drawing/2014/main" xmlns="" val="10003"/>
                  </a:ext>
                </a:extLst>
              </a:tr>
              <a:tr h="410581">
                <a:tc>
                  <a:txBody>
                    <a:bodyPr/>
                    <a:lstStyle/>
                    <a:p>
                      <a:pPr algn="ctr"/>
                      <a:r>
                        <a:rPr lang="en-US" sz="1000" dirty="0" err="1"/>
                        <a:t>Hct</a:t>
                      </a:r>
                      <a:endParaRPr lang="en-US" sz="1000" dirty="0"/>
                    </a:p>
                  </a:txBody>
                  <a:tcPr marL="68580" marR="68580" marT="34290" marB="34290"/>
                </a:tc>
                <a:tc>
                  <a:txBody>
                    <a:bodyPr/>
                    <a:lstStyle/>
                    <a:p>
                      <a:pPr algn="ctr"/>
                      <a:r>
                        <a:rPr lang="en-US" sz="1000" dirty="0"/>
                        <a:t>2.8</a:t>
                      </a:r>
                    </a:p>
                  </a:txBody>
                  <a:tcPr marL="68580" marR="68580" marT="34290" marB="34290"/>
                </a:tc>
                <a:tc>
                  <a:txBody>
                    <a:bodyPr/>
                    <a:lstStyle/>
                    <a:p>
                      <a:pPr algn="ctr"/>
                      <a:r>
                        <a:rPr lang="en-US" sz="1000" dirty="0"/>
                        <a:t>6.4</a:t>
                      </a:r>
                    </a:p>
                  </a:txBody>
                  <a:tcPr marL="68580" marR="68580" marT="34290" marB="34290"/>
                </a:tc>
                <a:extLst>
                  <a:ext uri="{0D108BD9-81ED-4DB2-BD59-A6C34878D82A}">
                    <a16:rowId xmlns:a16="http://schemas.microsoft.com/office/drawing/2014/main" xmlns="" val="10004"/>
                  </a:ext>
                </a:extLst>
              </a:tr>
              <a:tr h="410581">
                <a:tc>
                  <a:txBody>
                    <a:bodyPr/>
                    <a:lstStyle/>
                    <a:p>
                      <a:pPr algn="ctr"/>
                      <a:r>
                        <a:rPr lang="en-US" sz="1000" dirty="0"/>
                        <a:t>MCV</a:t>
                      </a:r>
                    </a:p>
                  </a:txBody>
                  <a:tcPr marL="68580" marR="68580" marT="34290" marB="34290"/>
                </a:tc>
                <a:tc>
                  <a:txBody>
                    <a:bodyPr/>
                    <a:lstStyle/>
                    <a:p>
                      <a:pPr algn="ctr"/>
                      <a:r>
                        <a:rPr lang="en-US" sz="1000" dirty="0"/>
                        <a:t>1.3</a:t>
                      </a:r>
                    </a:p>
                  </a:txBody>
                  <a:tcPr marL="68580" marR="68580" marT="34290" marB="34290"/>
                </a:tc>
                <a:tc>
                  <a:txBody>
                    <a:bodyPr/>
                    <a:lstStyle/>
                    <a:p>
                      <a:pPr algn="ctr"/>
                      <a:r>
                        <a:rPr lang="en-US" sz="1000" dirty="0"/>
                        <a:t>4.8</a:t>
                      </a:r>
                    </a:p>
                  </a:txBody>
                  <a:tcPr marL="68580" marR="68580" marT="34290" marB="34290"/>
                </a:tc>
                <a:extLst>
                  <a:ext uri="{0D108BD9-81ED-4DB2-BD59-A6C34878D82A}">
                    <a16:rowId xmlns:a16="http://schemas.microsoft.com/office/drawing/2014/main" xmlns="" val="10005"/>
                  </a:ext>
                </a:extLst>
              </a:tr>
              <a:tr h="410581">
                <a:tc>
                  <a:txBody>
                    <a:bodyPr/>
                    <a:lstStyle/>
                    <a:p>
                      <a:pPr algn="ctr"/>
                      <a:r>
                        <a:rPr lang="en-US" sz="1000" dirty="0"/>
                        <a:t>MCH</a:t>
                      </a:r>
                    </a:p>
                  </a:txBody>
                  <a:tcPr marL="68580" marR="68580" marT="34290" marB="34290"/>
                </a:tc>
                <a:tc>
                  <a:txBody>
                    <a:bodyPr/>
                    <a:lstStyle/>
                    <a:p>
                      <a:pPr algn="ctr"/>
                      <a:r>
                        <a:rPr lang="en-US" sz="1000" dirty="0"/>
                        <a:t>1.6</a:t>
                      </a:r>
                    </a:p>
                  </a:txBody>
                  <a:tcPr marL="68580" marR="68580" marT="34290" marB="34290"/>
                </a:tc>
                <a:tc>
                  <a:txBody>
                    <a:bodyPr/>
                    <a:lstStyle/>
                    <a:p>
                      <a:pPr algn="ctr"/>
                      <a:r>
                        <a:rPr lang="en-US" sz="1000" dirty="0"/>
                        <a:t>5.2</a:t>
                      </a:r>
                    </a:p>
                  </a:txBody>
                  <a:tcPr marL="68580" marR="68580" marT="34290" marB="34290"/>
                </a:tc>
                <a:extLst>
                  <a:ext uri="{0D108BD9-81ED-4DB2-BD59-A6C34878D82A}">
                    <a16:rowId xmlns:a16="http://schemas.microsoft.com/office/drawing/2014/main" xmlns="" val="10006"/>
                  </a:ext>
                </a:extLst>
              </a:tr>
              <a:tr h="410581">
                <a:tc>
                  <a:txBody>
                    <a:bodyPr/>
                    <a:lstStyle/>
                    <a:p>
                      <a:pPr algn="ctr"/>
                      <a:r>
                        <a:rPr lang="en-US" sz="1000" dirty="0"/>
                        <a:t>MCHC</a:t>
                      </a:r>
                    </a:p>
                  </a:txBody>
                  <a:tcPr marL="68580" marR="68580" marT="34290" marB="34290"/>
                </a:tc>
                <a:tc>
                  <a:txBody>
                    <a:bodyPr/>
                    <a:lstStyle/>
                    <a:p>
                      <a:pPr algn="ctr"/>
                      <a:r>
                        <a:rPr lang="en-US" sz="1000" dirty="0"/>
                        <a:t>1.7</a:t>
                      </a:r>
                    </a:p>
                  </a:txBody>
                  <a:tcPr marL="68580" marR="68580" marT="34290" marB="34290"/>
                </a:tc>
                <a:tc>
                  <a:txBody>
                    <a:bodyPr/>
                    <a:lstStyle/>
                    <a:p>
                      <a:pPr algn="ctr"/>
                      <a:r>
                        <a:rPr lang="en-US" sz="1000" dirty="0"/>
                        <a:t>2.8</a:t>
                      </a:r>
                    </a:p>
                  </a:txBody>
                  <a:tcPr marL="68580" marR="68580" marT="34290" marB="34290"/>
                </a:tc>
                <a:extLst>
                  <a:ext uri="{0D108BD9-81ED-4DB2-BD59-A6C34878D82A}">
                    <a16:rowId xmlns:a16="http://schemas.microsoft.com/office/drawing/2014/main" xmlns="" val="10007"/>
                  </a:ext>
                </a:extLst>
              </a:tr>
              <a:tr h="410581">
                <a:tc>
                  <a:txBody>
                    <a:bodyPr/>
                    <a:lstStyle/>
                    <a:p>
                      <a:pPr algn="ctr"/>
                      <a:r>
                        <a:rPr lang="en-US" sz="1000" dirty="0"/>
                        <a:t>Lymphocyte count</a:t>
                      </a:r>
                    </a:p>
                  </a:txBody>
                  <a:tcPr marL="68580" marR="68580" marT="34290" marB="34290"/>
                </a:tc>
                <a:tc>
                  <a:txBody>
                    <a:bodyPr/>
                    <a:lstStyle/>
                    <a:p>
                      <a:pPr algn="ctr"/>
                      <a:r>
                        <a:rPr lang="en-US" sz="1000" dirty="0"/>
                        <a:t>10.4</a:t>
                      </a:r>
                    </a:p>
                  </a:txBody>
                  <a:tcPr marL="68580" marR="68580" marT="34290" marB="34290"/>
                </a:tc>
                <a:tc>
                  <a:txBody>
                    <a:bodyPr/>
                    <a:lstStyle/>
                    <a:p>
                      <a:pPr algn="ctr"/>
                      <a:r>
                        <a:rPr lang="en-US" sz="1000" dirty="0"/>
                        <a:t>27.8</a:t>
                      </a:r>
                    </a:p>
                  </a:txBody>
                  <a:tcPr marL="68580" marR="68580" marT="34290" marB="34290"/>
                </a:tc>
                <a:extLst>
                  <a:ext uri="{0D108BD9-81ED-4DB2-BD59-A6C34878D82A}">
                    <a16:rowId xmlns:a16="http://schemas.microsoft.com/office/drawing/2014/main" xmlns="" val="10008"/>
                  </a:ext>
                </a:extLst>
              </a:tr>
              <a:tr h="410581">
                <a:tc>
                  <a:txBody>
                    <a:bodyPr/>
                    <a:lstStyle/>
                    <a:p>
                      <a:pPr algn="ctr"/>
                      <a:r>
                        <a:rPr lang="en-US" sz="1000" dirty="0"/>
                        <a:t>Eosinophil</a:t>
                      </a:r>
                      <a:r>
                        <a:rPr lang="en-US" sz="1000" baseline="0" dirty="0"/>
                        <a:t> </a:t>
                      </a:r>
                      <a:r>
                        <a:rPr lang="en-US" sz="1000" dirty="0"/>
                        <a:t> count</a:t>
                      </a:r>
                    </a:p>
                  </a:txBody>
                  <a:tcPr marL="68580" marR="68580" marT="34290" marB="34290"/>
                </a:tc>
                <a:tc>
                  <a:txBody>
                    <a:bodyPr/>
                    <a:lstStyle/>
                    <a:p>
                      <a:pPr algn="ctr"/>
                      <a:r>
                        <a:rPr lang="en-US" sz="1000" dirty="0"/>
                        <a:t>21</a:t>
                      </a:r>
                    </a:p>
                  </a:txBody>
                  <a:tcPr marL="68580" marR="68580" marT="34290" marB="34290"/>
                </a:tc>
                <a:tc>
                  <a:txBody>
                    <a:bodyPr/>
                    <a:lstStyle/>
                    <a:p>
                      <a:pPr algn="ctr"/>
                      <a:r>
                        <a:rPr lang="en-US" sz="1000" dirty="0"/>
                        <a:t>76</a:t>
                      </a:r>
                    </a:p>
                  </a:txBody>
                  <a:tcPr marL="68580" marR="68580" marT="34290" marB="34290"/>
                </a:tc>
                <a:extLst>
                  <a:ext uri="{0D108BD9-81ED-4DB2-BD59-A6C34878D82A}">
                    <a16:rowId xmlns:a16="http://schemas.microsoft.com/office/drawing/2014/main" xmlns="" val="10009"/>
                  </a:ext>
                </a:extLst>
              </a:tr>
              <a:tr h="410581">
                <a:tc>
                  <a:txBody>
                    <a:bodyPr/>
                    <a:lstStyle/>
                    <a:p>
                      <a:pPr algn="ctr"/>
                      <a:r>
                        <a:rPr lang="en-US" sz="1000" dirty="0"/>
                        <a:t>PLT</a:t>
                      </a:r>
                    </a:p>
                  </a:txBody>
                  <a:tcPr marL="68580" marR="68580" marT="34290" marB="34290"/>
                </a:tc>
                <a:tc>
                  <a:txBody>
                    <a:bodyPr/>
                    <a:lstStyle/>
                    <a:p>
                      <a:pPr algn="ctr"/>
                      <a:r>
                        <a:rPr lang="en-US" sz="1000" dirty="0"/>
                        <a:t>9.1</a:t>
                      </a:r>
                    </a:p>
                  </a:txBody>
                  <a:tcPr marL="68580" marR="68580" marT="34290" marB="34290"/>
                </a:tc>
                <a:tc>
                  <a:txBody>
                    <a:bodyPr/>
                    <a:lstStyle/>
                    <a:p>
                      <a:pPr algn="ctr"/>
                      <a:r>
                        <a:rPr lang="en-US" sz="1000" dirty="0"/>
                        <a:t>21.9</a:t>
                      </a:r>
                    </a:p>
                  </a:txBody>
                  <a:tcPr marL="68580" marR="68580" marT="34290" marB="34290"/>
                </a:tc>
                <a:extLst>
                  <a:ext uri="{0D108BD9-81ED-4DB2-BD59-A6C34878D82A}">
                    <a16:rowId xmlns:a16="http://schemas.microsoft.com/office/drawing/2014/main" xmlns="" val="10010"/>
                  </a:ext>
                </a:extLst>
              </a:tr>
            </a:tbl>
          </a:graphicData>
        </a:graphic>
      </p:graphicFrame>
      <p:sp>
        <p:nvSpPr>
          <p:cNvPr id="4" name="Rectangle 3"/>
          <p:cNvSpPr/>
          <p:nvPr/>
        </p:nvSpPr>
        <p:spPr>
          <a:xfrm>
            <a:off x="1585609" y="2271503"/>
            <a:ext cx="471638" cy="1933774"/>
          </a:xfrm>
          <a:prstGeom prst="rect">
            <a:avLst/>
          </a:prstGeom>
          <a:solidFill>
            <a:schemeClr val="accent5"/>
          </a:solidFill>
          <a:ln>
            <a:solidFill>
              <a:srgbClr val="FF388C"/>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342900"/>
            <a:r>
              <a:rPr lang="en-US" sz="1350" dirty="0">
                <a:solidFill>
                  <a:prstClr val="white"/>
                </a:solidFill>
              </a:rPr>
              <a:t>CLIA</a:t>
            </a:r>
          </a:p>
        </p:txBody>
      </p:sp>
      <p:cxnSp>
        <p:nvCxnSpPr>
          <p:cNvPr id="6" name="Straight Arrow Connector 5"/>
          <p:cNvCxnSpPr/>
          <p:nvPr/>
        </p:nvCxnSpPr>
        <p:spPr>
          <a:xfrm>
            <a:off x="3824596" y="5185349"/>
            <a:ext cx="600512" cy="20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824596" y="3529053"/>
            <a:ext cx="600512" cy="20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457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051" y="2513941"/>
            <a:ext cx="5556250" cy="3072540"/>
          </a:xfrm>
        </p:spPr>
        <p:txBody>
          <a:bodyPr>
            <a:normAutofit/>
          </a:bodyPr>
          <a:lstStyle/>
          <a:p>
            <a:r>
              <a:rPr lang="en-US" sz="2100" dirty="0"/>
              <a:t>In </a:t>
            </a:r>
            <a:r>
              <a:rPr lang="en-US" sz="2100" u="sng" dirty="0"/>
              <a:t>hospitals</a:t>
            </a:r>
            <a:r>
              <a:rPr lang="en-US" sz="2100" dirty="0"/>
              <a:t> with at least </a:t>
            </a:r>
            <a:r>
              <a:rPr lang="en-US" sz="2100" b="1" dirty="0">
                <a:solidFill>
                  <a:srgbClr val="FF0000"/>
                </a:solidFill>
              </a:rPr>
              <a:t>100</a:t>
            </a:r>
            <a:r>
              <a:rPr lang="en-US" sz="2100" dirty="0"/>
              <a:t> test requests each day</a:t>
            </a:r>
          </a:p>
          <a:p>
            <a:endParaRPr lang="en-US" sz="2100" dirty="0"/>
          </a:p>
          <a:p>
            <a:r>
              <a:rPr lang="en-US" sz="2100" dirty="0" smtClean="0"/>
              <a:t>.</a:t>
            </a:r>
            <a:r>
              <a:rPr lang="en-US" sz="2000" dirty="0" smtClean="0"/>
              <a:t> To start this program, assay samples from </a:t>
            </a:r>
            <a:r>
              <a:rPr lang="en-US" sz="2000" u="sng" dirty="0" smtClean="0"/>
              <a:t>at least </a:t>
            </a:r>
            <a:r>
              <a:rPr lang="en-US" sz="2000" dirty="0" smtClean="0">
                <a:solidFill>
                  <a:srgbClr val="FF0000"/>
                </a:solidFill>
              </a:rPr>
              <a:t>300-500</a:t>
            </a:r>
            <a:r>
              <a:rPr lang="en-US" sz="2000" dirty="0" smtClean="0">
                <a:solidFill>
                  <a:srgbClr val="FFFF00"/>
                </a:solidFill>
              </a:rPr>
              <a:t> </a:t>
            </a:r>
            <a:r>
              <a:rPr lang="en-US" sz="2000" dirty="0" smtClean="0"/>
              <a:t>patients  over several days and to establish the means of </a:t>
            </a:r>
            <a:r>
              <a:rPr lang="en-US" sz="2000" b="1" dirty="0" smtClean="0"/>
              <a:t>MCV, MCH, </a:t>
            </a:r>
            <a:r>
              <a:rPr lang="en-US" sz="2000" dirty="0" smtClean="0"/>
              <a:t>and</a:t>
            </a:r>
            <a:r>
              <a:rPr lang="en-US" sz="2000" b="1" dirty="0" smtClean="0"/>
              <a:t> MCHC. </a:t>
            </a:r>
          </a:p>
          <a:p>
            <a:endParaRPr lang="en-US" sz="2100" dirty="0"/>
          </a:p>
        </p:txBody>
      </p:sp>
      <p:sp>
        <p:nvSpPr>
          <p:cNvPr id="4" name="Slide Number Placeholder 3"/>
          <p:cNvSpPr>
            <a:spLocks noGrp="1"/>
          </p:cNvSpPr>
          <p:nvPr>
            <p:ph type="sldNum" sz="quarter" idx="12"/>
          </p:nvPr>
        </p:nvSpPr>
        <p:spPr/>
        <p:txBody>
          <a:bodyPr/>
          <a:lstStyle/>
          <a:p>
            <a:fld id="{BD905401-D25A-AF41-9897-4FEA55EBCD10}" type="slidenum">
              <a:rPr lang="en-US" smtClean="0">
                <a:solidFill>
                  <a:srgbClr val="073E87"/>
                </a:solidFill>
              </a:rPr>
              <a:pPr/>
              <a:t>56</a:t>
            </a:fld>
            <a:endParaRPr lang="en-US">
              <a:solidFill>
                <a:srgbClr val="073E87"/>
              </a:solidFill>
            </a:endParaRPr>
          </a:p>
        </p:txBody>
      </p:sp>
      <p:sp>
        <p:nvSpPr>
          <p:cNvPr id="2" name="Title 1"/>
          <p:cNvSpPr>
            <a:spLocks noGrp="1"/>
          </p:cNvSpPr>
          <p:nvPr>
            <p:ph type="title"/>
          </p:nvPr>
        </p:nvSpPr>
        <p:spPr/>
        <p:txBody>
          <a:bodyPr>
            <a:normAutofit fontScale="90000"/>
          </a:bodyPr>
          <a:lstStyle/>
          <a:p>
            <a:r>
              <a:rPr lang="en-US" dirty="0"/>
              <a:t>Moving average</a:t>
            </a:r>
            <a:br>
              <a:rPr lang="en-US" dirty="0"/>
            </a:br>
            <a:r>
              <a:rPr lang="en-US" dirty="0"/>
              <a:t> (BULL’s algorithm)</a:t>
            </a:r>
          </a:p>
        </p:txBody>
      </p:sp>
      <p:sp>
        <p:nvSpPr>
          <p:cNvPr id="5" name="Rectangle 4"/>
          <p:cNvSpPr/>
          <p:nvPr/>
        </p:nvSpPr>
        <p:spPr>
          <a:xfrm>
            <a:off x="2057400" y="5440189"/>
            <a:ext cx="5048250" cy="300082"/>
          </a:xfrm>
          <a:prstGeom prst="rect">
            <a:avLst/>
          </a:prstGeom>
        </p:spPr>
        <p:txBody>
          <a:bodyPr wrap="square">
            <a:spAutoFit/>
          </a:bodyPr>
          <a:lstStyle/>
          <a:p>
            <a:pPr algn="ctr" defTabSz="342900"/>
            <a:r>
              <a:rPr lang="en-US" sz="1350" dirty="0" err="1">
                <a:solidFill>
                  <a:prstClr val="black"/>
                </a:solidFill>
              </a:rPr>
              <a:t>Dacie</a:t>
            </a:r>
            <a:r>
              <a:rPr lang="en-US" sz="1350" dirty="0">
                <a:solidFill>
                  <a:prstClr val="black"/>
                </a:solidFill>
              </a:rPr>
              <a:t> and Lewis  PRACTICAL HAEMATOLOGY TENTH ED1T10N</a:t>
            </a:r>
          </a:p>
        </p:txBody>
      </p:sp>
    </p:spTree>
    <p:extLst>
      <p:ext uri="{BB962C8B-B14F-4D97-AF65-F5344CB8AC3E}">
        <p14:creationId xmlns:p14="http://schemas.microsoft.com/office/powerpoint/2010/main" val="849834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95000"/>
                  </a:prstClr>
                </a:solidFill>
              </a:rPr>
              <a:pPr/>
              <a:t>57</a:t>
            </a:fld>
            <a:endParaRPr lang="en-US">
              <a:solidFill>
                <a:prstClr val="black">
                  <a:tint val="9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3143" y="857250"/>
            <a:ext cx="7914677" cy="188071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1180" y="2737965"/>
            <a:ext cx="4038600" cy="3152775"/>
          </a:xfrm>
          <a:prstGeom prst="rect">
            <a:avLst/>
          </a:prstGeom>
        </p:spPr>
      </p:pic>
    </p:spTree>
    <p:extLst>
      <p:ext uri="{BB962C8B-B14F-4D97-AF65-F5344CB8AC3E}">
        <p14:creationId xmlns:p14="http://schemas.microsoft.com/office/powerpoint/2010/main" val="601280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905401-D25A-AF41-9897-4FEA55EBCD10}" type="slidenum">
              <a:rPr lang="en-US" smtClean="0">
                <a:solidFill>
                  <a:prstClr val="black">
                    <a:tint val="95000"/>
                  </a:prstClr>
                </a:solidFill>
              </a:rPr>
              <a:pPr/>
              <a:t>58</a:t>
            </a:fld>
            <a:endParaRPr lang="en-US">
              <a:solidFill>
                <a:prstClr val="black">
                  <a:tint val="95000"/>
                </a:prst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47800" y="1143000"/>
            <a:ext cx="6106119" cy="4196424"/>
          </a:xfrm>
          <a:prstGeom prst="rect">
            <a:avLst/>
          </a:prstGeom>
        </p:spPr>
      </p:pic>
    </p:spTree>
    <p:extLst>
      <p:ext uri="{BB962C8B-B14F-4D97-AF65-F5344CB8AC3E}">
        <p14:creationId xmlns:p14="http://schemas.microsoft.com/office/powerpoint/2010/main" val="966410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اسپکتروفتومتر (روش کار، آشنایی و کنترل کیفی)"/>
          <p:cNvPicPr>
            <a:picLocks noChangeAspect="1" noChangeArrowheads="1"/>
          </p:cNvPicPr>
          <p:nvPr/>
        </p:nvPicPr>
        <p:blipFill>
          <a:blip r:embed="rId3" cstate="print"/>
          <a:srcRect/>
          <a:stretch>
            <a:fillRect/>
          </a:stretch>
        </p:blipFill>
        <p:spPr bwMode="auto">
          <a:xfrm>
            <a:off x="685800" y="685800"/>
            <a:ext cx="7620000" cy="5715000"/>
          </a:xfrm>
          <a:prstGeom prst="rect">
            <a:avLst/>
          </a:prstGeom>
          <a:noFill/>
        </p:spPr>
      </p:pic>
      <p:sp>
        <p:nvSpPr>
          <p:cNvPr id="3" name="TextBox 2"/>
          <p:cNvSpPr txBox="1"/>
          <p:nvPr/>
        </p:nvSpPr>
        <p:spPr>
          <a:xfrm>
            <a:off x="2667000" y="152400"/>
            <a:ext cx="3100529" cy="461665"/>
          </a:xfrm>
          <a:prstGeom prst="rect">
            <a:avLst/>
          </a:prstGeom>
          <a:noFill/>
        </p:spPr>
        <p:txBody>
          <a:bodyPr wrap="none" rtlCol="0">
            <a:spAutoFit/>
          </a:bodyPr>
          <a:lstStyle/>
          <a:p>
            <a:r>
              <a:rPr lang="fa-IR" sz="2400" b="1" dirty="0" smtClean="0">
                <a:cs typeface="B Nazanin" panose="00000400000000000000" pitchFamily="2" charset="-78"/>
              </a:rPr>
              <a:t>کنترل کیفی اسپکتروفتومتر</a:t>
            </a:r>
            <a:endParaRPr lang="en-US" sz="2400" b="1" dirty="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smtClean="0">
                <a:cs typeface="B Nazanin" panose="00000400000000000000" pitchFamily="2" charset="-78"/>
              </a:rPr>
              <a:t>در مرحله نمونه گیری ممکن است با کم یا اضافه گرفتن نمونه </a:t>
            </a:r>
            <a:r>
              <a:rPr lang="fa-IR" dirty="0" smtClean="0">
                <a:solidFill>
                  <a:srgbClr val="FF0000"/>
                </a:solidFill>
                <a:cs typeface="B Nazanin" panose="00000400000000000000" pitchFamily="2" charset="-78"/>
              </a:rPr>
              <a:t>نسبت</a:t>
            </a:r>
            <a:r>
              <a:rPr lang="fa-IR" dirty="0" smtClean="0">
                <a:cs typeface="B Nazanin" panose="00000400000000000000" pitchFamily="2" charset="-78"/>
              </a:rPr>
              <a:t> حجم </a:t>
            </a:r>
            <a:r>
              <a:rPr lang="fa-IR" dirty="0" smtClean="0">
                <a:solidFill>
                  <a:srgbClr val="FF0000"/>
                </a:solidFill>
                <a:cs typeface="B Nazanin" panose="00000400000000000000" pitchFamily="2" charset="-78"/>
              </a:rPr>
              <a:t>خون</a:t>
            </a:r>
            <a:r>
              <a:rPr lang="fa-IR" dirty="0" smtClean="0">
                <a:cs typeface="B Nazanin" panose="00000400000000000000" pitchFamily="2" charset="-78"/>
              </a:rPr>
              <a:t> به </a:t>
            </a:r>
            <a:r>
              <a:rPr lang="fa-IR" dirty="0" smtClean="0">
                <a:solidFill>
                  <a:srgbClr val="FF0000"/>
                </a:solidFill>
                <a:cs typeface="B Nazanin" panose="00000400000000000000" pitchFamily="2" charset="-78"/>
              </a:rPr>
              <a:t>ضدانعقاد</a:t>
            </a:r>
            <a:r>
              <a:rPr lang="fa-IR" dirty="0" smtClean="0">
                <a:cs typeface="B Nazanin" panose="00000400000000000000" pitchFamily="2" charset="-78"/>
              </a:rPr>
              <a:t> رعایت نشود، که جز تکراری ترین خطاهاست .</a:t>
            </a:r>
          </a:p>
          <a:p>
            <a:pPr algn="r" rtl="1"/>
            <a:r>
              <a:rPr lang="fa-IR" dirty="0" smtClean="0">
                <a:cs typeface="B Nazanin" panose="00000400000000000000" pitchFamily="2" charset="-78"/>
              </a:rPr>
              <a:t>عدم استفاده از ضدانعقاد نامناسب (ضد انعقاد مناسب برای آزمایشات تالاسمی </a:t>
            </a:r>
            <a:r>
              <a:rPr lang="en-US" sz="1800" dirty="0" smtClean="0">
                <a:cs typeface="B Nazanin" panose="00000400000000000000" pitchFamily="2" charset="-78"/>
              </a:rPr>
              <a:t>EDTA K2</a:t>
            </a:r>
            <a:r>
              <a:rPr lang="fa-IR" sz="1800" dirty="0" smtClean="0">
                <a:cs typeface="B Nazanin" panose="00000400000000000000" pitchFamily="2" charset="-78"/>
              </a:rPr>
              <a:t> </a:t>
            </a:r>
            <a:r>
              <a:rPr lang="fa-IR" dirty="0" smtClean="0">
                <a:cs typeface="B Nazanin" panose="00000400000000000000" pitchFamily="2" charset="-78"/>
              </a:rPr>
              <a:t>است). </a:t>
            </a:r>
          </a:p>
          <a:p>
            <a:pPr algn="r" rtl="1"/>
            <a:r>
              <a:rPr lang="fa-IR" dirty="0" smtClean="0">
                <a:cs typeface="B Nazanin" panose="00000400000000000000" pitchFamily="2" charset="-78"/>
              </a:rPr>
              <a:t>اصطلاح </a:t>
            </a:r>
            <a:r>
              <a:rPr lang="en-US" sz="2400" dirty="0" smtClean="0">
                <a:solidFill>
                  <a:srgbClr val="FF0000"/>
                </a:solidFill>
                <a:cs typeface="2  Bardiya" pitchFamily="2" charset="-78"/>
              </a:rPr>
              <a:t>WBIT</a:t>
            </a:r>
            <a:r>
              <a:rPr lang="fa-IR" dirty="0" smtClean="0">
                <a:solidFill>
                  <a:srgbClr val="FF0000"/>
                </a:solidFill>
                <a:cs typeface="2  Bardiya" pitchFamily="2" charset="-78"/>
              </a:rPr>
              <a:t> </a:t>
            </a:r>
            <a:r>
              <a:rPr lang="en-US" sz="2400" dirty="0" smtClean="0">
                <a:cs typeface="2  Bardiya" pitchFamily="2" charset="-78"/>
              </a:rPr>
              <a:t>(wrong blood in tube)</a:t>
            </a:r>
            <a:r>
              <a:rPr lang="fa-IR" sz="2400" dirty="0" smtClean="0">
                <a:cs typeface="2  Bardiya" pitchFamily="2" charset="-78"/>
              </a:rPr>
              <a:t> </a:t>
            </a:r>
            <a:r>
              <a:rPr lang="fa-IR" dirty="0" smtClean="0">
                <a:cs typeface="B Nazanin" panose="00000400000000000000" pitchFamily="2" charset="-78"/>
              </a:rPr>
              <a:t>زمانی است که خون اشتباه در ویال اشتباه ریخته شود .</a:t>
            </a:r>
          </a:p>
        </p:txBody>
      </p:sp>
      <p:sp>
        <p:nvSpPr>
          <p:cNvPr id="3" name="Title 2"/>
          <p:cNvSpPr>
            <a:spLocks noGrp="1"/>
          </p:cNvSpPr>
          <p:nvPr>
            <p:ph type="title"/>
          </p:nvPr>
        </p:nvSpPr>
        <p:spPr/>
        <p:txBody>
          <a:bodyPr>
            <a:normAutofit/>
          </a:bodyPr>
          <a:lstStyle/>
          <a:p>
            <a:pPr algn="ctr"/>
            <a:r>
              <a:rPr lang="fa-IR" sz="2700" dirty="0" smtClean="0">
                <a:solidFill>
                  <a:schemeClr val="tx1"/>
                </a:solidFill>
                <a:latin typeface="+mn-lt"/>
                <a:ea typeface="+mn-ea"/>
                <a:cs typeface="B Nazanin" panose="00000400000000000000" pitchFamily="2" charset="-78"/>
              </a:rPr>
              <a:t>مثالی از منابع خطای </a:t>
            </a:r>
            <a:r>
              <a:rPr lang="fa-IR" sz="2700" dirty="0" smtClean="0">
                <a:solidFill>
                  <a:schemeClr val="accent2">
                    <a:lumMod val="75000"/>
                  </a:schemeClr>
                </a:solidFill>
                <a:latin typeface="+mn-lt"/>
                <a:ea typeface="+mn-ea"/>
                <a:cs typeface="B Nazanin" panose="00000400000000000000" pitchFamily="2" charset="-78"/>
              </a:rPr>
              <a:t>پره آنالیز </a:t>
            </a:r>
            <a:r>
              <a:rPr lang="fa-IR" sz="2700" dirty="0" smtClean="0">
                <a:solidFill>
                  <a:schemeClr val="tx1"/>
                </a:solidFill>
                <a:latin typeface="+mn-lt"/>
                <a:ea typeface="+mn-ea"/>
                <a:cs typeface="B Nazanin" panose="00000400000000000000" pitchFamily="2" charset="-78"/>
              </a:rPr>
              <a:t>در بخش هماتولوژی</a:t>
            </a:r>
            <a:endParaRPr lang="en-US" sz="2700" dirty="0" smtClean="0">
              <a:solidFill>
                <a:schemeClr val="tx1"/>
              </a:solidFill>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49283149"/>
              </p:ext>
            </p:extLst>
          </p:nvPr>
        </p:nvGraphicFramePr>
        <p:xfrm>
          <a:off x="3276600" y="1600200"/>
          <a:ext cx="472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648200" y="762000"/>
            <a:ext cx="3048000" cy="369332"/>
          </a:xfrm>
          <a:prstGeom prst="rect">
            <a:avLst/>
          </a:prstGeom>
        </p:spPr>
        <p:txBody>
          <a:bodyPr wrap="square">
            <a:spAutoFit/>
          </a:bodyPr>
          <a:lstStyle/>
          <a:p>
            <a:pPr algn="ctr"/>
            <a:r>
              <a:rPr lang="fa-IR" dirty="0" smtClean="0">
                <a:cs typeface="B Nazanin" panose="00000400000000000000" pitchFamily="2" charset="-78"/>
              </a:rPr>
              <a:t>1-کنترل خطی بودن</a:t>
            </a:r>
            <a:endParaRPr lang="en-US" dirty="0">
              <a:cs typeface="B Nazanin" panose="00000400000000000000" pitchFamily="2" charset="-78"/>
            </a:endParaRPr>
          </a:p>
        </p:txBody>
      </p:sp>
      <p:sp>
        <p:nvSpPr>
          <p:cNvPr id="5" name="Rectangle 4"/>
          <p:cNvSpPr/>
          <p:nvPr/>
        </p:nvSpPr>
        <p:spPr>
          <a:xfrm>
            <a:off x="609600" y="3048000"/>
            <a:ext cx="2514600" cy="1569660"/>
          </a:xfrm>
          <a:prstGeom prst="rect">
            <a:avLst/>
          </a:prstGeom>
        </p:spPr>
        <p:txBody>
          <a:bodyPr wrap="square">
            <a:spAutoFit/>
          </a:bodyPr>
          <a:lstStyle/>
          <a:p>
            <a:pPr algn="r" rtl="1"/>
            <a:r>
              <a:rPr lang="fa-IR" sz="1600" dirty="0" smtClean="0">
                <a:cs typeface="B Nazanin" panose="00000400000000000000" pitchFamily="2" charset="-78"/>
              </a:rPr>
              <a:t>از محلول سیان مت هموگلوبین با جذب نوری حدود ۲ تهیه شود ( بطور مثال از اضافه کردن ۱۰۰ میکرولیتر خون با هموگلوبین17به ۵۵ میلی لیتر درابکین ، محلولی با جذب نوری حدود 2.09 بدست می آید ).</a:t>
            </a:r>
            <a:endParaRPr lang="en-US" sz="1600"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285085141"/>
              </p:ext>
            </p:extLst>
          </p:nvPr>
        </p:nvGraphicFramePr>
        <p:xfrm>
          <a:off x="609600" y="685800"/>
          <a:ext cx="2438400" cy="1920240"/>
        </p:xfrm>
        <a:graphic>
          <a:graphicData uri="http://schemas.openxmlformats.org/drawingml/2006/table">
            <a:tbl>
              <a:tblPr firstRow="1" bandRow="1">
                <a:tableStyleId>{5C22544A-7EE6-4342-B048-85BDC9FD1C3A}</a:tableStyleId>
              </a:tblPr>
              <a:tblGrid>
                <a:gridCol w="1219200"/>
                <a:gridCol w="1219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405 نانومتر</a:t>
                      </a:r>
                    </a:p>
                    <a:p>
                      <a:endParaRPr lang="en-US" dirty="0">
                        <a:cs typeface="B Nazanin" panose="00000400000000000000" pitchFamily="2" charset="-78"/>
                      </a:endParaRPr>
                    </a:p>
                  </a:txBody>
                  <a:tcPr/>
                </a:tc>
                <a:tc>
                  <a:txBody>
                    <a:bodyPr/>
                    <a:lstStyle/>
                    <a:p>
                      <a:r>
                        <a:rPr lang="fa-IR" dirty="0" smtClean="0">
                          <a:cs typeface="B Nazanin" panose="00000400000000000000" pitchFamily="2" charset="-78"/>
                        </a:rPr>
                        <a:t>پارانیتروفنل</a:t>
                      </a:r>
                      <a:endParaRPr lang="en-US" dirty="0">
                        <a:cs typeface="B Nazanin" panose="00000400000000000000" pitchFamily="2" charset="-78"/>
                      </a:endParaRPr>
                    </a:p>
                  </a:txBody>
                  <a:tcPr/>
                </a:tc>
              </a:tr>
              <a:tr h="370840">
                <a:tc>
                  <a:txBody>
                    <a:bodyPr/>
                    <a:lstStyle/>
                    <a:p>
                      <a:r>
                        <a:rPr lang="fa-IR" dirty="0" smtClean="0">
                          <a:cs typeface="B Nazanin" panose="00000400000000000000" pitchFamily="2" charset="-78"/>
                        </a:rPr>
                        <a:t>350نانومتر</a:t>
                      </a:r>
                      <a:endParaRPr lang="en-US" dirty="0">
                        <a:cs typeface="B Nazanin" panose="00000400000000000000" pitchFamily="2" charset="-78"/>
                      </a:endParaRPr>
                    </a:p>
                  </a:txBody>
                  <a:tcPr/>
                </a:tc>
                <a:tc>
                  <a:txBody>
                    <a:bodyPr/>
                    <a:lstStyle/>
                    <a:p>
                      <a:r>
                        <a:rPr lang="fa-IR" dirty="0" smtClean="0">
                          <a:cs typeface="B Nazanin" panose="00000400000000000000" pitchFamily="2" charset="-78"/>
                        </a:rPr>
                        <a:t>دی کرومات پتاسیم </a:t>
                      </a:r>
                      <a:endParaRPr lang="en-US" dirty="0">
                        <a:cs typeface="B Nazanin" panose="00000400000000000000" pitchFamily="2" charset="-78"/>
                      </a:endParaRPr>
                    </a:p>
                  </a:txBody>
                  <a:tcPr/>
                </a:tc>
              </a:tr>
              <a:tr h="370840">
                <a:tc>
                  <a:txBody>
                    <a:bodyPr/>
                    <a:lstStyle/>
                    <a:p>
                      <a:r>
                        <a:rPr lang="fa-IR" dirty="0" smtClean="0">
                          <a:cs typeface="B Nazanin" panose="00000400000000000000" pitchFamily="2" charset="-78"/>
                        </a:rPr>
                        <a:t>540 نانومتر</a:t>
                      </a:r>
                      <a:endParaRPr lang="en-US" dirty="0">
                        <a:cs typeface="B Nazanin" panose="00000400000000000000" pitchFamily="2" charset="-78"/>
                      </a:endParaRPr>
                    </a:p>
                  </a:txBody>
                  <a:tcPr/>
                </a:tc>
                <a:tc>
                  <a:txBody>
                    <a:bodyPr/>
                    <a:lstStyle/>
                    <a:p>
                      <a:r>
                        <a:rPr lang="fa-IR" dirty="0" smtClean="0">
                          <a:cs typeface="B Nazanin" panose="00000400000000000000" pitchFamily="2" charset="-78"/>
                        </a:rPr>
                        <a:t>سیانومتهموگلوبین</a:t>
                      </a:r>
                      <a:endParaRPr lang="en-US" dirty="0">
                        <a:cs typeface="B Nazanin" panose="00000400000000000000" pitchFamily="2" charset="-78"/>
                      </a:endParaRPr>
                    </a:p>
                  </a:txBody>
                  <a:tcPr/>
                </a:tc>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3886200"/>
            <a:ext cx="7315200" cy="1754326"/>
          </a:xfrm>
          <a:prstGeom prst="rect">
            <a:avLst/>
          </a:prstGeom>
        </p:spPr>
        <p:txBody>
          <a:bodyPr wrap="square">
            <a:spAutoFit/>
          </a:bodyPr>
          <a:lstStyle/>
          <a:p>
            <a:pPr algn="r" rtl="1"/>
            <a:r>
              <a:rPr lang="fa-IR" dirty="0" smtClean="0">
                <a:cs typeface="B Nazanin" panose="00000400000000000000" pitchFamily="2" charset="-78"/>
              </a:rPr>
              <a:t>برای محاسبه میزان خطا در هر رقت ،جذب نوری(</a:t>
            </a:r>
            <a:r>
              <a:rPr lang="en-US" dirty="0" smtClean="0">
                <a:cs typeface="B Nazanin" panose="00000400000000000000" pitchFamily="2" charset="-78"/>
              </a:rPr>
              <a:t>OD) </a:t>
            </a:r>
            <a:r>
              <a:rPr lang="fa-IR" dirty="0" smtClean="0">
                <a:cs typeface="B Nazanin" panose="00000400000000000000" pitchFamily="2" charset="-78"/>
              </a:rPr>
              <a:t>رقتی از محلول که در </a:t>
            </a:r>
            <a:r>
              <a:rPr lang="fa-IR" u="sng" dirty="0" smtClean="0">
                <a:cs typeface="B Nazanin" panose="00000400000000000000" pitchFamily="2" charset="-78"/>
              </a:rPr>
              <a:t>حدود </a:t>
            </a:r>
            <a:r>
              <a:rPr lang="en-US" u="sng" dirty="0" smtClean="0">
                <a:cs typeface="B Nazanin" panose="00000400000000000000" pitchFamily="2" charset="-78"/>
              </a:rPr>
              <a:t>0.4</a:t>
            </a:r>
            <a:r>
              <a:rPr lang="fa-IR" dirty="0" smtClean="0">
                <a:cs typeface="B Nazanin" panose="00000400000000000000" pitchFamily="2" charset="-78"/>
              </a:rPr>
              <a:t> باشد به عنوان مبنا انتخاب و میزان خطای سایر رقتها با توجه به آن محاسبه می شود تا جذب مورد انتظار بدست بیاید) .</a:t>
            </a:r>
          </a:p>
          <a:p>
            <a:pPr algn="r" rtl="1"/>
            <a:r>
              <a:rPr lang="fa-IR" dirty="0" smtClean="0">
                <a:cs typeface="B Nazanin" panose="00000400000000000000" pitchFamily="2" charset="-78"/>
              </a:rPr>
              <a:t>بطور مثال اگر جذب نوری نمونه با رقت ۴/۱ ، حدود ۴/۰ باشد .جذب نوری مورد انتظار برای رقت ۲/۱ بصورت زیر محاسبه می شود</a:t>
            </a:r>
          </a:p>
          <a:p>
            <a:pPr algn="r" rtl="1"/>
            <a:r>
              <a:rPr lang="fa-IR" dirty="0" smtClean="0">
                <a:cs typeface="B Nazanin" panose="00000400000000000000" pitchFamily="2" charset="-78"/>
              </a:rPr>
              <a:t>بایاس مجاز :</a:t>
            </a:r>
            <a:r>
              <a:rPr lang="en-US" dirty="0" smtClean="0">
                <a:cs typeface="B Nazanin" panose="00000400000000000000" pitchFamily="2" charset="-78"/>
              </a:rPr>
              <a:t> 5% </a:t>
            </a:r>
            <a:r>
              <a:rPr lang="fa-IR" dirty="0" smtClean="0">
                <a:cs typeface="B Nazanin" panose="00000400000000000000" pitchFamily="2" charset="-78"/>
              </a:rPr>
              <a:t> </a:t>
            </a:r>
            <a:endParaRPr lang="fa-IR" dirty="0">
              <a:cs typeface="B Nazanin" panose="00000400000000000000" pitchFamily="2" charset="-78"/>
            </a:endParaRPr>
          </a:p>
        </p:txBody>
      </p:sp>
      <p:pic>
        <p:nvPicPr>
          <p:cNvPr id="70658" name="Picture 2"/>
          <p:cNvPicPr>
            <a:picLocks noChangeAspect="1" noChangeArrowheads="1"/>
          </p:cNvPicPr>
          <p:nvPr/>
        </p:nvPicPr>
        <p:blipFill>
          <a:blip r:embed="rId2" cstate="print"/>
          <a:srcRect/>
          <a:stretch>
            <a:fillRect/>
          </a:stretch>
        </p:blipFill>
        <p:spPr bwMode="auto">
          <a:xfrm>
            <a:off x="762000" y="5486400"/>
            <a:ext cx="5853113" cy="808038"/>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295400" y="1143000"/>
            <a:ext cx="6119813" cy="232410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1448790" y="1270660"/>
          <a:ext cx="5902036" cy="2101932"/>
        </p:xfrm>
        <a:graphic>
          <a:graphicData uri="http://schemas.openxmlformats.org/drawingml/2006/table">
            <a:tbl>
              <a:tblPr/>
              <a:tblGrid>
                <a:gridCol w="5902036"/>
              </a:tblGrid>
              <a:tr h="210193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59512687"/>
              </p:ext>
            </p:extLst>
          </p:nvPr>
        </p:nvGraphicFramePr>
        <p:xfrm>
          <a:off x="1752600" y="2057399"/>
          <a:ext cx="5715000" cy="2010516"/>
        </p:xfrm>
        <a:graphic>
          <a:graphicData uri="http://schemas.openxmlformats.org/drawingml/2006/table">
            <a:tbl>
              <a:tblPr firstRow="1" bandRow="1">
                <a:tableStyleId>{5C22544A-7EE6-4342-B048-85BDC9FD1C3A}</a:tableStyleId>
              </a:tblPr>
              <a:tblGrid>
                <a:gridCol w="2857500"/>
                <a:gridCol w="2857500"/>
              </a:tblGrid>
              <a:tr h="214524">
                <a:tc>
                  <a:txBody>
                    <a:bodyPr/>
                    <a:lstStyle/>
                    <a:p>
                      <a:pPr algn="r"/>
                      <a:r>
                        <a:rPr kumimoji="0" lang="fa-IR" kern="1200" dirty="0" smtClean="0">
                          <a:solidFill>
                            <a:schemeClr val="dk1"/>
                          </a:solidFill>
                          <a:latin typeface="+mn-lt"/>
                          <a:ea typeface="+mn-ea"/>
                          <a:cs typeface="B Nazanin" panose="00000400000000000000" pitchFamily="2" charset="-78"/>
                        </a:rPr>
                        <a:t>حداکثر جذب</a:t>
                      </a:r>
                      <a:endParaRPr kumimoji="0" lang="en-US" kern="1200" dirty="0">
                        <a:solidFill>
                          <a:schemeClr val="dk1"/>
                        </a:solidFill>
                        <a:latin typeface="+mn-lt"/>
                        <a:ea typeface="+mn-ea"/>
                        <a:cs typeface="B Nazanin" panose="00000400000000000000" pitchFamily="2" charset="-78"/>
                      </a:endParaRPr>
                    </a:p>
                  </a:txBody>
                  <a:tcPr/>
                </a:tc>
                <a:tc>
                  <a:txBody>
                    <a:bodyPr/>
                    <a:lstStyle/>
                    <a:p>
                      <a:pPr algn="r"/>
                      <a:r>
                        <a:rPr kumimoji="0" lang="fa-IR" kern="1200" dirty="0" smtClean="0">
                          <a:solidFill>
                            <a:schemeClr val="dk1"/>
                          </a:solidFill>
                          <a:latin typeface="+mn-lt"/>
                          <a:ea typeface="+mn-ea"/>
                          <a:cs typeface="B Nazanin" panose="00000400000000000000" pitchFamily="2" charset="-78"/>
                        </a:rPr>
                        <a:t>ماده رنگی</a:t>
                      </a:r>
                      <a:endParaRPr kumimoji="0" lang="en-US" kern="1200" dirty="0">
                        <a:solidFill>
                          <a:schemeClr val="dk1"/>
                        </a:solidFill>
                        <a:latin typeface="+mn-lt"/>
                        <a:ea typeface="+mn-ea"/>
                        <a:cs typeface="B Nazanin" panose="00000400000000000000" pitchFamily="2" charset="-78"/>
                      </a:endParaRPr>
                    </a:p>
                  </a:txBody>
                  <a:tcPr/>
                </a:tc>
              </a:tr>
              <a:tr h="456618">
                <a:tc>
                  <a:txBody>
                    <a:bodyPr/>
                    <a:lstStyle/>
                    <a:p>
                      <a:pPr marL="0" algn="r" rtl="1" eaLnBrk="1" latinLnBrk="0" hangingPunct="1"/>
                      <a:r>
                        <a:rPr kumimoji="0" lang="fa-IR" kern="1200" dirty="0" smtClean="0">
                          <a:solidFill>
                            <a:schemeClr val="dk1"/>
                          </a:solidFill>
                          <a:latin typeface="+mn-lt"/>
                          <a:ea typeface="+mn-ea"/>
                          <a:cs typeface="B Nazanin" panose="00000400000000000000" pitchFamily="2" charset="-78"/>
                        </a:rPr>
                        <a:t>در ۲۵۷ و ۳۵۰ نانومتر </a:t>
                      </a:r>
                      <a:endParaRPr kumimoji="0" lang="en-US" kern="1200" dirty="0">
                        <a:solidFill>
                          <a:schemeClr val="dk1"/>
                        </a:solidFill>
                        <a:latin typeface="+mn-lt"/>
                        <a:ea typeface="+mn-ea"/>
                        <a:cs typeface="B Nazanin" panose="00000400000000000000" pitchFamily="2" charset="-78"/>
                      </a:endParaRPr>
                    </a:p>
                  </a:txBody>
                  <a:tcPr/>
                </a:tc>
                <a:tc>
                  <a:txBody>
                    <a:bodyPr/>
                    <a:lstStyle/>
                    <a:p>
                      <a:pPr algn="r" rtl="1"/>
                      <a:r>
                        <a:rPr lang="fa-IR" dirty="0" smtClean="0">
                          <a:cs typeface="B Nazanin" panose="00000400000000000000" pitchFamily="2" charset="-78"/>
                        </a:rPr>
                        <a:t>محلول دی کرومات پتاسیم </a:t>
                      </a:r>
                      <a:endParaRPr lang="en-US" dirty="0">
                        <a:cs typeface="B Nazanin" panose="00000400000000000000" pitchFamily="2" charset="-78"/>
                      </a:endParaRPr>
                    </a:p>
                  </a:txBody>
                  <a:tcPr/>
                </a:tc>
              </a:tr>
              <a:tr h="264548">
                <a:tc>
                  <a:txBody>
                    <a:bodyPr/>
                    <a:lstStyle/>
                    <a:p>
                      <a:pPr marL="0" algn="r" rtl="1" eaLnBrk="1" latinLnBrk="0" hangingPunct="1"/>
                      <a:r>
                        <a:rPr kumimoji="0" lang="fa-IR" kern="1200" dirty="0" smtClean="0">
                          <a:solidFill>
                            <a:schemeClr val="dk1"/>
                          </a:solidFill>
                          <a:latin typeface="+mn-lt"/>
                          <a:ea typeface="+mn-ea"/>
                          <a:cs typeface="B Nazanin" panose="00000400000000000000" pitchFamily="2" charset="-78"/>
                        </a:rPr>
                        <a:t>۴۰۱ نانومتر </a:t>
                      </a:r>
                      <a:endParaRPr kumimoji="0" lang="en-US" kern="1200" dirty="0">
                        <a:solidFill>
                          <a:schemeClr val="dk1"/>
                        </a:solidFill>
                        <a:latin typeface="+mn-lt"/>
                        <a:ea typeface="+mn-ea"/>
                        <a:cs typeface="B Nazanin" panose="00000400000000000000" pitchFamily="2" charset="-78"/>
                      </a:endParaRPr>
                    </a:p>
                  </a:txBody>
                  <a:tcPr/>
                </a:tc>
                <a:tc>
                  <a:txBody>
                    <a:bodyPr/>
                    <a:lstStyle/>
                    <a:p>
                      <a:pPr marL="0" algn="r" rtl="1" eaLnBrk="1" latinLnBrk="0" hangingPunct="1"/>
                      <a:r>
                        <a:rPr kumimoji="0" lang="fa-IR" kern="1200" dirty="0" smtClean="0">
                          <a:solidFill>
                            <a:schemeClr val="dk1"/>
                          </a:solidFill>
                          <a:latin typeface="+mn-lt"/>
                          <a:ea typeface="+mn-ea"/>
                          <a:cs typeface="B Nazanin" panose="00000400000000000000" pitchFamily="2" charset="-78"/>
                        </a:rPr>
                        <a:t>محلول پارانیتروفنل </a:t>
                      </a:r>
                      <a:endParaRPr kumimoji="0" lang="en-US" kern="1200" dirty="0">
                        <a:solidFill>
                          <a:schemeClr val="dk1"/>
                        </a:solidFill>
                        <a:latin typeface="+mn-lt"/>
                        <a:ea typeface="+mn-ea"/>
                        <a:cs typeface="B Nazanin" panose="00000400000000000000" pitchFamily="2" charset="-78"/>
                      </a:endParaRPr>
                    </a:p>
                  </a:txBody>
                  <a:tcPr/>
                </a:tc>
              </a:tr>
              <a:tr h="264548">
                <a:tc>
                  <a:txBody>
                    <a:bodyPr/>
                    <a:lstStyle/>
                    <a:p>
                      <a:pPr marL="0" algn="r" rtl="1" eaLnBrk="1" latinLnBrk="0" hangingPunct="1"/>
                      <a:r>
                        <a:rPr kumimoji="0" lang="fa-IR" kern="1200" dirty="0" smtClean="0">
                          <a:solidFill>
                            <a:schemeClr val="dk1"/>
                          </a:solidFill>
                          <a:latin typeface="+mn-lt"/>
                          <a:ea typeface="+mn-ea"/>
                          <a:cs typeface="B Nazanin" panose="00000400000000000000" pitchFamily="2" charset="-78"/>
                        </a:rPr>
                        <a:t>۵۱۲ نانومتر </a:t>
                      </a:r>
                      <a:endParaRPr kumimoji="0" lang="en-US" kern="1200" dirty="0">
                        <a:solidFill>
                          <a:schemeClr val="dk1"/>
                        </a:solidFill>
                        <a:latin typeface="+mn-lt"/>
                        <a:ea typeface="+mn-ea"/>
                        <a:cs typeface="B Nazanin" panose="00000400000000000000" pitchFamily="2" charset="-78"/>
                      </a:endParaRPr>
                    </a:p>
                  </a:txBody>
                  <a:tcPr/>
                </a:tc>
                <a:tc>
                  <a:txBody>
                    <a:bodyPr/>
                    <a:lstStyle/>
                    <a:p>
                      <a:pPr marL="0" algn="r" rtl="1" eaLnBrk="1" latinLnBrk="0" hangingPunct="1"/>
                      <a:r>
                        <a:rPr kumimoji="0" lang="fa-IR" kern="1200" dirty="0" smtClean="0">
                          <a:solidFill>
                            <a:schemeClr val="dk1"/>
                          </a:solidFill>
                          <a:latin typeface="+mn-lt"/>
                          <a:ea typeface="+mn-ea"/>
                          <a:cs typeface="B Nazanin" panose="00000400000000000000" pitchFamily="2" charset="-78"/>
                        </a:rPr>
                        <a:t>سولفات آمونیوم کبالت </a:t>
                      </a:r>
                      <a:endParaRPr kumimoji="0" lang="en-US" kern="1200" dirty="0">
                        <a:solidFill>
                          <a:schemeClr val="dk1"/>
                        </a:solidFill>
                        <a:latin typeface="+mn-lt"/>
                        <a:ea typeface="+mn-ea"/>
                        <a:cs typeface="B Nazanin" panose="00000400000000000000" pitchFamily="2" charset="-78"/>
                      </a:endParaRPr>
                    </a:p>
                  </a:txBody>
                  <a:tcPr/>
                </a:tc>
              </a:tr>
              <a:tr h="456618">
                <a:tc>
                  <a:txBody>
                    <a:bodyPr/>
                    <a:lstStyle/>
                    <a:p>
                      <a:pPr marL="0" algn="r" rtl="1" eaLnBrk="1" latinLnBrk="0" hangingPunct="1"/>
                      <a:r>
                        <a:rPr lang="fa-IR" dirty="0" smtClean="0">
                          <a:cs typeface="2  Nazanin" pitchFamily="2" charset="-78"/>
                        </a:rPr>
                        <a:t>۵</a:t>
                      </a:r>
                      <a:r>
                        <a:rPr kumimoji="0" lang="fa-IR" kern="1200" dirty="0" smtClean="0">
                          <a:solidFill>
                            <a:schemeClr val="dk1"/>
                          </a:solidFill>
                          <a:latin typeface="+mn-lt"/>
                          <a:ea typeface="+mn-ea"/>
                          <a:cs typeface="B Nazanin" panose="00000400000000000000" pitchFamily="2" charset="-78"/>
                        </a:rPr>
                        <a:t>۴۰ نانومتر </a:t>
                      </a:r>
                      <a:endParaRPr kumimoji="0" lang="en-US" kern="1200" dirty="0">
                        <a:solidFill>
                          <a:schemeClr val="dk1"/>
                        </a:solidFill>
                        <a:latin typeface="+mn-lt"/>
                        <a:ea typeface="+mn-ea"/>
                        <a:cs typeface="B Nazanin" panose="00000400000000000000" pitchFamily="2" charset="-78"/>
                      </a:endParaRPr>
                    </a:p>
                  </a:txBody>
                  <a:tcPr/>
                </a:tc>
                <a:tc>
                  <a:txBody>
                    <a:bodyPr/>
                    <a:lstStyle/>
                    <a:p>
                      <a:pPr algn="r" rtl="1"/>
                      <a:r>
                        <a:rPr kumimoji="0" lang="fa-IR" kern="1200" dirty="0" smtClean="0">
                          <a:solidFill>
                            <a:schemeClr val="dk1"/>
                          </a:solidFill>
                          <a:latin typeface="+mn-lt"/>
                          <a:ea typeface="+mn-ea"/>
                          <a:cs typeface="B Nazanin" panose="00000400000000000000" pitchFamily="2" charset="-78"/>
                        </a:rPr>
                        <a:t>محلول سیان‌ مت هموگلوبین </a:t>
                      </a:r>
                      <a:endParaRPr kumimoji="0" lang="en-US" kern="1200" dirty="0">
                        <a:solidFill>
                          <a:schemeClr val="dk1"/>
                        </a:solidFill>
                        <a:latin typeface="+mn-lt"/>
                        <a:ea typeface="+mn-ea"/>
                        <a:cs typeface="B Nazanin" panose="00000400000000000000" pitchFamily="2" charset="-78"/>
                      </a:endParaRPr>
                    </a:p>
                  </a:txBody>
                  <a:tcPr/>
                </a:tc>
              </a:tr>
            </a:tbl>
          </a:graphicData>
        </a:graphic>
      </p:graphicFrame>
      <p:sp>
        <p:nvSpPr>
          <p:cNvPr id="7" name="Rectangle 6"/>
          <p:cNvSpPr/>
          <p:nvPr/>
        </p:nvSpPr>
        <p:spPr>
          <a:xfrm>
            <a:off x="2590800" y="1143000"/>
            <a:ext cx="3810000" cy="369332"/>
          </a:xfrm>
          <a:prstGeom prst="rect">
            <a:avLst/>
          </a:prstGeom>
        </p:spPr>
        <p:txBody>
          <a:bodyPr wrap="square">
            <a:spAutoFit/>
          </a:bodyPr>
          <a:lstStyle/>
          <a:p>
            <a:pPr algn="r" rtl="1"/>
            <a:r>
              <a:rPr lang="fa-IR" b="1" dirty="0">
                <a:solidFill>
                  <a:schemeClr val="dk1"/>
                </a:solidFill>
                <a:cs typeface="B Nazanin" panose="00000400000000000000" pitchFamily="2" charset="-78"/>
              </a:rPr>
              <a:t>2-بررسی صحت طول موج    </a:t>
            </a:r>
            <a:endParaRPr lang="en-US" b="1" dirty="0">
              <a:solidFill>
                <a:schemeClr val="dk1"/>
              </a:solidFill>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066800"/>
            <a:ext cx="3657600" cy="461665"/>
          </a:xfrm>
          <a:prstGeom prst="rect">
            <a:avLst/>
          </a:prstGeom>
          <a:noFill/>
        </p:spPr>
        <p:txBody>
          <a:bodyPr wrap="square" rtlCol="0">
            <a:spAutoFit/>
          </a:bodyPr>
          <a:lstStyle/>
          <a:p>
            <a:pPr algn="ctr"/>
            <a:r>
              <a:rPr lang="fa-IR" sz="2400" dirty="0" smtClean="0">
                <a:cs typeface="B Nazanin" panose="00000400000000000000" pitchFamily="2" charset="-78"/>
              </a:rPr>
              <a:t>3- بررسی رانش فتومتریک</a:t>
            </a:r>
            <a:endParaRPr lang="en-US" sz="2400" dirty="0">
              <a:cs typeface="B Nazanin" panose="00000400000000000000" pitchFamily="2" charset="-78"/>
            </a:endParaRPr>
          </a:p>
        </p:txBody>
      </p:sp>
      <p:sp>
        <p:nvSpPr>
          <p:cNvPr id="3" name="Rectangle 2"/>
          <p:cNvSpPr/>
          <p:nvPr/>
        </p:nvSpPr>
        <p:spPr>
          <a:xfrm>
            <a:off x="1295400" y="1997839"/>
            <a:ext cx="6629400" cy="2677656"/>
          </a:xfrm>
          <a:prstGeom prst="rect">
            <a:avLst/>
          </a:prstGeom>
        </p:spPr>
        <p:txBody>
          <a:bodyPr wrap="square">
            <a:spAutoFit/>
          </a:bodyPr>
          <a:lstStyle/>
          <a:p>
            <a:pPr algn="r" rtl="1"/>
            <a:r>
              <a:rPr lang="fa-IR" sz="2400" dirty="0" smtClean="0">
                <a:cs typeface="B Nazanin" panose="00000400000000000000" pitchFamily="2" charset="-78"/>
              </a:rPr>
              <a:t>1-دستگاه را با درابکین صفر کنید.</a:t>
            </a:r>
          </a:p>
          <a:p>
            <a:pPr algn="r" rtl="1"/>
            <a:r>
              <a:rPr lang="fa-IR" sz="2400" dirty="0" smtClean="0">
                <a:cs typeface="B Nazanin" panose="00000400000000000000" pitchFamily="2" charset="-78"/>
              </a:rPr>
              <a:t>2- سپس محلول سیانومت هموگلوبین را در کووت ریخته و سر آن را با پارافیلم محکم نمایید. </a:t>
            </a:r>
            <a:endParaRPr lang="en-US" sz="2400" dirty="0" smtClean="0">
              <a:cs typeface="B Nazanin" panose="00000400000000000000" pitchFamily="2" charset="-78"/>
            </a:endParaRPr>
          </a:p>
          <a:p>
            <a:pPr algn="r" rtl="1"/>
            <a:r>
              <a:rPr lang="fa-IR" sz="2400" dirty="0" smtClean="0">
                <a:cs typeface="B Nazanin" panose="00000400000000000000" pitchFamily="2" charset="-78"/>
              </a:rPr>
              <a:t>3-جذب نوری این محلول هر ۵-۱۵ دقیقه بمدت یک ساعت اندازه گیری نمایید.</a:t>
            </a:r>
          </a:p>
          <a:p>
            <a:pPr algn="r" rtl="1"/>
            <a:r>
              <a:rPr lang="fa-IR" sz="2400" dirty="0" smtClean="0">
                <a:cs typeface="B Nazanin" panose="00000400000000000000" pitchFamily="2" charset="-78"/>
              </a:rPr>
              <a:t> حداکثر تغییر مجاز در جذب های نوری قرائت شده طی این مدت ۰٫۰۰۵± می باشد</a:t>
            </a:r>
            <a:endParaRPr lang="fa-IR" sz="2400" dirty="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600200"/>
            <a:ext cx="7467600" cy="4525963"/>
          </a:xfrm>
        </p:spPr>
        <p:txBody>
          <a:bodyPr/>
          <a:lstStyle/>
          <a:p>
            <a:pPr algn="r">
              <a:buNone/>
            </a:pPr>
            <a:r>
              <a:rPr lang="fa-IR" sz="1800" b="1" dirty="0" smtClean="0">
                <a:solidFill>
                  <a:schemeClr val="tx2">
                    <a:lumMod val="50000"/>
                  </a:schemeClr>
                </a:solidFill>
                <a:cs typeface="B Nazanin" panose="00000400000000000000" pitchFamily="2" charset="-78"/>
              </a:rPr>
              <a:t>4-بررسی نورهای ناخواسته</a:t>
            </a:r>
          </a:p>
          <a:p>
            <a:pPr algn="r" rtl="1">
              <a:buNone/>
            </a:pPr>
            <a:r>
              <a:rPr lang="fa-IR" sz="2000" dirty="0" smtClean="0">
                <a:cs typeface="B Nazanin" panose="00000400000000000000" pitchFamily="2" charset="-78"/>
              </a:rPr>
              <a:t>نور از محلول هایی که دارای جذب 100%هستند  نباید عبور کند</a:t>
            </a:r>
          </a:p>
          <a:p>
            <a:pPr algn="r" rtl="1">
              <a:buNone/>
            </a:pPr>
            <a:r>
              <a:rPr lang="fa-IR" sz="2000" dirty="0" smtClean="0">
                <a:cs typeface="B Nazanin" panose="00000400000000000000" pitchFamily="2" charset="-78"/>
              </a:rPr>
              <a:t>ترنس میتنس </a:t>
            </a:r>
            <a:r>
              <a:rPr lang="fa-IR" sz="2000" dirty="0" smtClean="0">
                <a:solidFill>
                  <a:srgbClr val="FF0000"/>
                </a:solidFill>
                <a:cs typeface="B Nazanin" panose="00000400000000000000" pitchFamily="2" charset="-78"/>
              </a:rPr>
              <a:t>صفر درصد </a:t>
            </a:r>
            <a:r>
              <a:rPr lang="fa-IR" sz="2000" dirty="0" smtClean="0">
                <a:cs typeface="B Nazanin" panose="00000400000000000000" pitchFamily="2" charset="-78"/>
              </a:rPr>
              <a:t>داشته باشند و حداکثر 2% نورناخواسته مورد قبول است.</a:t>
            </a:r>
          </a:p>
          <a:p>
            <a:endParaRPr lang="en-US" dirty="0">
              <a:cs typeface="B Nazanin" panose="00000400000000000000" pitchFamily="2" charset="-78"/>
            </a:endParaRPr>
          </a:p>
        </p:txBody>
      </p:sp>
      <p:graphicFrame>
        <p:nvGraphicFramePr>
          <p:cNvPr id="6" name="Table 5"/>
          <p:cNvGraphicFramePr>
            <a:graphicFrameLocks noGrp="1"/>
          </p:cNvGraphicFramePr>
          <p:nvPr/>
        </p:nvGraphicFramePr>
        <p:xfrm>
          <a:off x="1524000" y="31242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fa-IR" dirty="0" smtClean="0"/>
                        <a:t>طول موجی که جذب 100% دارند</a:t>
                      </a:r>
                      <a:endParaRPr lang="en-US" dirty="0"/>
                    </a:p>
                  </a:txBody>
                  <a:tcPr/>
                </a:tc>
                <a:tc>
                  <a:txBody>
                    <a:bodyPr/>
                    <a:lstStyle/>
                    <a:p>
                      <a:r>
                        <a:rPr lang="fa-IR" dirty="0" smtClean="0"/>
                        <a:t>نام ماده                                   </a:t>
                      </a:r>
                      <a:endParaRPr lang="en-US" dirty="0"/>
                    </a:p>
                  </a:txBody>
                  <a:tcPr/>
                </a:tc>
              </a:tr>
              <a:tr h="370840">
                <a:tc>
                  <a:txBody>
                    <a:bodyPr/>
                    <a:lstStyle/>
                    <a:p>
                      <a:r>
                        <a:rPr lang="fa-IR" dirty="0" smtClean="0"/>
                        <a:t>۲۰۰ </a:t>
                      </a:r>
                      <a:r>
                        <a:rPr lang="en-US" dirty="0" smtClean="0"/>
                        <a:t>– </a:t>
                      </a:r>
                      <a:r>
                        <a:rPr lang="fa-IR" dirty="0" smtClean="0"/>
                        <a:t>175</a:t>
                      </a:r>
                      <a:r>
                        <a:rPr lang="en-US" dirty="0" smtClean="0"/>
                        <a:t>nm</a:t>
                      </a:r>
                      <a:endParaRPr lang="en-US" dirty="0"/>
                    </a:p>
                  </a:txBody>
                  <a:tcPr/>
                </a:tc>
                <a:tc>
                  <a:txBody>
                    <a:bodyPr/>
                    <a:lstStyle/>
                    <a:p>
                      <a:pPr algn="r" rtl="1"/>
                      <a:r>
                        <a:rPr lang="fa-IR" dirty="0" smtClean="0"/>
                        <a:t>کلرید پتاسیم </a:t>
                      </a:r>
                      <a:r>
                        <a:rPr lang="en-US" dirty="0" smtClean="0"/>
                        <a:t>12) </a:t>
                      </a:r>
                      <a:r>
                        <a:rPr lang="fa-IR" dirty="0" smtClean="0"/>
                        <a:t>گرم در لیتر) </a:t>
                      </a:r>
                      <a:endParaRPr lang="en-US" dirty="0"/>
                    </a:p>
                  </a:txBody>
                  <a:tcPr/>
                </a:tc>
              </a:tr>
              <a:tr h="370840">
                <a:tc>
                  <a:txBody>
                    <a:bodyPr/>
                    <a:lstStyle/>
                    <a:p>
                      <a:r>
                        <a:rPr lang="fa-IR" dirty="0" smtClean="0"/>
                        <a:t>۲۵۰-۳۲۰</a:t>
                      </a:r>
                      <a:r>
                        <a:rPr lang="en-US" dirty="0" smtClean="0"/>
                        <a:t>nm</a:t>
                      </a:r>
                      <a:endParaRPr lang="en-US" dirty="0"/>
                    </a:p>
                  </a:txBody>
                  <a:tcPr/>
                </a:tc>
                <a:tc>
                  <a:txBody>
                    <a:bodyPr/>
                    <a:lstStyle/>
                    <a:p>
                      <a:pPr algn="r"/>
                      <a:r>
                        <a:rPr lang="fa-IR" dirty="0" smtClean="0"/>
                        <a:t>استون </a:t>
                      </a:r>
                      <a:endParaRPr lang="en-US" dirty="0"/>
                    </a:p>
                  </a:txBody>
                  <a:tcPr/>
                </a:tc>
              </a:tr>
              <a:tr h="370840">
                <a:tc>
                  <a:txBody>
                    <a:bodyPr/>
                    <a:lstStyle/>
                    <a:p>
                      <a:r>
                        <a:rPr lang="fa-IR" dirty="0" smtClean="0"/>
                        <a:t>۳۰۰-۳۸۵</a:t>
                      </a:r>
                      <a:r>
                        <a:rPr lang="en-US" dirty="0" smtClean="0"/>
                        <a:t>nm</a:t>
                      </a:r>
                      <a:endParaRPr lang="en-US" dirty="0"/>
                    </a:p>
                  </a:txBody>
                  <a:tcPr/>
                </a:tc>
                <a:tc>
                  <a:txBody>
                    <a:bodyPr/>
                    <a:lstStyle/>
                    <a:p>
                      <a:pPr algn="r" rtl="1"/>
                      <a:r>
                        <a:rPr lang="fa-IR" dirty="0" smtClean="0"/>
                        <a:t>سدیم نیتریت (50 گرم در لیتر) </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fa-IR" dirty="0" smtClean="0">
                <a:cs typeface="B Nazanin" panose="00000400000000000000" pitchFamily="2" charset="-78"/>
              </a:rPr>
              <a:t>سرعت سانتریفیوژ</a:t>
            </a:r>
          </a:p>
          <a:p>
            <a:pPr algn="just" rtl="1"/>
            <a:r>
              <a:rPr lang="fa-IR" dirty="0" smtClean="0">
                <a:cs typeface="B Nazanin" panose="00000400000000000000" pitchFamily="2" charset="-78"/>
              </a:rPr>
              <a:t>صحت زمان سنج</a:t>
            </a:r>
          </a:p>
          <a:p>
            <a:pPr algn="just" rtl="1"/>
            <a:r>
              <a:rPr lang="fa-IR" dirty="0" smtClean="0">
                <a:cs typeface="B Nazanin" panose="00000400000000000000" pitchFamily="2" charset="-78"/>
              </a:rPr>
              <a:t>حداکثر توان تجمع</a:t>
            </a:r>
          </a:p>
          <a:p>
            <a:pPr marL="109728" indent="0" algn="just" rtl="1">
              <a:buNone/>
            </a:pPr>
            <a:r>
              <a:rPr lang="fa-IR" dirty="0" smtClean="0">
                <a:cs typeface="B Nazanin" panose="00000400000000000000" pitchFamily="2" charset="-78"/>
              </a:rPr>
              <a:t>برای بررسی حداکثر توان چند نمونه خون با هماتوکریت کمتر از 50 درصد را پس از شیک کامل به صورت دوتایی به مدت3 ،7،5، 11،9 دقیقه سانتریفیوژ کرده و نتایج را بررسی کنید. نتایج </a:t>
            </a:r>
            <a:r>
              <a:rPr lang="fa-IR" dirty="0">
                <a:cs typeface="B Nazanin" panose="00000400000000000000" pitchFamily="2" charset="-78"/>
              </a:rPr>
              <a:t>بعد از 5 دقیقه بدون تغییر باشند.</a:t>
            </a:r>
          </a:p>
          <a:p>
            <a:pPr marL="109728" indent="0" algn="just" rtl="1">
              <a:buNone/>
            </a:pPr>
            <a:endParaRPr lang="fa-IR" dirty="0" smtClean="0">
              <a:cs typeface="B Nazanin" panose="00000400000000000000" pitchFamily="2" charset="-78"/>
            </a:endParaRPr>
          </a:p>
        </p:txBody>
      </p:sp>
      <p:sp>
        <p:nvSpPr>
          <p:cNvPr id="3" name="Title 2"/>
          <p:cNvSpPr>
            <a:spLocks noGrp="1"/>
          </p:cNvSpPr>
          <p:nvPr>
            <p:ph type="title"/>
          </p:nvPr>
        </p:nvSpPr>
        <p:spPr/>
        <p:txBody>
          <a:bodyPr>
            <a:normAutofit/>
          </a:bodyPr>
          <a:lstStyle/>
          <a:p>
            <a:pPr algn="ctr"/>
            <a:r>
              <a:rPr lang="fa-IR" sz="2800" dirty="0" smtClean="0">
                <a:effectLst/>
                <a:cs typeface="B Nazanin" panose="00000400000000000000" pitchFamily="2" charset="-78"/>
              </a:rPr>
              <a:t>کنترل کیفی میکروهماتوکریت</a:t>
            </a:r>
            <a:endParaRPr lang="fa-IR" sz="2800" dirty="0">
              <a:effectLst/>
              <a:cs typeface="B Nazanin" panose="00000400000000000000" pitchFamily="2" charset="-78"/>
            </a:endParaRPr>
          </a:p>
        </p:txBody>
      </p:sp>
    </p:spTree>
    <p:extLst>
      <p:ext uri="{BB962C8B-B14F-4D97-AF65-F5344CB8AC3E}">
        <p14:creationId xmlns:p14="http://schemas.microsoft.com/office/powerpoint/2010/main" val="3205548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95400"/>
            <a:ext cx="8229600" cy="4525962"/>
          </a:xfrm>
        </p:spPr>
        <p:txBody>
          <a:bodyPr>
            <a:normAutofit fontScale="47500" lnSpcReduction="20000"/>
          </a:bodyPr>
          <a:lstStyle/>
          <a:p>
            <a:pPr algn="justLow" rtl="1">
              <a:lnSpc>
                <a:spcPct val="120000"/>
              </a:lnSpc>
              <a:buNone/>
            </a:pPr>
            <a:r>
              <a:rPr lang="fa-IR" b="1" dirty="0" smtClean="0">
                <a:cs typeface="B Nazanin" pitchFamily="2" charset="-78"/>
              </a:rPr>
              <a:t>1-احراز هویت قبل از نمونه گیری با کارت ملی فرد،و گرفتن اثر انگشت از زوجین مراجعه کننده جهت انجام آزمایشهای تالاسمی حتما انجام گیرد.</a:t>
            </a:r>
          </a:p>
          <a:p>
            <a:pPr algn="justLow" rtl="1">
              <a:lnSpc>
                <a:spcPct val="120000"/>
              </a:lnSpc>
              <a:buNone/>
            </a:pPr>
            <a:r>
              <a:rPr lang="fa-IR" b="1" dirty="0" smtClean="0">
                <a:cs typeface="B Nazanin" pitchFamily="2" charset="-78"/>
              </a:rPr>
              <a:t>2- شرکت آزمایشگاههای انجام دهنده آزمایش تالاسمی در دوره های ارزیابی کنترل کیفی خارجی حداقل دو بار در سال و استفاده از نتایج آن در انجام آزمایشها .</a:t>
            </a:r>
          </a:p>
          <a:p>
            <a:pPr algn="justLow" rtl="1">
              <a:lnSpc>
                <a:spcPct val="120000"/>
              </a:lnSpc>
              <a:buNone/>
            </a:pPr>
            <a:r>
              <a:rPr lang="fa-IR" b="1" dirty="0" smtClean="0">
                <a:cs typeface="B Nazanin" pitchFamily="2" charset="-78"/>
              </a:rPr>
              <a:t>3-  استفاده از نرم افزار های کنترل کیفیت جهت ارتقاء کیفیت انجام  آزمایش در بخش تالاسمی.</a:t>
            </a:r>
          </a:p>
          <a:p>
            <a:pPr algn="justLow" rtl="1">
              <a:lnSpc>
                <a:spcPct val="120000"/>
              </a:lnSpc>
              <a:buNone/>
            </a:pPr>
            <a:r>
              <a:rPr lang="fa-IR" b="1" dirty="0" smtClean="0">
                <a:cs typeface="B Nazanin" pitchFamily="2" charset="-78"/>
              </a:rPr>
              <a:t>4- رعایت الزامات کنترل کیفی داخلی شامل دادن روزانه خون کنترل و رسم نمودار لوی جنینگ و رعایت تمام قوانین وستگارد.</a:t>
            </a:r>
          </a:p>
          <a:p>
            <a:pPr algn="justLow" rtl="1">
              <a:lnSpc>
                <a:spcPct val="120000"/>
              </a:lnSpc>
              <a:buNone/>
            </a:pPr>
            <a:r>
              <a:rPr lang="fa-IR" b="1" dirty="0" smtClean="0">
                <a:cs typeface="B Nazanin" pitchFamily="2" charset="-78"/>
              </a:rPr>
              <a:t> 5-انجام آزمون های داپلیکیت - چک تست و روش های مقایسه ای .</a:t>
            </a:r>
          </a:p>
          <a:p>
            <a:pPr algn="justLow" rtl="1">
              <a:lnSpc>
                <a:spcPct val="120000"/>
              </a:lnSpc>
              <a:buNone/>
            </a:pPr>
            <a:r>
              <a:rPr lang="fa-IR" b="1" dirty="0" smtClean="0">
                <a:cs typeface="B Nazanin" pitchFamily="2" charset="-78"/>
              </a:rPr>
              <a:t>6-جایگزین کردن روش منسوخ تی بریتین با  نمودار تفاوت و رگرسیون.</a:t>
            </a:r>
          </a:p>
          <a:p>
            <a:pPr algn="justLow" rtl="1">
              <a:lnSpc>
                <a:spcPct val="120000"/>
              </a:lnSpc>
              <a:buNone/>
            </a:pPr>
            <a:r>
              <a:rPr lang="fa-IR" b="1" dirty="0">
                <a:cs typeface="B Nazanin" pitchFamily="2" charset="-78"/>
              </a:rPr>
              <a:t>7</a:t>
            </a:r>
            <a:r>
              <a:rPr lang="fa-IR" b="1" dirty="0" smtClean="0">
                <a:cs typeface="B Nazanin" pitchFamily="2" charset="-78"/>
              </a:rPr>
              <a:t>-کالیبراسون دوره ای دستگاهها و سل کانترهای موجود توسط شرکت پشتیبان(حداقل 6 ماه یکبار) و ابزار پایه طبق دستورالعمل (لازم به ذکر است به هر دلیلی قبل از 6 ماه دستگاه  دچار مشکل شده ونیاز به کالیبراسیون داشته باشد حتما آزمایشگاه نسبت به کالیبراسیون و رفع مشکل اقدام نماید</a:t>
            </a:r>
          </a:p>
          <a:p>
            <a:pPr algn="justLow" rtl="1">
              <a:lnSpc>
                <a:spcPct val="120000"/>
              </a:lnSpc>
              <a:buNone/>
            </a:pPr>
            <a:r>
              <a:rPr lang="fa-IR" b="1" dirty="0" smtClean="0">
                <a:cs typeface="B Nazanin" pitchFamily="2" charset="-78"/>
              </a:rPr>
              <a:t>8-شرکت همکاران شاغل در بخش تالاسمی در کارگاه های آموزشی  استانی و کشوری به طور مستمرجهت به روزرسانی آموزش و استفاده از متدهای جدید جهت ارتقائ کمی و کیفی ازمایشات.</a:t>
            </a:r>
          </a:p>
          <a:p>
            <a:pPr algn="justLow" rtl="1">
              <a:lnSpc>
                <a:spcPct val="120000"/>
              </a:lnSpc>
              <a:buNone/>
            </a:pPr>
            <a:r>
              <a:rPr lang="fa-IR" b="1" dirty="0" smtClean="0">
                <a:cs typeface="B Nazanin" pitchFamily="2" charset="-78"/>
              </a:rPr>
              <a:t>9- مستند سازی </a:t>
            </a:r>
            <a:r>
              <a:rPr lang="fa-IR" b="1" dirty="0" smtClean="0">
                <a:solidFill>
                  <a:srgbClr val="FF0000"/>
                </a:solidFill>
                <a:cs typeface="B Nazanin" pitchFamily="2" charset="-78"/>
              </a:rPr>
              <a:t>مدارک</a:t>
            </a:r>
            <a:r>
              <a:rPr lang="fa-IR" b="1" dirty="0" smtClean="0">
                <a:cs typeface="B Nazanin" pitchFamily="2" charset="-78"/>
              </a:rPr>
              <a:t> و </a:t>
            </a:r>
            <a:r>
              <a:rPr lang="fa-IR" b="1" dirty="0" smtClean="0">
                <a:solidFill>
                  <a:srgbClr val="FF0000"/>
                </a:solidFill>
                <a:cs typeface="B Nazanin" pitchFamily="2" charset="-78"/>
              </a:rPr>
              <a:t>سوابق </a:t>
            </a:r>
            <a:r>
              <a:rPr lang="fa-IR" b="1" dirty="0" smtClean="0">
                <a:cs typeface="B Nazanin" pitchFamily="2" charset="-78"/>
              </a:rPr>
              <a:t>مربوط به آزمایشها و کنترل کیفی دستگاهها و تجهیزات مورد استفاده به صورت الکترو نیکی و کاغذی(در صورت استفاده از فایلهای الکترونیکی داشتن بک آپ از فایلها الزامی می باشد) .</a:t>
            </a:r>
          </a:p>
          <a:p>
            <a:pPr algn="justLow" rtl="1">
              <a:buNone/>
            </a:pPr>
            <a:endParaRPr lang="fa-IR" b="1" u="sng" dirty="0" smtClean="0">
              <a:solidFill>
                <a:schemeClr val="bg2">
                  <a:lumMod val="50000"/>
                </a:schemeClr>
              </a:solidFill>
              <a:cs typeface="B Nazanin" pitchFamily="2" charset="-78"/>
            </a:endParaRPr>
          </a:p>
          <a:p>
            <a:pPr algn="justLow" rtl="1">
              <a:buNone/>
            </a:pPr>
            <a:r>
              <a:rPr lang="fa-IR" b="1" u="sng" dirty="0" smtClean="0">
                <a:solidFill>
                  <a:schemeClr val="bg2">
                    <a:lumMod val="50000"/>
                  </a:schemeClr>
                </a:solidFill>
                <a:cs typeface="B Nazanin" pitchFamily="2" charset="-78"/>
              </a:rPr>
              <a:t>ضمنا به اطلاع میرساند جهت ارتقا کیفیت عملکرد آزمایشگاه های سطح استان:</a:t>
            </a:r>
          </a:p>
          <a:p>
            <a:pPr algn="justLow" rtl="1">
              <a:buNone/>
            </a:pPr>
            <a:endParaRPr lang="fa-IR" u="sng" dirty="0" smtClean="0">
              <a:cs typeface="B Nazanin" pitchFamily="2" charset="-78"/>
            </a:endParaRPr>
          </a:p>
          <a:p>
            <a:pPr algn="ctr">
              <a:buNone/>
            </a:pPr>
            <a:r>
              <a:rPr lang="fa-IR" sz="2100" b="1" dirty="0" smtClean="0">
                <a:cs typeface="B Titr" pitchFamily="2" charset="-78"/>
              </a:rPr>
              <a:t>مدیریت امور آزمایشگاه استان  با همکاری آزمایشگاه جامع سلامت ، آمادگی دارد در صورت تمایل همکارانی که نیاز به آموزش بیشتر داشته باشند با هماهنگی مراکز بهداشتی شهرستانهای متقاضی و ارسال درخواست کتبی نسبت به برگزاری دوره های آموزشی در آزمایشگاه جامع بهداشت اردبیل اقدام نماید.</a:t>
            </a:r>
            <a:endParaRPr lang="fa-IR" dirty="0" smtClean="0">
              <a:cs typeface="B Nazanin" pitchFamily="2" charset="-78"/>
            </a:endParaRPr>
          </a:p>
          <a:p>
            <a:pPr algn="r">
              <a:buNone/>
            </a:pPr>
            <a:endParaRPr lang="en-US" dirty="0"/>
          </a:p>
        </p:txBody>
      </p:sp>
      <p:sp>
        <p:nvSpPr>
          <p:cNvPr id="2" name="Title 1"/>
          <p:cNvSpPr>
            <a:spLocks noGrp="1"/>
          </p:cNvSpPr>
          <p:nvPr>
            <p:ph type="title" idx="4294967295"/>
          </p:nvPr>
        </p:nvSpPr>
        <p:spPr>
          <a:xfrm>
            <a:off x="838200" y="274638"/>
            <a:ext cx="7391400" cy="1143000"/>
          </a:xfrm>
        </p:spPr>
        <p:txBody>
          <a:bodyPr>
            <a:noAutofit/>
          </a:bodyPr>
          <a:lstStyle/>
          <a:p>
            <a:pPr algn="ctr" rtl="1"/>
            <a:r>
              <a:rPr lang="fa-IR" sz="2100" dirty="0" smtClean="0">
                <a:solidFill>
                  <a:schemeClr val="tx1"/>
                </a:solidFill>
                <a:latin typeface="+mn-lt"/>
                <a:ea typeface="+mn-ea"/>
                <a:cs typeface="B Nazanin" pitchFamily="2" charset="-78"/>
              </a:rPr>
              <a:t>انتظارات امور آزمایشگاه های استان از آزمایشگاه های تالاسمی  </a:t>
            </a:r>
            <a:endParaRPr lang="en-US" sz="2100" dirty="0" smtClean="0">
              <a:solidFill>
                <a:schemeClr val="tx1"/>
              </a:solidFill>
              <a:latin typeface="+mn-lt"/>
              <a:ea typeface="+mn-ea"/>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ster\Desktop\ThankYou.jpg"/>
          <p:cNvPicPr>
            <a:picLocks noChangeAspect="1" noChangeArrowheads="1"/>
          </p:cNvPicPr>
          <p:nvPr/>
        </p:nvPicPr>
        <p:blipFill>
          <a:blip r:embed="rId2" cstate="print"/>
          <a:srcRect/>
          <a:stretch>
            <a:fillRect/>
          </a:stretch>
        </p:blipFill>
        <p:spPr bwMode="auto">
          <a:xfrm>
            <a:off x="923701" y="1557555"/>
            <a:ext cx="7286976" cy="4625388"/>
          </a:xfrm>
          <a:prstGeom prst="rect">
            <a:avLst/>
          </a:prstGeom>
          <a:noFill/>
        </p:spPr>
      </p:pic>
      <p:sp>
        <p:nvSpPr>
          <p:cNvPr id="2" name="Slide Number Placeholder 1"/>
          <p:cNvSpPr>
            <a:spLocks noGrp="1"/>
          </p:cNvSpPr>
          <p:nvPr>
            <p:ph type="sldNum" sz="quarter" idx="12"/>
          </p:nvPr>
        </p:nvSpPr>
        <p:spPr/>
        <p:txBody>
          <a:bodyPr/>
          <a:lstStyle/>
          <a:p>
            <a:fld id="{BFEBEB0A-9E3D-4B14-9782-E2AE3DA60D96}" type="slidenum">
              <a:rPr lang="en-US" smtClean="0"/>
              <a:pPr/>
              <a:t>67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rtl="1">
              <a:buNone/>
            </a:pPr>
            <a:r>
              <a:rPr lang="fa-IR" dirty="0" smtClean="0">
                <a:cs typeface="B Nazanin" panose="00000400000000000000" pitchFamily="2" charset="-78"/>
              </a:rPr>
              <a:t>1- خطا درتحویل نمونه های معیوب(لخته یا رقیق) هماتولوژی از بخش نمونه برداری</a:t>
            </a:r>
            <a:endParaRPr lang="en-US" dirty="0" smtClean="0">
              <a:cs typeface="B Nazanin" panose="00000400000000000000" pitchFamily="2" charset="-78"/>
            </a:endParaRPr>
          </a:p>
          <a:p>
            <a:pPr marL="109728" indent="0" algn="just" rtl="1">
              <a:buNone/>
            </a:pPr>
            <a:r>
              <a:rPr lang="fa-IR" dirty="0" smtClean="0">
                <a:cs typeface="B Nazanin" panose="00000400000000000000" pitchFamily="2" charset="-78"/>
              </a:rPr>
              <a:t> 2- خطا در حوزه تکنیکهای دستی هماتولوژی </a:t>
            </a:r>
          </a:p>
          <a:p>
            <a:pPr marL="109728" indent="0" algn="just" rtl="1">
              <a:buNone/>
            </a:pPr>
            <a:r>
              <a:rPr lang="fa-IR" dirty="0" smtClean="0">
                <a:cs typeface="B Nazanin" panose="00000400000000000000" pitchFamily="2" charset="-78"/>
              </a:rPr>
              <a:t>3- عدم آشنائی با اصول کار سیستم های اتوماسیون هماتولوژی</a:t>
            </a:r>
          </a:p>
          <a:p>
            <a:pPr marL="109728" lvl="0" indent="0" algn="just" rtl="1">
              <a:buClr>
                <a:srgbClr val="2DA2BF"/>
              </a:buClr>
              <a:buNone/>
            </a:pPr>
            <a:r>
              <a:rPr lang="fa-IR" dirty="0" smtClean="0">
                <a:cs typeface="B Nazanin" panose="00000400000000000000" pitchFamily="2" charset="-78"/>
              </a:rPr>
              <a:t>4- خطا در حوزه کنترل کیفی و تضمین کیفیت هماتولوژی</a:t>
            </a:r>
            <a:endParaRPr lang="fa-IR" sz="2400" dirty="0">
              <a:cs typeface="B Nazanin" panose="00000400000000000000" pitchFamily="2" charset="-78"/>
            </a:endParaRPr>
          </a:p>
          <a:p>
            <a:pPr marL="109728" lvl="0" indent="0" algn="just" rtl="1">
              <a:buClr>
                <a:srgbClr val="2DA2BF"/>
              </a:buClr>
              <a:buNone/>
            </a:pPr>
            <a:r>
              <a:rPr lang="fa-IR" sz="2400" dirty="0" smtClean="0">
                <a:cs typeface="B Nazanin" panose="00000400000000000000" pitchFamily="2" charset="-78"/>
              </a:rPr>
              <a:t> </a:t>
            </a:r>
            <a:r>
              <a:rPr lang="fa-IR" dirty="0" smtClean="0">
                <a:cs typeface="B Nazanin" panose="00000400000000000000" pitchFamily="2" charset="-78"/>
              </a:rPr>
              <a:t>5-خطاهای کارکنان </a:t>
            </a:r>
            <a:r>
              <a:rPr lang="fa-IR" dirty="0">
                <a:cs typeface="B Nazanin" panose="00000400000000000000" pitchFamily="2" charset="-78"/>
              </a:rPr>
              <a:t>در حوزه سیتومرفولوژی </a:t>
            </a:r>
            <a:r>
              <a:rPr lang="fa-IR" dirty="0" smtClean="0">
                <a:cs typeface="B Nazanin" panose="00000400000000000000" pitchFamily="2" charset="-78"/>
              </a:rPr>
              <a:t>هماتولوژی</a:t>
            </a:r>
            <a:endParaRPr lang="fa-IR" dirty="0">
              <a:cs typeface="B Nazanin" panose="00000400000000000000" pitchFamily="2" charset="-78"/>
            </a:endParaRPr>
          </a:p>
          <a:p>
            <a:pPr marL="109728" lvl="0" indent="0" algn="just" rtl="1">
              <a:buClr>
                <a:srgbClr val="2DA2BF"/>
              </a:buClr>
              <a:buNone/>
            </a:pPr>
            <a:endParaRPr lang="fa-IR" sz="2400" dirty="0">
              <a:solidFill>
                <a:prstClr val="black"/>
              </a:solidFill>
              <a:cs typeface="B Nazanin" panose="00000400000000000000" pitchFamily="2" charset="-78"/>
            </a:endParaRPr>
          </a:p>
          <a:p>
            <a:pPr marL="109728" indent="0" algn="just" rtl="1">
              <a:buNone/>
            </a:pPr>
            <a:endParaRPr lang="fa-IR" sz="2400" dirty="0" smtClean="0"/>
          </a:p>
          <a:p>
            <a:pPr marL="109728" indent="0" algn="just" rtl="1">
              <a:buNone/>
            </a:pPr>
            <a:endParaRPr lang="en-US" sz="2400" dirty="0"/>
          </a:p>
        </p:txBody>
      </p:sp>
      <p:sp>
        <p:nvSpPr>
          <p:cNvPr id="3" name="Title 2"/>
          <p:cNvSpPr>
            <a:spLocks noGrp="1"/>
          </p:cNvSpPr>
          <p:nvPr>
            <p:ph type="title"/>
          </p:nvPr>
        </p:nvSpPr>
        <p:spPr/>
        <p:txBody>
          <a:bodyPr>
            <a:normAutofit/>
          </a:bodyPr>
          <a:lstStyle/>
          <a:p>
            <a:pPr algn="ctr"/>
            <a:r>
              <a:rPr lang="fa-IR" sz="2500" dirty="0" smtClean="0">
                <a:solidFill>
                  <a:schemeClr val="tx1"/>
                </a:solidFill>
                <a:latin typeface="+mn-lt"/>
                <a:ea typeface="+mn-ea"/>
                <a:cs typeface="B Nazanin" panose="00000400000000000000" pitchFamily="2" charset="-78"/>
              </a:rPr>
              <a:t>خطاهای رایج در </a:t>
            </a:r>
            <a:r>
              <a:rPr lang="fa-IR" sz="2500" dirty="0" smtClean="0">
                <a:solidFill>
                  <a:schemeClr val="accent2">
                    <a:lumMod val="75000"/>
                  </a:schemeClr>
                </a:solidFill>
                <a:latin typeface="+mn-lt"/>
                <a:ea typeface="+mn-ea"/>
                <a:cs typeface="B Nazanin" panose="00000400000000000000" pitchFamily="2" charset="-78"/>
              </a:rPr>
              <a:t>مرحله آنالیز </a:t>
            </a:r>
            <a:r>
              <a:rPr lang="fa-IR" sz="2500" dirty="0" smtClean="0">
                <a:solidFill>
                  <a:schemeClr val="tx1"/>
                </a:solidFill>
                <a:latin typeface="+mn-lt"/>
                <a:ea typeface="+mn-ea"/>
                <a:cs typeface="B Nazanin" panose="00000400000000000000" pitchFamily="2" charset="-78"/>
              </a:rPr>
              <a:t>بخش هماتولوژی         </a:t>
            </a:r>
            <a:endParaRPr lang="en-US" sz="2500" dirty="0" smtClean="0">
              <a:solidFill>
                <a:schemeClr val="tx1"/>
              </a:solidFill>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Autofit/>
          </a:bodyPr>
          <a:lstStyle/>
          <a:p>
            <a:pPr algn="r" rtl="1">
              <a:buNone/>
            </a:pP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 </a:t>
            </a:r>
            <a:r>
              <a:rPr lang="fa-IR" sz="2400" u="sng" dirty="0" smtClean="0">
                <a:cs typeface="B Nazanin" panose="00000400000000000000" pitchFamily="2" charset="-78"/>
              </a:rPr>
              <a:t>ایزوتون (رقیق کننده در سل کانتر) : </a:t>
            </a:r>
            <a:r>
              <a:rPr lang="en-US" sz="2400" dirty="0" smtClean="0">
                <a:cs typeface="B Nazanin" panose="00000400000000000000" pitchFamily="2" charset="-78"/>
              </a:rPr>
              <a:t/>
            </a:r>
            <a:br>
              <a:rPr lang="en-US" sz="2400" dirty="0" smtClean="0">
                <a:cs typeface="B Nazanin" panose="00000400000000000000" pitchFamily="2" charset="-78"/>
              </a:rPr>
            </a:br>
            <a:r>
              <a:rPr lang="fa-IR" sz="2400" dirty="0" smtClean="0">
                <a:cs typeface="B Nazanin" panose="00000400000000000000" pitchFamily="2" charset="-78"/>
              </a:rPr>
              <a:t> ایزوتون نقش یک رقیق کننده ایزوتونیک مناسب جهت شمارش سلولی دقیق را ایفا می نماید.</a:t>
            </a:r>
            <a:br>
              <a:rPr lang="fa-IR" sz="2400" dirty="0" smtClean="0">
                <a:cs typeface="B Nazanin" panose="00000400000000000000" pitchFamily="2" charset="-78"/>
              </a:rPr>
            </a:br>
            <a:r>
              <a:rPr lang="fa-IR" sz="2400" dirty="0" smtClean="0">
                <a:solidFill>
                  <a:srgbClr val="FF0000"/>
                </a:solidFill>
                <a:cs typeface="B Nazanin" panose="00000400000000000000" pitchFamily="2" charset="-78"/>
              </a:rPr>
              <a:t> </a:t>
            </a:r>
            <a:r>
              <a:rPr lang="fa-IR" sz="2400" dirty="0" smtClean="0">
                <a:cs typeface="B Nazanin" panose="00000400000000000000" pitchFamily="2" charset="-78"/>
              </a:rPr>
              <a:t>صحه گذاری بر اساس ارزیابی مقایسه ای اندکس </a:t>
            </a:r>
            <a:r>
              <a:rPr lang="fa-IR" sz="2400" dirty="0" smtClean="0">
                <a:solidFill>
                  <a:srgbClr val="FF0000"/>
                </a:solidFill>
                <a:cs typeface="B Nazanin" panose="00000400000000000000" pitchFamily="2" charset="-78"/>
              </a:rPr>
              <a:t>حجم گلبولی </a:t>
            </a:r>
            <a:r>
              <a:rPr lang="fa-IR" sz="2400" dirty="0" smtClean="0">
                <a:cs typeface="B Nazanin" panose="00000400000000000000" pitchFamily="2" charset="-78"/>
              </a:rPr>
              <a:t>نمونه ها قبل  و بعد از تعویض ایزوتون می باشد.</a:t>
            </a:r>
          </a:p>
          <a:p>
            <a:pPr algn="r" rtl="1">
              <a:buNone/>
            </a:pPr>
            <a:r>
              <a:rPr lang="fa-IR" sz="2400" dirty="0" smtClean="0">
                <a:cs typeface="B Nazanin" panose="00000400000000000000" pitchFamily="2" charset="-78"/>
              </a:rPr>
              <a:t>    </a:t>
            </a:r>
            <a:r>
              <a:rPr lang="fa-IR" sz="2400" u="sng" dirty="0" smtClean="0">
                <a:cs typeface="B Nazanin" panose="00000400000000000000" pitchFamily="2" charset="-78"/>
              </a:rPr>
              <a:t>لایز سل کانتر:</a:t>
            </a: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 جهت شمارش سلولهای سفید و اندازه گیری هموگلوبین، پاره شدن اریتروسیت ها و حذف گلبولهای قرمز به طور کامل ضروری است که با معرف لایز امکان پذیر است،</a:t>
            </a:r>
          </a:p>
          <a:p>
            <a:pPr algn="r" rtl="1">
              <a:buNone/>
            </a:pPr>
            <a:r>
              <a:rPr lang="fa-IR" sz="2400" dirty="0" smtClean="0">
                <a:cs typeface="B Nazanin" panose="00000400000000000000" pitchFamily="2" charset="-78"/>
              </a:rPr>
              <a:t>    صحه گذاری بر اساس ارزیابی مقایسه ای بررسی اختلاف </a:t>
            </a:r>
            <a:r>
              <a:rPr lang="fa-IR" sz="2400" dirty="0" smtClean="0">
                <a:solidFill>
                  <a:srgbClr val="FF0000"/>
                </a:solidFill>
                <a:cs typeface="B Nazanin" panose="00000400000000000000" pitchFamily="2" charset="-78"/>
              </a:rPr>
              <a:t>معنی دار بین نتایج هموگلوبین </a:t>
            </a:r>
            <a:r>
              <a:rPr lang="fa-IR" sz="2400" dirty="0" smtClean="0">
                <a:cs typeface="B Nazanin" panose="00000400000000000000" pitchFamily="2" charset="-78"/>
              </a:rPr>
              <a:t>با دو نوع لایز (قدیمی و جدید) می باشد.</a:t>
            </a:r>
            <a:endParaRPr lang="en-US" sz="2400" dirty="0" smtClean="0">
              <a:cs typeface="B Nazanin" panose="00000400000000000000" pitchFamily="2" charset="-78"/>
            </a:endParaRPr>
          </a:p>
        </p:txBody>
      </p:sp>
      <p:sp>
        <p:nvSpPr>
          <p:cNvPr id="3" name="Title 2"/>
          <p:cNvSpPr>
            <a:spLocks noGrp="1"/>
          </p:cNvSpPr>
          <p:nvPr>
            <p:ph type="title"/>
          </p:nvPr>
        </p:nvSpPr>
        <p:spPr/>
        <p:txBody>
          <a:bodyPr>
            <a:normAutofit/>
          </a:bodyPr>
          <a:lstStyle/>
          <a:p>
            <a:pPr algn="ctr"/>
            <a:r>
              <a:rPr lang="fa-IR" sz="2400" dirty="0" smtClean="0">
                <a:solidFill>
                  <a:schemeClr val="tx1"/>
                </a:solidFill>
                <a:latin typeface="+mn-lt"/>
                <a:ea typeface="+mn-ea"/>
                <a:cs typeface="B Nazanin" panose="00000400000000000000" pitchFamily="2" charset="-78"/>
              </a:rPr>
              <a:t>در حوزه معرف های هماتولوژی</a:t>
            </a:r>
            <a:endParaRPr lang="en-US" sz="2400" dirty="0" smtClean="0">
              <a:solidFill>
                <a:schemeClr val="tx1"/>
              </a:solidFill>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2400" dirty="0" smtClean="0">
                <a:cs typeface="B Nazanin" panose="00000400000000000000" pitchFamily="2" charset="-78"/>
              </a:rPr>
              <a:t>عدم</a:t>
            </a:r>
            <a:r>
              <a:rPr lang="fa-IR" dirty="0" smtClean="0"/>
              <a:t> </a:t>
            </a:r>
            <a:r>
              <a:rPr lang="fa-IR" sz="2400" dirty="0" smtClean="0">
                <a:cs typeface="B Nazanin" panose="00000400000000000000" pitchFamily="2" charset="-78"/>
              </a:rPr>
              <a:t>کالیبراسیون دوره ای وعدم اجرای </a:t>
            </a:r>
            <a:r>
              <a:rPr lang="en-US" sz="2400" dirty="0" smtClean="0">
                <a:latin typeface="Times New Roman" panose="02020603050405020304" pitchFamily="18" charset="0"/>
                <a:cs typeface="Times New Roman" panose="02020603050405020304" pitchFamily="18" charset="0"/>
              </a:rPr>
              <a:t>maintanance</a:t>
            </a:r>
            <a:r>
              <a:rPr lang="fa-IR" sz="2400" dirty="0" smtClean="0">
                <a:cs typeface="B Nazanin" panose="00000400000000000000" pitchFamily="2" charset="-78"/>
              </a:rPr>
              <a:t> تجهیزات ممکن است در اثرسهل انگاری پرسنل اتفاق بیفتد.</a:t>
            </a:r>
          </a:p>
          <a:p>
            <a:pPr algn="r" rtl="1"/>
            <a:r>
              <a:rPr lang="fa-IR" sz="2400" dirty="0" smtClean="0">
                <a:cs typeface="B Nazanin" panose="00000400000000000000" pitchFamily="2" charset="-78"/>
              </a:rPr>
              <a:t>عدم استفاده از ارت  و </a:t>
            </a:r>
            <a:r>
              <a:rPr lang="en-US" sz="2400" dirty="0" smtClean="0">
                <a:cs typeface="B Nazanin" panose="00000400000000000000" pitchFamily="2" charset="-78"/>
              </a:rPr>
              <a:t> </a:t>
            </a:r>
            <a:r>
              <a:rPr lang="en-US" sz="2400" dirty="0" smtClean="0">
                <a:latin typeface="Times New Roman" panose="02020603050405020304" pitchFamily="18" charset="0"/>
                <a:cs typeface="Times New Roman" panose="02020603050405020304" pitchFamily="18" charset="0"/>
              </a:rPr>
              <a:t>UPS</a:t>
            </a:r>
            <a:r>
              <a:rPr lang="fa-IR" sz="2400" dirty="0" smtClean="0">
                <a:cs typeface="B Nazanin" panose="00000400000000000000" pitchFamily="2" charset="-78"/>
              </a:rPr>
              <a:t>در ساختمان آزمایشگاه باعث ایجاد نوسان در دستگاه خواهد شد..</a:t>
            </a:r>
            <a:endParaRPr lang="en-US" sz="2400" dirty="0" smtClean="0">
              <a:cs typeface="B Nazanin" panose="00000400000000000000" pitchFamily="2" charset="-78"/>
            </a:endParaRPr>
          </a:p>
        </p:txBody>
      </p:sp>
      <p:sp>
        <p:nvSpPr>
          <p:cNvPr id="3" name="Title 2"/>
          <p:cNvSpPr>
            <a:spLocks noGrp="1"/>
          </p:cNvSpPr>
          <p:nvPr>
            <p:ph type="title"/>
          </p:nvPr>
        </p:nvSpPr>
        <p:spPr/>
        <p:txBody>
          <a:bodyPr>
            <a:normAutofit/>
          </a:bodyPr>
          <a:lstStyle/>
          <a:p>
            <a:pPr algn="ctr"/>
            <a:r>
              <a:rPr lang="fa-IR" sz="2400" dirty="0" smtClean="0">
                <a:solidFill>
                  <a:schemeClr val="tx1"/>
                </a:solidFill>
                <a:latin typeface="+mn-lt"/>
                <a:ea typeface="+mn-ea"/>
                <a:cs typeface="B Nazanin" panose="00000400000000000000" pitchFamily="2" charset="-78"/>
              </a:rPr>
              <a:t>در حوزه تجهیزات          </a:t>
            </a:r>
            <a:endParaRPr lang="en-US" sz="2400" dirty="0" smtClean="0">
              <a:solidFill>
                <a:schemeClr val="tx1"/>
              </a:solidFill>
              <a:latin typeface="+mn-lt"/>
              <a:ea typeface="+mn-ea"/>
              <a:cs typeface="B Nazanin" panose="00000400000000000000"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3222</TotalTime>
  <Words>2812</Words>
  <Application>Microsoft Office PowerPoint</Application>
  <PresentationFormat>On-screen Show (4:3)</PresentationFormat>
  <Paragraphs>393</Paragraphs>
  <Slides>67</Slides>
  <Notes>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4" baseType="lpstr">
      <vt:lpstr>2  Bardiya</vt:lpstr>
      <vt:lpstr>2  Elm</vt:lpstr>
      <vt:lpstr>2  Nazanin</vt:lpstr>
      <vt:lpstr>Arial</vt:lpstr>
      <vt:lpstr>B Koodak</vt:lpstr>
      <vt:lpstr>B Nazanin</vt:lpstr>
      <vt:lpstr>B Titr</vt:lpstr>
      <vt:lpstr>Calibri</vt:lpstr>
      <vt:lpstr>iranyekan</vt:lpstr>
      <vt:lpstr>Lucida Sans Unicode</vt:lpstr>
      <vt:lpstr>Times New Roman</vt:lpstr>
      <vt:lpstr>Verdana</vt:lpstr>
      <vt:lpstr>Wingdings</vt:lpstr>
      <vt:lpstr>Wingdings 2</vt:lpstr>
      <vt:lpstr>Wingdings 3</vt:lpstr>
      <vt:lpstr>Concourse</vt:lpstr>
      <vt:lpstr>Equation</vt:lpstr>
      <vt:lpstr>PowerPoint Presentation</vt:lpstr>
      <vt:lpstr>PowerPoint Presentation</vt:lpstr>
      <vt:lpstr>Quality Control</vt:lpstr>
      <vt:lpstr>PowerPoint Presentation</vt:lpstr>
      <vt:lpstr>منابع خطای پره آنالیز</vt:lpstr>
      <vt:lpstr>مثالی از منابع خطای پره آنالیز در بخش هماتولوژی</vt:lpstr>
      <vt:lpstr>خطاهای رایج در مرحله آنالیز بخش هماتولوژی         </vt:lpstr>
      <vt:lpstr>در حوزه معرف های هماتولوژی</vt:lpstr>
      <vt:lpstr>در حوزه تجهیزات          </vt:lpstr>
      <vt:lpstr>منابع خطای بعد از آنالیز         </vt:lpstr>
      <vt:lpstr>PowerPoint Presentation</vt:lpstr>
      <vt:lpstr>PowerPoint Presentation</vt:lpstr>
      <vt:lpstr>PowerPoint Presentation</vt:lpstr>
      <vt:lpstr>PowerPoint Presentation</vt:lpstr>
      <vt:lpstr>PowerPoint Presentation</vt:lpstr>
      <vt:lpstr>آزمون های بررسی دقت              </vt:lpstr>
      <vt:lpstr>1-تکرار پذیری</vt:lpstr>
      <vt:lpstr>PowerPoint Presentation</vt:lpstr>
      <vt:lpstr>PowerPoint Presentation</vt:lpstr>
      <vt:lpstr>PowerPoint Presentation</vt:lpstr>
      <vt:lpstr> )Check test3-چک تست ( </vt:lpstr>
      <vt:lpstr>PowerPoint Presentation</vt:lpstr>
      <vt:lpstr>PowerPoint Presentation</vt:lpstr>
      <vt:lpstr>PowerPoint Presentation</vt:lpstr>
      <vt:lpstr>PowerPoint Presentation</vt:lpstr>
      <vt:lpstr>PowerPoint Presentation</vt:lpstr>
      <vt:lpstr>Duplicate Control Chart)DCC) </vt:lpstr>
      <vt:lpstr>4-تجدیدپذیری((Reproducibility </vt:lpstr>
      <vt:lpstr>PowerPoint Presentation</vt:lpstr>
      <vt:lpstr>PowerPoint Presentation</vt:lpstr>
      <vt:lpstr>PowerPoint Presentation</vt:lpstr>
      <vt:lpstr>PowerPoint Presentation</vt:lpstr>
      <vt:lpstr>Westgard  Rules</vt:lpstr>
      <vt:lpstr>PowerPoint Presentation</vt:lpstr>
      <vt:lpstr>آزمون F Ratio</vt:lpstr>
      <vt:lpstr>تفسیر:</vt:lpstr>
      <vt:lpstr>PowerPoint Presentation</vt:lpstr>
      <vt:lpstr>بررسی صحت </vt:lpstr>
      <vt:lpstr>بررسی صحت در آزمایشگاه         </vt:lpstr>
      <vt:lpstr>PowerPoint Presentation</vt:lpstr>
      <vt:lpstr>بررسی صحت در آزمایشگاه         </vt:lpstr>
      <vt:lpstr>PowerPoint Presentation</vt:lpstr>
      <vt:lpstr>PowerPoint Presentation</vt:lpstr>
      <vt:lpstr>Comparison</vt:lpstr>
      <vt:lpstr>COMPARISION BETWEEN METHOD/LAB/EQ</vt:lpstr>
      <vt:lpstr>Different Plot</vt:lpstr>
      <vt:lpstr>DIFFERENCE PLOT</vt:lpstr>
      <vt:lpstr>PowerPoint Presentation</vt:lpstr>
      <vt:lpstr>Bland-Altman </vt:lpstr>
      <vt:lpstr>PowerPoint Presentation</vt:lpstr>
      <vt:lpstr>Comparison Plot</vt:lpstr>
      <vt:lpstr>PowerPoint Presentation</vt:lpstr>
      <vt:lpstr>PowerPoint Presentation</vt:lpstr>
      <vt:lpstr>Moving average  (BULL’s algorithm)</vt:lpstr>
      <vt:lpstr>PowerPoint Presentation</vt:lpstr>
      <vt:lpstr>Moving average  (BULL’s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کنترل کیفی میکروهماتوکریت</vt:lpstr>
      <vt:lpstr>انتظارات امور آزمایشگاه های استان از آزمایشگاه های تالاسمی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DPK-FAVA</dc:creator>
  <cp:lastModifiedBy>Active</cp:lastModifiedBy>
  <cp:revision>346</cp:revision>
  <dcterms:created xsi:type="dcterms:W3CDTF">2017-09-19T13:19:14Z</dcterms:created>
  <dcterms:modified xsi:type="dcterms:W3CDTF">2024-01-09T02:22:17Z</dcterms:modified>
</cp:coreProperties>
</file>